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7" r:id="rId2"/>
    <p:sldId id="266" r:id="rId3"/>
    <p:sldId id="267" r:id="rId4"/>
    <p:sldId id="265" r:id="rId5"/>
    <p:sldId id="258" r:id="rId6"/>
    <p:sldId id="264" r:id="rId7"/>
    <p:sldId id="269" r:id="rId8"/>
    <p:sldId id="309" r:id="rId9"/>
    <p:sldId id="310" r:id="rId10"/>
    <p:sldId id="314" r:id="rId11"/>
    <p:sldId id="311" r:id="rId12"/>
    <p:sldId id="259" r:id="rId13"/>
    <p:sldId id="312" r:id="rId14"/>
    <p:sldId id="313" r:id="rId15"/>
    <p:sldId id="260" r:id="rId16"/>
    <p:sldId id="307" r:id="rId17"/>
    <p:sldId id="274" r:id="rId18"/>
    <p:sldId id="280" r:id="rId19"/>
    <p:sldId id="281" r:id="rId20"/>
    <p:sldId id="279" r:id="rId21"/>
    <p:sldId id="303" r:id="rId22"/>
    <p:sldId id="277" r:id="rId23"/>
    <p:sldId id="283" r:id="rId24"/>
    <p:sldId id="304" r:id="rId25"/>
    <p:sldId id="275" r:id="rId26"/>
    <p:sldId id="284" r:id="rId27"/>
    <p:sldId id="285" r:id="rId28"/>
    <p:sldId id="308" r:id="rId29"/>
    <p:sldId id="315" r:id="rId30"/>
    <p:sldId id="288" r:id="rId31"/>
    <p:sldId id="291" r:id="rId32"/>
    <p:sldId id="302" r:id="rId33"/>
    <p:sldId id="317" r:id="rId34"/>
    <p:sldId id="293" r:id="rId35"/>
    <p:sldId id="294" r:id="rId36"/>
    <p:sldId id="295" r:id="rId37"/>
    <p:sldId id="296" r:id="rId38"/>
    <p:sldId id="297" r:id="rId39"/>
    <p:sldId id="298" r:id="rId40"/>
    <p:sldId id="299" r:id="rId41"/>
  </p:sldIdLst>
  <p:sldSz cx="9144000" cy="6858000" type="screen4x3"/>
  <p:notesSz cx="6858000" cy="9144000"/>
  <p:custDataLst>
    <p:tags r:id="rId4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D0A"/>
    <a:srgbClr val="993300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9" d="100"/>
          <a:sy n="99" d="100"/>
        </p:scale>
        <p:origin x="-1248" y="-102"/>
      </p:cViewPr>
      <p:guideLst>
        <p:guide orient="horz" pos="1152"/>
        <p:guide pos="33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Wade\Local%20Settings\Temp\Temporary%20Directory%201%20for%20Federal172%5b1%5d.zip\Federal172.csv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ade\Local%20Settings\Temp\Temporary%20Directory%201%20for%20Federal4043%5b1%5d.zip\Federal4043.csv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Work\Presentations\Presentations_09\ASA_pittsburgh\grfs_US_units.xlsx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Work\Presentations\Presentations_09\ASA_pittsburgh\grfs_US_units.xlsx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Work\Presentations\Presentations_09\NFWF_FUNDERS_MTG\Copy%20of%20Bridgemont%20Data%20(2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7050970191226103"/>
          <c:y val="5.7795698924731242E-2"/>
          <c:w val="0.80166291713535809"/>
          <c:h val="0.81799064431462221"/>
        </c:manualLayout>
      </c:layout>
      <c:lineChart>
        <c:grouping val="standard"/>
        <c:ser>
          <c:idx val="1"/>
          <c:order val="0"/>
          <c:spPr>
            <a:ln w="38100">
              <a:solidFill>
                <a:srgbClr val="993300"/>
              </a:solidFill>
            </a:ln>
          </c:spPr>
          <c:marker>
            <c:spPr>
              <a:solidFill>
                <a:srgbClr val="993300"/>
              </a:solidFill>
              <a:ln w="38100">
                <a:solidFill>
                  <a:srgbClr val="993300"/>
                </a:solidFill>
              </a:ln>
            </c:spPr>
          </c:marker>
          <c:cat>
            <c:numRef>
              <c:f>Federal172!$C$2:$C$21</c:f>
              <c:numCache>
                <c:formatCode>General</c:formatCode>
                <c:ptCount val="2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</c:numCache>
            </c:numRef>
          </c:cat>
          <c:val>
            <c:numRef>
              <c:f>Federal172!$J$2:$J$21</c:f>
              <c:numCache>
                <c:formatCode>General</c:formatCode>
                <c:ptCount val="20"/>
                <c:pt idx="0">
                  <c:v>100</c:v>
                </c:pt>
                <c:pt idx="1">
                  <c:v>84</c:v>
                </c:pt>
                <c:pt idx="2">
                  <c:v>116</c:v>
                </c:pt>
                <c:pt idx="3">
                  <c:v>60</c:v>
                </c:pt>
                <c:pt idx="4">
                  <c:v>98</c:v>
                </c:pt>
                <c:pt idx="5">
                  <c:v>111</c:v>
                </c:pt>
                <c:pt idx="6">
                  <c:v>126</c:v>
                </c:pt>
                <c:pt idx="7">
                  <c:v>93</c:v>
                </c:pt>
                <c:pt idx="8">
                  <c:v>84</c:v>
                </c:pt>
                <c:pt idx="9">
                  <c:v>78</c:v>
                </c:pt>
                <c:pt idx="10">
                  <c:v>146</c:v>
                </c:pt>
                <c:pt idx="11">
                  <c:v>123</c:v>
                </c:pt>
                <c:pt idx="12">
                  <c:v>68</c:v>
                </c:pt>
                <c:pt idx="13">
                  <c:v>115</c:v>
                </c:pt>
                <c:pt idx="14">
                  <c:v>145</c:v>
                </c:pt>
                <c:pt idx="15">
                  <c:v>118</c:v>
                </c:pt>
                <c:pt idx="16">
                  <c:v>120</c:v>
                </c:pt>
                <c:pt idx="17">
                  <c:v>86</c:v>
                </c:pt>
                <c:pt idx="18">
                  <c:v>108</c:v>
                </c:pt>
                <c:pt idx="19">
                  <c:v>130</c:v>
                </c:pt>
              </c:numCache>
            </c:numRef>
          </c:val>
        </c:ser>
        <c:marker val="1"/>
        <c:axId val="287277824"/>
        <c:axId val="287279360"/>
      </c:lineChart>
      <c:catAx>
        <c:axId val="287277824"/>
        <c:scaling>
          <c:orientation val="minMax"/>
        </c:scaling>
        <c:axPos val="b"/>
        <c:numFmt formatCode="General" sourceLinked="1"/>
        <c:tickLblPos val="nextTo"/>
        <c:crossAx val="287279360"/>
        <c:crosses val="autoZero"/>
        <c:auto val="1"/>
        <c:lblAlgn val="ctr"/>
        <c:lblOffset val="100"/>
        <c:tickLblSkip val="2"/>
      </c:catAx>
      <c:valAx>
        <c:axId val="28727936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Statewide Average Grain Yield, bu/ac</a:t>
                </a:r>
              </a:p>
            </c:rich>
          </c:tx>
          <c:layout/>
        </c:title>
        <c:numFmt formatCode="General" sourceLinked="1"/>
        <c:tickLblPos val="nextTo"/>
        <c:crossAx val="287277824"/>
        <c:crosses val="autoZero"/>
        <c:crossBetween val="between"/>
      </c:valAx>
    </c:plotArea>
    <c:plotVisOnly val="1"/>
  </c:chart>
  <c:spPr>
    <a:ln>
      <a:noFill/>
    </a:ln>
  </c:spPr>
  <c:txPr>
    <a:bodyPr/>
    <a:lstStyle/>
    <a:p>
      <a:pPr>
        <a:defRPr sz="2000"/>
      </a:pPr>
      <a:endParaRPr lang="en-US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lineChart>
        <c:grouping val="standard"/>
        <c:ser>
          <c:idx val="1"/>
          <c:order val="0"/>
          <c:spPr>
            <a:ln w="38100"/>
          </c:spPr>
          <c:marker>
            <c:spPr>
              <a:ln w="38100"/>
            </c:spPr>
          </c:marker>
          <c:trendline>
            <c:spPr>
              <a:ln w="38100"/>
            </c:spPr>
            <c:trendlineType val="linear"/>
          </c:trendline>
          <c:cat>
            <c:numRef>
              <c:f>Federal4043!$C$2:$C$21</c:f>
              <c:numCache>
                <c:formatCode>General</c:formatCode>
                <c:ptCount val="2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</c:numCache>
            </c:numRef>
          </c:cat>
          <c:val>
            <c:numRef>
              <c:f>Federal4043!$J$2:$J$21</c:f>
              <c:numCache>
                <c:formatCode>General</c:formatCode>
                <c:ptCount val="20"/>
                <c:pt idx="0">
                  <c:v>100</c:v>
                </c:pt>
                <c:pt idx="1">
                  <c:v>84</c:v>
                </c:pt>
                <c:pt idx="2">
                  <c:v>116</c:v>
                </c:pt>
                <c:pt idx="3">
                  <c:v>60</c:v>
                </c:pt>
                <c:pt idx="4">
                  <c:v>98</c:v>
                </c:pt>
                <c:pt idx="5">
                  <c:v>111</c:v>
                </c:pt>
                <c:pt idx="6">
                  <c:v>126</c:v>
                </c:pt>
                <c:pt idx="7">
                  <c:v>93</c:v>
                </c:pt>
                <c:pt idx="8">
                  <c:v>84</c:v>
                </c:pt>
                <c:pt idx="9">
                  <c:v>78</c:v>
                </c:pt>
                <c:pt idx="10">
                  <c:v>146</c:v>
                </c:pt>
                <c:pt idx="11">
                  <c:v>123</c:v>
                </c:pt>
                <c:pt idx="12">
                  <c:v>68</c:v>
                </c:pt>
                <c:pt idx="13">
                  <c:v>115</c:v>
                </c:pt>
                <c:pt idx="14">
                  <c:v>145</c:v>
                </c:pt>
                <c:pt idx="15">
                  <c:v>118</c:v>
                </c:pt>
                <c:pt idx="16">
                  <c:v>120</c:v>
                </c:pt>
                <c:pt idx="17">
                  <c:v>86</c:v>
                </c:pt>
                <c:pt idx="18">
                  <c:v>108</c:v>
                </c:pt>
                <c:pt idx="19">
                  <c:v>130</c:v>
                </c:pt>
              </c:numCache>
            </c:numRef>
          </c:val>
        </c:ser>
        <c:marker val="1"/>
        <c:axId val="87324544"/>
        <c:axId val="88158208"/>
      </c:lineChart>
      <c:catAx>
        <c:axId val="87324544"/>
        <c:scaling>
          <c:orientation val="minMax"/>
        </c:scaling>
        <c:axPos val="b"/>
        <c:numFmt formatCode="General" sourceLinked="1"/>
        <c:tickLblPos val="nextTo"/>
        <c:crossAx val="88158208"/>
        <c:crosses val="autoZero"/>
        <c:auto val="1"/>
        <c:lblAlgn val="ctr"/>
        <c:lblOffset val="100"/>
        <c:tickLblSkip val="2"/>
      </c:catAx>
      <c:valAx>
        <c:axId val="8815820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Statewide Average Grain Yield, bu/ac</a:t>
                </a:r>
              </a:p>
            </c:rich>
          </c:tx>
          <c:layout/>
        </c:title>
        <c:numFmt formatCode="General" sourceLinked="1"/>
        <c:tickLblPos val="nextTo"/>
        <c:crossAx val="87324544"/>
        <c:crosses val="autoZero"/>
        <c:crossBetween val="between"/>
      </c:valAx>
    </c:plotArea>
    <c:plotVisOnly val="1"/>
  </c:chart>
  <c:spPr>
    <a:ln>
      <a:noFill/>
    </a:ln>
  </c:spPr>
  <c:txPr>
    <a:bodyPr/>
    <a:lstStyle/>
    <a:p>
      <a:pPr>
        <a:defRPr sz="24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6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8.4961211860903982E-2"/>
          <c:y val="5.1400554097404488E-2"/>
          <c:w val="0.89896329615339965"/>
          <c:h val="0.73514654418197722"/>
        </c:manualLayout>
      </c:layout>
      <c:barChart>
        <c:barDir val="col"/>
        <c:grouping val="clustered"/>
        <c:ser>
          <c:idx val="1"/>
          <c:order val="0"/>
          <c:tx>
            <c:strRef>
              <c:f>Sheet1!$D$3</c:f>
              <c:strCache>
                <c:ptCount val="1"/>
                <c:pt idx="0">
                  <c:v>VWA </c:v>
                </c:pt>
              </c:strCache>
            </c:strRef>
          </c:tx>
          <c:spPr>
            <a:solidFill>
              <a:srgbClr val="993300"/>
            </a:solidFill>
          </c:spPr>
          <c:cat>
            <c:strRef>
              <c:f>Sheet1!$C$5:$C$20</c:f>
              <c:strCach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Mean </c:v>
                </c:pt>
              </c:strCache>
            </c:strRef>
          </c:cat>
          <c:val>
            <c:numRef>
              <c:f>Sheet1!$D$5:$D$20</c:f>
              <c:numCache>
                <c:formatCode>General</c:formatCode>
                <c:ptCount val="16"/>
                <c:pt idx="0">
                  <c:v>41.078000000000003</c:v>
                </c:pt>
                <c:pt idx="1">
                  <c:v>53.58</c:v>
                </c:pt>
                <c:pt idx="2">
                  <c:v>75.905000000000001</c:v>
                </c:pt>
                <c:pt idx="3">
                  <c:v>69.653999999999982</c:v>
                </c:pt>
                <c:pt idx="4">
                  <c:v>49.115000000000002</c:v>
                </c:pt>
                <c:pt idx="5">
                  <c:v>67.867999999999995</c:v>
                </c:pt>
                <c:pt idx="6">
                  <c:v>59.831000000000003</c:v>
                </c:pt>
                <c:pt idx="7">
                  <c:v>55.366</c:v>
                </c:pt>
                <c:pt idx="8">
                  <c:v>58.045000000000002</c:v>
                </c:pt>
                <c:pt idx="9">
                  <c:v>58.045000000000002</c:v>
                </c:pt>
                <c:pt idx="10">
                  <c:v>56.259</c:v>
                </c:pt>
                <c:pt idx="11">
                  <c:v>58.938000000000002</c:v>
                </c:pt>
                <c:pt idx="12">
                  <c:v>75.012</c:v>
                </c:pt>
                <c:pt idx="13">
                  <c:v>63.403000000000006</c:v>
                </c:pt>
                <c:pt idx="14">
                  <c:v>58.045000000000002</c:v>
                </c:pt>
                <c:pt idx="15">
                  <c:v>59.831000000000003</c:v>
                </c:pt>
              </c:numCache>
            </c:numRef>
          </c:val>
        </c:ser>
        <c:ser>
          <c:idx val="2"/>
          <c:order val="1"/>
          <c:tx>
            <c:strRef>
              <c:f>Sheet1!$E$3</c:f>
              <c:strCache>
                <c:ptCount val="1"/>
                <c:pt idx="0">
                  <c:v>STD </c:v>
                </c:pt>
              </c:strCache>
            </c:strRef>
          </c:tx>
          <c:spPr>
            <a:solidFill>
              <a:srgbClr val="E46D0A"/>
            </a:solidFill>
          </c:spPr>
          <c:cat>
            <c:strRef>
              <c:f>Sheet1!$C$5:$C$20</c:f>
              <c:strCach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Mean </c:v>
                </c:pt>
              </c:strCache>
            </c:strRef>
          </c:cat>
          <c:val>
            <c:numRef>
              <c:f>Sheet1!$E$5:$E$20</c:f>
              <c:numCache>
                <c:formatCode>General</c:formatCode>
                <c:ptCount val="16"/>
                <c:pt idx="0">
                  <c:v>40.185000000000002</c:v>
                </c:pt>
                <c:pt idx="1">
                  <c:v>69.653999999999982</c:v>
                </c:pt>
                <c:pt idx="2">
                  <c:v>59.831000000000003</c:v>
                </c:pt>
                <c:pt idx="3">
                  <c:v>59.831000000000003</c:v>
                </c:pt>
                <c:pt idx="4">
                  <c:v>59.831000000000003</c:v>
                </c:pt>
                <c:pt idx="5">
                  <c:v>75.012</c:v>
                </c:pt>
                <c:pt idx="6">
                  <c:v>75.012</c:v>
                </c:pt>
                <c:pt idx="7">
                  <c:v>69.653999999999982</c:v>
                </c:pt>
                <c:pt idx="8">
                  <c:v>69.653999999999982</c:v>
                </c:pt>
                <c:pt idx="9">
                  <c:v>59.831000000000003</c:v>
                </c:pt>
                <c:pt idx="10">
                  <c:v>59.831000000000003</c:v>
                </c:pt>
                <c:pt idx="11">
                  <c:v>65.188999999999979</c:v>
                </c:pt>
                <c:pt idx="12">
                  <c:v>75.012</c:v>
                </c:pt>
                <c:pt idx="13">
                  <c:v>69.653999999999982</c:v>
                </c:pt>
                <c:pt idx="14">
                  <c:v>59.831000000000003</c:v>
                </c:pt>
                <c:pt idx="15">
                  <c:v>64.296000000000006</c:v>
                </c:pt>
              </c:numCache>
            </c:numRef>
          </c:val>
        </c:ser>
        <c:axId val="139243520"/>
        <c:axId val="139245056"/>
      </c:barChart>
      <c:catAx>
        <c:axId val="139243520"/>
        <c:scaling>
          <c:orientation val="minMax"/>
        </c:scaling>
        <c:axPos val="b"/>
        <c:tickLblPos val="nextTo"/>
        <c:crossAx val="139245056"/>
        <c:crosses val="autoZero"/>
        <c:auto val="1"/>
        <c:lblAlgn val="ctr"/>
        <c:lblOffset val="100"/>
      </c:catAx>
      <c:valAx>
        <c:axId val="13924505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GS 30 N Rate, lb N ac</a:t>
                </a:r>
                <a:r>
                  <a:rPr lang="en-US" baseline="30000"/>
                  <a:t>-1</a:t>
                </a:r>
              </a:p>
            </c:rich>
          </c:tx>
          <c:layout/>
        </c:title>
        <c:numFmt formatCode="General" sourceLinked="1"/>
        <c:tickLblPos val="nextTo"/>
        <c:crossAx val="139243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651601021994597"/>
          <c:y val="4.1282808398950058E-2"/>
          <c:w val="9.2468231822748159E-2"/>
          <c:h val="0.16743438320209997"/>
        </c:manualLayout>
      </c:layout>
    </c:legend>
    <c:plotVisOnly val="1"/>
  </c:chart>
  <c:spPr>
    <a:ln>
      <a:noFill/>
    </a:ln>
  </c:sp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2874531391540675"/>
          <c:y val="5.1400554097404488E-2"/>
          <c:w val="0.86346540310779762"/>
          <c:h val="0.7302168999708365"/>
        </c:manualLayout>
      </c:layout>
      <c:barChart>
        <c:barDir val="col"/>
        <c:grouping val="clustered"/>
        <c:ser>
          <c:idx val="0"/>
          <c:order val="0"/>
          <c:tx>
            <c:strRef>
              <c:f>Sheet1!$H$3</c:f>
              <c:strCache>
                <c:ptCount val="1"/>
                <c:pt idx="0">
                  <c:v>VWA </c:v>
                </c:pt>
              </c:strCache>
            </c:strRef>
          </c:tx>
          <c:spPr>
            <a:solidFill>
              <a:srgbClr val="990000"/>
            </a:solidFill>
          </c:spPr>
          <c:cat>
            <c:strRef>
              <c:f>Sheet1!$C$5:$C$20</c:f>
              <c:strCach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Mean </c:v>
                </c:pt>
              </c:strCache>
            </c:strRef>
          </c:cat>
          <c:val>
            <c:numRef>
              <c:f>Sheet1!$H$5:$H$20</c:f>
              <c:numCache>
                <c:formatCode>General</c:formatCode>
                <c:ptCount val="16"/>
                <c:pt idx="0">
                  <c:v>115.1225833333333</c:v>
                </c:pt>
                <c:pt idx="1">
                  <c:v>89.017216666666698</c:v>
                </c:pt>
                <c:pt idx="2">
                  <c:v>87.007966666666661</c:v>
                </c:pt>
                <c:pt idx="3">
                  <c:v>86.219150000000027</c:v>
                </c:pt>
                <c:pt idx="4">
                  <c:v>85.013599999999997</c:v>
                </c:pt>
                <c:pt idx="5">
                  <c:v>72.809266666666673</c:v>
                </c:pt>
                <c:pt idx="6">
                  <c:v>77.214733333333328</c:v>
                </c:pt>
                <c:pt idx="7">
                  <c:v>103.3201</c:v>
                </c:pt>
                <c:pt idx="8">
                  <c:v>92.217133333333337</c:v>
                </c:pt>
                <c:pt idx="9">
                  <c:v>79.90861666666666</c:v>
                </c:pt>
                <c:pt idx="10">
                  <c:v>61.215150000000015</c:v>
                </c:pt>
                <c:pt idx="11">
                  <c:v>77.616583333333338</c:v>
                </c:pt>
                <c:pt idx="12">
                  <c:v>93.72035000000001</c:v>
                </c:pt>
                <c:pt idx="13">
                  <c:v>85.117783333333307</c:v>
                </c:pt>
                <c:pt idx="14">
                  <c:v>68.016833333333338</c:v>
                </c:pt>
                <c:pt idx="15">
                  <c:v>84.894533333333342</c:v>
                </c:pt>
              </c:numCache>
            </c:numRef>
          </c:val>
        </c:ser>
        <c:ser>
          <c:idx val="1"/>
          <c:order val="1"/>
          <c:tx>
            <c:strRef>
              <c:f>Sheet1!$I$3</c:f>
              <c:strCache>
                <c:ptCount val="1"/>
                <c:pt idx="0">
                  <c:v>STD </c:v>
                </c:pt>
              </c:strCache>
            </c:strRef>
          </c:tx>
          <c:spPr>
            <a:solidFill>
              <a:srgbClr val="E46D0A"/>
            </a:solidFill>
          </c:spPr>
          <c:cat>
            <c:strRef>
              <c:f>Sheet1!$C$5:$C$20</c:f>
              <c:strCach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Mean </c:v>
                </c:pt>
              </c:strCache>
            </c:strRef>
          </c:cat>
          <c:val>
            <c:numRef>
              <c:f>Sheet1!$I$5:$I$20</c:f>
              <c:numCache>
                <c:formatCode>General</c:formatCode>
                <c:ptCount val="16"/>
                <c:pt idx="0">
                  <c:v>114.42306666666667</c:v>
                </c:pt>
                <c:pt idx="1">
                  <c:v>90.014400000000023</c:v>
                </c:pt>
                <c:pt idx="2">
                  <c:v>81.009983333333338</c:v>
                </c:pt>
                <c:pt idx="3">
                  <c:v>86.010783333333308</c:v>
                </c:pt>
                <c:pt idx="4">
                  <c:v>85.608933333333297</c:v>
                </c:pt>
                <c:pt idx="5">
                  <c:v>72.318116666666668</c:v>
                </c:pt>
                <c:pt idx="6">
                  <c:v>82.007166666666677</c:v>
                </c:pt>
                <c:pt idx="7">
                  <c:v>106.22235000000001</c:v>
                </c:pt>
                <c:pt idx="8">
                  <c:v>89.820916666666648</c:v>
                </c:pt>
                <c:pt idx="9">
                  <c:v>80.116983333333309</c:v>
                </c:pt>
                <c:pt idx="10">
                  <c:v>63.507183333333323</c:v>
                </c:pt>
                <c:pt idx="11">
                  <c:v>71.707900000000024</c:v>
                </c:pt>
                <c:pt idx="12">
                  <c:v>96.012383333333318</c:v>
                </c:pt>
                <c:pt idx="13">
                  <c:v>92.708283333333341</c:v>
                </c:pt>
                <c:pt idx="14">
                  <c:v>72.809266666666673</c:v>
                </c:pt>
                <c:pt idx="15">
                  <c:v>85.623816666666642</c:v>
                </c:pt>
              </c:numCache>
            </c:numRef>
          </c:val>
        </c:ser>
        <c:axId val="139319168"/>
        <c:axId val="139320704"/>
      </c:barChart>
      <c:catAx>
        <c:axId val="139319168"/>
        <c:scaling>
          <c:orientation val="minMax"/>
        </c:scaling>
        <c:axPos val="b"/>
        <c:tickLblPos val="nextTo"/>
        <c:crossAx val="139320704"/>
        <c:crosses val="autoZero"/>
        <c:auto val="1"/>
        <c:lblAlgn val="ctr"/>
        <c:lblOffset val="100"/>
      </c:catAx>
      <c:valAx>
        <c:axId val="13932070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Grain Yield, bu ac</a:t>
                </a:r>
                <a:r>
                  <a:rPr lang="en-US" baseline="30000"/>
                  <a:t>-1</a:t>
                </a:r>
              </a:p>
            </c:rich>
          </c:tx>
          <c:layout/>
        </c:title>
        <c:numFmt formatCode="General" sourceLinked="1"/>
        <c:tickLblPos val="nextTo"/>
        <c:crossAx val="1393191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244358101559115"/>
          <c:y val="5.5171697287839022E-2"/>
          <c:w val="9.2145480636429231E-2"/>
          <c:h val="0.16743438320209997"/>
        </c:manualLayout>
      </c:layout>
    </c:legend>
    <c:plotVisOnly val="1"/>
  </c:chart>
  <c:spPr>
    <a:ln>
      <a:noFill/>
    </a:ln>
  </c:sp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4579396325459321"/>
          <c:y val="5.1400554097404488E-2"/>
          <c:w val="0.82619356955380585"/>
          <c:h val="0.79822506561679785"/>
        </c:manualLayout>
      </c:layout>
      <c:barChart>
        <c:barDir val="col"/>
        <c:grouping val="clustered"/>
        <c:ser>
          <c:idx val="0"/>
          <c:order val="0"/>
          <c:tx>
            <c:v>Farmer Practice</c:v>
          </c:tx>
          <c:dLbls>
            <c:dLbl>
              <c:idx val="0"/>
              <c:layout/>
              <c:dLblPos val="outEnd"/>
              <c:showVal val="1"/>
            </c:dLbl>
            <c:dLbl>
              <c:idx val="1"/>
              <c:layout/>
              <c:dLblPos val="outEnd"/>
              <c:showVal val="1"/>
            </c:dLbl>
            <c:delete val="1"/>
          </c:dLbls>
          <c:cat>
            <c:numLit>
              <c:formatCode>General</c:formatCode>
              <c:ptCount val="2"/>
              <c:pt idx="0">
                <c:v>2008</c:v>
              </c:pt>
              <c:pt idx="1">
                <c:v>2009</c:v>
              </c:pt>
            </c:numLit>
          </c:cat>
          <c:val>
            <c:numRef>
              <c:f>(Sheet1!$N$5,Sheet1!$N$8)</c:f>
              <c:numCache>
                <c:formatCode>General</c:formatCode>
                <c:ptCount val="2"/>
                <c:pt idx="0" formatCode="0">
                  <c:v>223</c:v>
                </c:pt>
                <c:pt idx="1">
                  <c:v>159</c:v>
                </c:pt>
              </c:numCache>
            </c:numRef>
          </c:val>
        </c:ser>
        <c:ser>
          <c:idx val="1"/>
          <c:order val="1"/>
          <c:tx>
            <c:v>GreenSeeker</c:v>
          </c:tx>
          <c:dLbls>
            <c:dLblPos val="outEnd"/>
            <c:showVal val="1"/>
          </c:dLbls>
          <c:cat>
            <c:numLit>
              <c:formatCode>General</c:formatCode>
              <c:ptCount val="2"/>
              <c:pt idx="0">
                <c:v>2008</c:v>
              </c:pt>
              <c:pt idx="1">
                <c:v>2009</c:v>
              </c:pt>
            </c:numLit>
          </c:cat>
          <c:val>
            <c:numRef>
              <c:f>(Sheet1!$N$6,Sheet1!$N$9)</c:f>
              <c:numCache>
                <c:formatCode>General</c:formatCode>
                <c:ptCount val="2"/>
                <c:pt idx="0" formatCode="0">
                  <c:v>232</c:v>
                </c:pt>
                <c:pt idx="1">
                  <c:v>169</c:v>
                </c:pt>
              </c:numCache>
            </c:numRef>
          </c:val>
        </c:ser>
        <c:axId val="75023104"/>
        <c:axId val="75025792"/>
      </c:barChart>
      <c:catAx>
        <c:axId val="75023104"/>
        <c:scaling>
          <c:orientation val="minMax"/>
        </c:scaling>
        <c:axPos val="b"/>
        <c:numFmt formatCode="General" sourceLinked="1"/>
        <c:tickLblPos val="nextTo"/>
        <c:crossAx val="75025792"/>
        <c:crosses val="autoZero"/>
        <c:auto val="1"/>
        <c:lblAlgn val="ctr"/>
        <c:lblOffset val="100"/>
      </c:catAx>
      <c:valAx>
        <c:axId val="7502579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Grain Yield, </a:t>
                </a:r>
                <a:r>
                  <a:rPr lang="en-US" dirty="0" err="1"/>
                  <a:t>bu</a:t>
                </a:r>
                <a:r>
                  <a:rPr lang="en-US" dirty="0"/>
                  <a:t> ac</a:t>
                </a:r>
                <a:r>
                  <a:rPr lang="en-US" baseline="30000" dirty="0"/>
                  <a:t>-1</a:t>
                </a:r>
              </a:p>
            </c:rich>
          </c:tx>
          <c:layout/>
        </c:title>
        <c:numFmt formatCode="0" sourceLinked="1"/>
        <c:tickLblPos val="nextTo"/>
        <c:crossAx val="750231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032086614173259"/>
          <c:y val="4.1282808398950092E-2"/>
          <c:w val="0.22523468941382335"/>
          <c:h val="0.16743438320209986"/>
        </c:manualLayout>
      </c:layout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24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287E6ABB-EB24-403E-B7FD-799BE2A45C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7F80FDB3-4AB1-4151-8B41-89AD3330E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ED7E75-72E1-4DE1-B7BF-C536934CC60B}" type="slidenum">
              <a:rPr lang="en-US">
                <a:latin typeface="Arial" pitchFamily="34" charset="0"/>
              </a:rPr>
              <a:pPr/>
              <a:t>27</a:t>
            </a:fld>
            <a:endParaRPr lang="en-US">
              <a:latin typeface="Arial" pitchFamily="34" charset="0"/>
            </a:endParaRPr>
          </a:p>
        </p:txBody>
      </p:sp>
      <p:sp>
        <p:nvSpPr>
          <p:cNvPr id="4403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Validation – plots are 60’ wide by 300’ long</a:t>
            </a:r>
          </a:p>
        </p:txBody>
      </p:sp>
      <p:sp>
        <p:nvSpPr>
          <p:cNvPr id="4403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BBE5F5C-FBB8-459C-895C-003A27659110}" type="slidenum">
              <a:rPr lang="en-US" sz="1200">
                <a:latin typeface="Times New Roman" pitchFamily="18" charset="0"/>
                <a:cs typeface="Times New Roman" pitchFamily="18" charset="0"/>
              </a:rPr>
              <a:pPr algn="r"/>
              <a:t>27</a:t>
            </a:fld>
            <a:endParaRPr lang="en-US" sz="1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5DA82F-C543-4AA8-9ADB-09928EBA5418}" type="slidenum">
              <a:rPr lang="en-US">
                <a:latin typeface="Arial" pitchFamily="34" charset="0"/>
              </a:rPr>
              <a:pPr/>
              <a:t>30</a:t>
            </a:fld>
            <a:endParaRPr lang="en-US">
              <a:latin typeface="Arial" pitchFamily="34" charset="0"/>
            </a:endParaRPr>
          </a:p>
        </p:txBody>
      </p:sp>
      <p:sp>
        <p:nvSpPr>
          <p:cNvPr id="4505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6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4506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DC859C3-D5E0-4922-AD06-D192A1F08409}" type="slidenum">
              <a:rPr lang="en-US" sz="1200">
                <a:latin typeface="Times New Roman" pitchFamily="18" charset="0"/>
                <a:cs typeface="Times New Roman" pitchFamily="18" charset="0"/>
              </a:rPr>
              <a:pPr algn="r"/>
              <a:t>30</a:t>
            </a:fld>
            <a:endParaRPr lang="en-US" sz="1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AF8858-7B9E-4035-9388-51F27C88881C}" type="slidenum">
              <a:rPr lang="en-US">
                <a:latin typeface="Arial" pitchFamily="34" charset="0"/>
              </a:rPr>
              <a:pPr/>
              <a:t>36</a:t>
            </a:fld>
            <a:endParaRPr lang="en-US">
              <a:latin typeface="Arial" pitchFamily="34" charset="0"/>
            </a:endParaRPr>
          </a:p>
        </p:txBody>
      </p:sp>
      <p:sp>
        <p:nvSpPr>
          <p:cNvPr id="460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</a:rPr>
              <a:t>55% of points are within 2 gal of prescribed rate	</a:t>
            </a:r>
          </a:p>
          <a:p>
            <a:pPr eaLnBrk="1" hangingPunct="1"/>
            <a:r>
              <a:rPr lang="en-US" b="1" smtClean="0">
                <a:latin typeface="Arial" pitchFamily="34" charset="0"/>
              </a:rPr>
              <a:t>88% of points are within 5 gal of prescribed rate	</a:t>
            </a:r>
          </a:p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B9792-964B-4E92-8958-0DD0160278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A301D-D82A-447A-9E57-18C857E2F2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C89C9-9309-4495-A208-2A0965F50A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E8567-6C28-4D0C-AE04-34268C1EBF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4DA7E-523C-41D3-B9DB-533570F83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955992-7461-4576-B7F4-C46CFF9847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D0C95-9C47-4604-86CC-F41D050729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15A42-A0C0-4660-99A8-374445B758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164CD-279D-4383-8DFC-06A3FC677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A9A04-FADB-4016-94CE-878EB495A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23E14-F7D7-4BD5-AEE0-4C43FFF0B6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FAB13-0B81-4885-9838-A26BEBA9E2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4FF2B-C708-4C0F-9394-EB7BF7EC1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D1F74-8561-4B1D-BBBC-0FD6ED9FEA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fld id="{078D4F92-FB6E-4850-BDBD-D9862F3542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Microsoft_Office_Excel_Chart1.xls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Char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Microsoft_Office_Excel_Chart3.xls"/><Relationship Id="rId5" Type="http://schemas.openxmlformats.org/officeDocument/2006/relationships/image" Target="../media/image53.png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T200_2"/>
          <p:cNvPicPr>
            <a:picLocks noChangeAspect="1" noChangeArrowheads="1"/>
          </p:cNvPicPr>
          <p:nvPr/>
        </p:nvPicPr>
        <p:blipFill>
          <a:blip r:embed="rId2" cstate="print"/>
          <a:srcRect l="14932" t="6769" r="32364" b="46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195" name="Picture 3" descr="MVC-004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894F69"/>
              </a:clrFrom>
              <a:clrTo>
                <a:srgbClr val="894F69">
                  <a:alpha val="0"/>
                </a:srgbClr>
              </a:clrTo>
            </a:clrChange>
            <a:grayscl/>
            <a:biLevel thresh="50000"/>
          </a:blip>
          <a:srcRect t="26563" r="4337" b="3125"/>
          <a:stretch>
            <a:fillRect/>
          </a:stretch>
        </p:blipFill>
        <p:spPr bwMode="auto">
          <a:xfrm>
            <a:off x="7162800" y="5443538"/>
            <a:ext cx="1760538" cy="1092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838200" y="542925"/>
            <a:ext cx="7908925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4000" b="1" dirty="0">
                <a:solidFill>
                  <a:schemeClr val="bg1"/>
                </a:solidFill>
                <a:latin typeface="Tahoma" pitchFamily="34" charset="0"/>
              </a:rPr>
              <a:t>Variable-Rate N Fertilization of Wheat and Corn </a:t>
            </a:r>
          </a:p>
          <a:p>
            <a:pPr algn="r" eaLnBrk="0" hangingPunct="0">
              <a:defRPr/>
            </a:pPr>
            <a:r>
              <a:rPr lang="en-US" sz="4000" b="1" dirty="0">
                <a:solidFill>
                  <a:schemeClr val="bg1"/>
                </a:solidFill>
                <a:latin typeface="Tahoma" pitchFamily="34" charset="0"/>
              </a:rPr>
              <a:t>in the Mid-Atlantic</a:t>
            </a:r>
          </a:p>
          <a:p>
            <a:pPr algn="r" eaLnBrk="0" hangingPunct="0">
              <a:defRPr/>
            </a:pPr>
            <a:endParaRPr lang="en-US" sz="4000" dirty="0">
              <a:latin typeface="Tahoma" pitchFamily="34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4876800"/>
            <a:ext cx="30194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000" b="1" dirty="0">
                <a:solidFill>
                  <a:srgbClr val="00FF99"/>
                </a:solidFill>
                <a:latin typeface="Arial" charset="0"/>
              </a:rPr>
              <a:t>Wade Thomason, VT</a:t>
            </a:r>
          </a:p>
          <a:p>
            <a:pPr eaLnBrk="0" hangingPunct="0">
              <a:defRPr/>
            </a:pPr>
            <a:r>
              <a:rPr lang="en-US" sz="2000" b="1" dirty="0">
                <a:solidFill>
                  <a:srgbClr val="00FF99"/>
                </a:solidFill>
                <a:latin typeface="Arial" charset="0"/>
              </a:rPr>
              <a:t>Steve Phillips, IPNI</a:t>
            </a:r>
          </a:p>
          <a:p>
            <a:pPr eaLnBrk="0" hangingPunct="0">
              <a:defRPr/>
            </a:pPr>
            <a:r>
              <a:rPr lang="en-US" sz="2000" b="1" dirty="0">
                <a:solidFill>
                  <a:srgbClr val="00FF99"/>
                </a:solidFill>
                <a:latin typeface="Arial" charset="0"/>
              </a:rPr>
              <a:t>Paul Davis, VCE retired</a:t>
            </a:r>
          </a:p>
          <a:p>
            <a:pPr eaLnBrk="0" hangingPunct="0">
              <a:defRPr/>
            </a:pPr>
            <a:r>
              <a:rPr lang="en-US" sz="2000" b="1" dirty="0">
                <a:solidFill>
                  <a:srgbClr val="00FF99"/>
                </a:solidFill>
                <a:latin typeface="Arial" charset="0"/>
              </a:rPr>
              <a:t>Mark Alley, VT</a:t>
            </a:r>
          </a:p>
          <a:p>
            <a:pPr eaLnBrk="0" hangingPunct="0">
              <a:defRPr/>
            </a:pPr>
            <a:r>
              <a:rPr lang="en-US" sz="2000" b="1" dirty="0">
                <a:solidFill>
                  <a:srgbClr val="00FF99"/>
                </a:solidFill>
                <a:latin typeface="Arial" charset="0"/>
              </a:rPr>
              <a:t>Mark Reiter, VT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/>
          <p:cNvPicPr>
            <a:picLocks noChangeAspect="1" noChangeArrowheads="1"/>
          </p:cNvPicPr>
          <p:nvPr/>
        </p:nvPicPr>
        <p:blipFill>
          <a:blip r:embed="rId2" cstate="print">
            <a:lum bright="60000"/>
          </a:blip>
          <a:srcRect/>
          <a:stretch>
            <a:fillRect/>
          </a:stretch>
        </p:blipFill>
        <p:spPr bwMode="auto">
          <a:xfrm>
            <a:off x="-152400" y="1595438"/>
            <a:ext cx="9144000" cy="480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22438"/>
            <a:ext cx="8229600" cy="4525962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accent2"/>
                </a:solidFill>
              </a:rPr>
              <a:t>Match Timing of Fertilization with Crop Demand </a:t>
            </a:r>
          </a:p>
          <a:p>
            <a:pPr lvl="1" eaLnBrk="1" hangingPunct="1">
              <a:buFontTx/>
              <a:buNone/>
            </a:pPr>
            <a:r>
              <a:rPr lang="en-US" b="1" smtClean="0">
                <a:solidFill>
                  <a:srgbClr val="993300"/>
                </a:solidFill>
              </a:rPr>
              <a:t>But… if it’s been a wet early summer…</a:t>
            </a:r>
          </a:p>
          <a:p>
            <a:pPr lvl="1" eaLnBrk="1" hangingPunct="1">
              <a:buFontTx/>
              <a:buNone/>
            </a:pPr>
            <a:endParaRPr lang="en-US" b="1" smtClean="0">
              <a:solidFill>
                <a:srgbClr val="993300"/>
              </a:solidFill>
            </a:endParaRPr>
          </a:p>
          <a:p>
            <a:pPr lvl="1" eaLnBrk="1" hangingPunct="1">
              <a:buFontTx/>
              <a:buNone/>
            </a:pPr>
            <a:r>
              <a:rPr lang="en-US" b="1" smtClean="0">
                <a:solidFill>
                  <a:srgbClr val="993300"/>
                </a:solidFill>
              </a:rPr>
              <a:t>     … if it’s been a dry early summer…</a:t>
            </a:r>
            <a:endParaRPr lang="en-US" smtClean="0"/>
          </a:p>
          <a:p>
            <a:pPr eaLnBrk="1" hangingPunct="1"/>
            <a:r>
              <a:rPr lang="en-US" b="1" smtClean="0">
                <a:solidFill>
                  <a:schemeClr val="accent2"/>
                </a:solidFill>
              </a:rPr>
              <a:t>More Knowledge of Crop N Need</a:t>
            </a:r>
          </a:p>
          <a:p>
            <a:pPr lvl="1" eaLnBrk="1" hangingPunct="1"/>
            <a:r>
              <a:rPr lang="en-US" b="1" smtClean="0">
                <a:solidFill>
                  <a:schemeClr val="accent2"/>
                </a:solidFill>
              </a:rPr>
              <a:t>1 lb N/bu of expected yield</a:t>
            </a:r>
          </a:p>
          <a:p>
            <a:pPr lvl="1" eaLnBrk="1" hangingPunct="1">
              <a:buFontTx/>
              <a:buNone/>
            </a:pPr>
            <a:endParaRPr lang="en-US" b="1" smtClean="0">
              <a:solidFill>
                <a:schemeClr val="accent2"/>
              </a:solidFill>
            </a:endParaRPr>
          </a:p>
          <a:p>
            <a:pPr lvl="1" eaLnBrk="1" hangingPunct="1">
              <a:buFontTx/>
              <a:buNone/>
            </a:pPr>
            <a:endParaRPr lang="en-US" b="1" smtClean="0">
              <a:solidFill>
                <a:schemeClr val="accent2"/>
              </a:solidFill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17525" y="231775"/>
            <a:ext cx="8077200" cy="1311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000" b="1">
                <a:solidFill>
                  <a:srgbClr val="993300"/>
                </a:solidFill>
                <a:latin typeface="Tahoma" pitchFamily="34" charset="0"/>
              </a:rPr>
              <a:t>INCREASING N FERTILIZER EFFICIENCY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517525" y="231775"/>
            <a:ext cx="80772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000" b="1">
                <a:solidFill>
                  <a:srgbClr val="993300"/>
                </a:solidFill>
                <a:latin typeface="Tahoma" pitchFamily="34" charset="0"/>
              </a:rPr>
              <a:t>TEMPORAL VARIABILITY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2147483647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762000" y="1295400"/>
          <a:ext cx="7620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517525" y="231775"/>
            <a:ext cx="80772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000" b="1">
                <a:solidFill>
                  <a:srgbClr val="993300"/>
                </a:solidFill>
                <a:latin typeface="Tahoma" pitchFamily="34" charset="0"/>
              </a:rPr>
              <a:t>TEMPORAL VARIABILITY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5388" y="1219200"/>
            <a:ext cx="6729412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04800" y="1295400"/>
            <a:ext cx="327660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r>
              <a:rPr lang="en-US" sz="2800" b="1">
                <a:solidFill>
                  <a:schemeClr val="bg1"/>
                </a:solidFill>
              </a:rPr>
              <a:t> </a:t>
            </a:r>
            <a:r>
              <a:rPr lang="en-US" sz="2800" b="1"/>
              <a:t>60 acre field in Caroline County</a:t>
            </a:r>
          </a:p>
          <a:p>
            <a:pPr eaLnBrk="0" hangingPunct="0"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endParaRPr lang="en-US" sz="2800" b="1"/>
          </a:p>
          <a:p>
            <a:pPr eaLnBrk="0" hangingPunct="0"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r>
              <a:rPr lang="en-US" sz="2800" b="1"/>
              <a:t> Wheat yields:  44 to 80 bu/acre</a:t>
            </a:r>
          </a:p>
          <a:p>
            <a:pPr eaLnBrk="0" hangingPunct="0"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endParaRPr lang="en-US" sz="2800" b="1"/>
          </a:p>
          <a:p>
            <a:pPr eaLnBrk="0" hangingPunct="0"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r>
              <a:rPr lang="en-US" sz="2800" b="1"/>
              <a:t> Corn yields:    85 to 178 bu/acre </a:t>
            </a:r>
          </a:p>
        </p:txBody>
      </p:sp>
      <p:grpSp>
        <p:nvGrpSpPr>
          <p:cNvPr id="12291" name="Group 3"/>
          <p:cNvGrpSpPr>
            <a:grpSpLocks/>
          </p:cNvGrpSpPr>
          <p:nvPr/>
        </p:nvGrpSpPr>
        <p:grpSpPr bwMode="auto">
          <a:xfrm rot="1044091">
            <a:off x="3705225" y="1008063"/>
            <a:ext cx="5457825" cy="5391150"/>
            <a:chOff x="2334" y="635"/>
            <a:chExt cx="3438" cy="3396"/>
          </a:xfrm>
        </p:grpSpPr>
        <p:sp>
          <p:nvSpPr>
            <p:cNvPr id="12297" name="Freeform 4"/>
            <p:cNvSpPr>
              <a:spLocks noChangeAspect="1"/>
            </p:cNvSpPr>
            <p:nvPr/>
          </p:nvSpPr>
          <p:spPr bwMode="auto">
            <a:xfrm>
              <a:off x="2334" y="1294"/>
              <a:ext cx="1184" cy="1075"/>
            </a:xfrm>
            <a:custGeom>
              <a:avLst/>
              <a:gdLst>
                <a:gd name="T0" fmla="*/ 0 w 1192"/>
                <a:gd name="T1" fmla="*/ 326 h 1083"/>
                <a:gd name="T2" fmla="*/ 965 w 1192"/>
                <a:gd name="T3" fmla="*/ 0 h 1083"/>
                <a:gd name="T4" fmla="*/ 983 w 1192"/>
                <a:gd name="T5" fmla="*/ 73 h 1083"/>
                <a:gd name="T6" fmla="*/ 992 w 1192"/>
                <a:gd name="T7" fmla="*/ 154 h 1083"/>
                <a:gd name="T8" fmla="*/ 1021 w 1192"/>
                <a:gd name="T9" fmla="*/ 245 h 1083"/>
                <a:gd name="T10" fmla="*/ 1029 w 1192"/>
                <a:gd name="T11" fmla="*/ 300 h 1083"/>
                <a:gd name="T12" fmla="*/ 1056 w 1192"/>
                <a:gd name="T13" fmla="*/ 390 h 1083"/>
                <a:gd name="T14" fmla="*/ 1064 w 1192"/>
                <a:gd name="T15" fmla="*/ 416 h 1083"/>
                <a:gd name="T16" fmla="*/ 1082 w 1192"/>
                <a:gd name="T17" fmla="*/ 463 h 1083"/>
                <a:gd name="T18" fmla="*/ 1073 w 1192"/>
                <a:gd name="T19" fmla="*/ 501 h 1083"/>
                <a:gd name="T20" fmla="*/ 1093 w 1192"/>
                <a:gd name="T21" fmla="*/ 536 h 1083"/>
                <a:gd name="T22" fmla="*/ 1102 w 1192"/>
                <a:gd name="T23" fmla="*/ 573 h 1083"/>
                <a:gd name="T24" fmla="*/ 1111 w 1192"/>
                <a:gd name="T25" fmla="*/ 608 h 1083"/>
                <a:gd name="T26" fmla="*/ 1128 w 1192"/>
                <a:gd name="T27" fmla="*/ 664 h 1083"/>
                <a:gd name="T28" fmla="*/ 1154 w 1192"/>
                <a:gd name="T29" fmla="*/ 728 h 1083"/>
                <a:gd name="T30" fmla="*/ 1192 w 1192"/>
                <a:gd name="T31" fmla="*/ 780 h 1083"/>
                <a:gd name="T32" fmla="*/ 1192 w 1192"/>
                <a:gd name="T33" fmla="*/ 800 h 1083"/>
                <a:gd name="T34" fmla="*/ 363 w 1192"/>
                <a:gd name="T35" fmla="*/ 1083 h 1083"/>
                <a:gd name="T36" fmla="*/ 299 w 1192"/>
                <a:gd name="T37" fmla="*/ 1083 h 1083"/>
                <a:gd name="T38" fmla="*/ 244 w 1192"/>
                <a:gd name="T39" fmla="*/ 1083 h 1083"/>
                <a:gd name="T40" fmla="*/ 180 w 1192"/>
                <a:gd name="T41" fmla="*/ 1054 h 1083"/>
                <a:gd name="T42" fmla="*/ 145 w 1192"/>
                <a:gd name="T43" fmla="*/ 1045 h 1083"/>
                <a:gd name="T44" fmla="*/ 0 w 1192"/>
                <a:gd name="T45" fmla="*/ 326 h 108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92"/>
                <a:gd name="T70" fmla="*/ 0 h 1083"/>
                <a:gd name="T71" fmla="*/ 1192 w 1192"/>
                <a:gd name="T72" fmla="*/ 1083 h 108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92" h="1083">
                  <a:moveTo>
                    <a:pt x="0" y="326"/>
                  </a:moveTo>
                  <a:lnTo>
                    <a:pt x="965" y="0"/>
                  </a:lnTo>
                  <a:lnTo>
                    <a:pt x="983" y="73"/>
                  </a:lnTo>
                  <a:lnTo>
                    <a:pt x="992" y="154"/>
                  </a:lnTo>
                  <a:lnTo>
                    <a:pt x="1021" y="245"/>
                  </a:lnTo>
                  <a:lnTo>
                    <a:pt x="1029" y="300"/>
                  </a:lnTo>
                  <a:lnTo>
                    <a:pt x="1056" y="390"/>
                  </a:lnTo>
                  <a:lnTo>
                    <a:pt x="1064" y="416"/>
                  </a:lnTo>
                  <a:lnTo>
                    <a:pt x="1082" y="463"/>
                  </a:lnTo>
                  <a:lnTo>
                    <a:pt x="1073" y="501"/>
                  </a:lnTo>
                  <a:lnTo>
                    <a:pt x="1093" y="536"/>
                  </a:lnTo>
                  <a:lnTo>
                    <a:pt x="1102" y="573"/>
                  </a:lnTo>
                  <a:lnTo>
                    <a:pt x="1111" y="608"/>
                  </a:lnTo>
                  <a:lnTo>
                    <a:pt x="1128" y="664"/>
                  </a:lnTo>
                  <a:lnTo>
                    <a:pt x="1154" y="728"/>
                  </a:lnTo>
                  <a:lnTo>
                    <a:pt x="1192" y="780"/>
                  </a:lnTo>
                  <a:lnTo>
                    <a:pt x="1192" y="800"/>
                  </a:lnTo>
                  <a:lnTo>
                    <a:pt x="363" y="1083"/>
                  </a:lnTo>
                  <a:lnTo>
                    <a:pt x="299" y="1083"/>
                  </a:lnTo>
                  <a:lnTo>
                    <a:pt x="244" y="1083"/>
                  </a:lnTo>
                  <a:lnTo>
                    <a:pt x="180" y="1054"/>
                  </a:lnTo>
                  <a:lnTo>
                    <a:pt x="145" y="1045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98" name="Freeform 5"/>
            <p:cNvSpPr>
              <a:spLocks noChangeAspect="1"/>
            </p:cNvSpPr>
            <p:nvPr/>
          </p:nvSpPr>
          <p:spPr bwMode="auto">
            <a:xfrm>
              <a:off x="3293" y="1221"/>
              <a:ext cx="399" cy="867"/>
            </a:xfrm>
            <a:custGeom>
              <a:avLst/>
              <a:gdLst>
                <a:gd name="T0" fmla="*/ 0 w 402"/>
                <a:gd name="T1" fmla="*/ 73 h 873"/>
                <a:gd name="T2" fmla="*/ 201 w 402"/>
                <a:gd name="T3" fmla="*/ 0 h 873"/>
                <a:gd name="T4" fmla="*/ 201 w 402"/>
                <a:gd name="T5" fmla="*/ 27 h 873"/>
                <a:gd name="T6" fmla="*/ 227 w 402"/>
                <a:gd name="T7" fmla="*/ 65 h 873"/>
                <a:gd name="T8" fmla="*/ 256 w 402"/>
                <a:gd name="T9" fmla="*/ 117 h 873"/>
                <a:gd name="T10" fmla="*/ 256 w 402"/>
                <a:gd name="T11" fmla="*/ 163 h 873"/>
                <a:gd name="T12" fmla="*/ 274 w 402"/>
                <a:gd name="T13" fmla="*/ 219 h 873"/>
                <a:gd name="T14" fmla="*/ 291 w 402"/>
                <a:gd name="T15" fmla="*/ 291 h 873"/>
                <a:gd name="T16" fmla="*/ 282 w 402"/>
                <a:gd name="T17" fmla="*/ 335 h 873"/>
                <a:gd name="T18" fmla="*/ 309 w 402"/>
                <a:gd name="T19" fmla="*/ 355 h 873"/>
                <a:gd name="T20" fmla="*/ 309 w 402"/>
                <a:gd name="T21" fmla="*/ 399 h 873"/>
                <a:gd name="T22" fmla="*/ 309 w 402"/>
                <a:gd name="T23" fmla="*/ 446 h 873"/>
                <a:gd name="T24" fmla="*/ 338 w 402"/>
                <a:gd name="T25" fmla="*/ 489 h 873"/>
                <a:gd name="T26" fmla="*/ 355 w 402"/>
                <a:gd name="T27" fmla="*/ 536 h 873"/>
                <a:gd name="T28" fmla="*/ 402 w 402"/>
                <a:gd name="T29" fmla="*/ 562 h 873"/>
                <a:gd name="T30" fmla="*/ 381 w 402"/>
                <a:gd name="T31" fmla="*/ 617 h 873"/>
                <a:gd name="T32" fmla="*/ 390 w 402"/>
                <a:gd name="T33" fmla="*/ 626 h 873"/>
                <a:gd name="T34" fmla="*/ 390 w 402"/>
                <a:gd name="T35" fmla="*/ 673 h 873"/>
                <a:gd name="T36" fmla="*/ 381 w 402"/>
                <a:gd name="T37" fmla="*/ 728 h 873"/>
                <a:gd name="T38" fmla="*/ 402 w 402"/>
                <a:gd name="T39" fmla="*/ 754 h 873"/>
                <a:gd name="T40" fmla="*/ 402 w 402"/>
                <a:gd name="T41" fmla="*/ 818 h 873"/>
                <a:gd name="T42" fmla="*/ 227 w 402"/>
                <a:gd name="T43" fmla="*/ 873 h 873"/>
                <a:gd name="T44" fmla="*/ 227 w 402"/>
                <a:gd name="T45" fmla="*/ 853 h 873"/>
                <a:gd name="T46" fmla="*/ 189 w 402"/>
                <a:gd name="T47" fmla="*/ 801 h 873"/>
                <a:gd name="T48" fmla="*/ 163 w 402"/>
                <a:gd name="T49" fmla="*/ 737 h 873"/>
                <a:gd name="T50" fmla="*/ 146 w 402"/>
                <a:gd name="T51" fmla="*/ 681 h 873"/>
                <a:gd name="T52" fmla="*/ 137 w 402"/>
                <a:gd name="T53" fmla="*/ 646 h 873"/>
                <a:gd name="T54" fmla="*/ 128 w 402"/>
                <a:gd name="T55" fmla="*/ 609 h 873"/>
                <a:gd name="T56" fmla="*/ 108 w 402"/>
                <a:gd name="T57" fmla="*/ 574 h 873"/>
                <a:gd name="T58" fmla="*/ 117 w 402"/>
                <a:gd name="T59" fmla="*/ 536 h 873"/>
                <a:gd name="T60" fmla="*/ 99 w 402"/>
                <a:gd name="T61" fmla="*/ 489 h 873"/>
                <a:gd name="T62" fmla="*/ 91 w 402"/>
                <a:gd name="T63" fmla="*/ 463 h 873"/>
                <a:gd name="T64" fmla="*/ 64 w 402"/>
                <a:gd name="T65" fmla="*/ 373 h 873"/>
                <a:gd name="T66" fmla="*/ 56 w 402"/>
                <a:gd name="T67" fmla="*/ 318 h 873"/>
                <a:gd name="T68" fmla="*/ 27 w 402"/>
                <a:gd name="T69" fmla="*/ 227 h 873"/>
                <a:gd name="T70" fmla="*/ 18 w 402"/>
                <a:gd name="T71" fmla="*/ 146 h 873"/>
                <a:gd name="T72" fmla="*/ 0 w 402"/>
                <a:gd name="T73" fmla="*/ 73 h 87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02"/>
                <a:gd name="T112" fmla="*/ 0 h 873"/>
                <a:gd name="T113" fmla="*/ 402 w 402"/>
                <a:gd name="T114" fmla="*/ 873 h 87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02" h="873">
                  <a:moveTo>
                    <a:pt x="0" y="73"/>
                  </a:moveTo>
                  <a:lnTo>
                    <a:pt x="201" y="0"/>
                  </a:lnTo>
                  <a:lnTo>
                    <a:pt x="201" y="27"/>
                  </a:lnTo>
                  <a:lnTo>
                    <a:pt x="227" y="65"/>
                  </a:lnTo>
                  <a:lnTo>
                    <a:pt x="256" y="117"/>
                  </a:lnTo>
                  <a:lnTo>
                    <a:pt x="256" y="163"/>
                  </a:lnTo>
                  <a:lnTo>
                    <a:pt x="274" y="219"/>
                  </a:lnTo>
                  <a:lnTo>
                    <a:pt x="291" y="291"/>
                  </a:lnTo>
                  <a:lnTo>
                    <a:pt x="282" y="335"/>
                  </a:lnTo>
                  <a:lnTo>
                    <a:pt x="309" y="355"/>
                  </a:lnTo>
                  <a:lnTo>
                    <a:pt x="309" y="399"/>
                  </a:lnTo>
                  <a:lnTo>
                    <a:pt x="309" y="446"/>
                  </a:lnTo>
                  <a:lnTo>
                    <a:pt x="338" y="489"/>
                  </a:lnTo>
                  <a:lnTo>
                    <a:pt x="355" y="536"/>
                  </a:lnTo>
                  <a:lnTo>
                    <a:pt x="402" y="562"/>
                  </a:lnTo>
                  <a:lnTo>
                    <a:pt x="381" y="617"/>
                  </a:lnTo>
                  <a:lnTo>
                    <a:pt x="390" y="626"/>
                  </a:lnTo>
                  <a:lnTo>
                    <a:pt x="390" y="673"/>
                  </a:lnTo>
                  <a:lnTo>
                    <a:pt x="381" y="728"/>
                  </a:lnTo>
                  <a:lnTo>
                    <a:pt x="402" y="754"/>
                  </a:lnTo>
                  <a:lnTo>
                    <a:pt x="402" y="818"/>
                  </a:lnTo>
                  <a:lnTo>
                    <a:pt x="227" y="873"/>
                  </a:lnTo>
                  <a:lnTo>
                    <a:pt x="227" y="853"/>
                  </a:lnTo>
                  <a:lnTo>
                    <a:pt x="189" y="801"/>
                  </a:lnTo>
                  <a:lnTo>
                    <a:pt x="163" y="737"/>
                  </a:lnTo>
                  <a:lnTo>
                    <a:pt x="146" y="681"/>
                  </a:lnTo>
                  <a:lnTo>
                    <a:pt x="137" y="646"/>
                  </a:lnTo>
                  <a:lnTo>
                    <a:pt x="128" y="609"/>
                  </a:lnTo>
                  <a:lnTo>
                    <a:pt x="108" y="574"/>
                  </a:lnTo>
                  <a:lnTo>
                    <a:pt x="117" y="536"/>
                  </a:lnTo>
                  <a:lnTo>
                    <a:pt x="99" y="489"/>
                  </a:lnTo>
                  <a:lnTo>
                    <a:pt x="91" y="463"/>
                  </a:lnTo>
                  <a:lnTo>
                    <a:pt x="64" y="373"/>
                  </a:lnTo>
                  <a:lnTo>
                    <a:pt x="56" y="318"/>
                  </a:lnTo>
                  <a:lnTo>
                    <a:pt x="27" y="227"/>
                  </a:lnTo>
                  <a:lnTo>
                    <a:pt x="18" y="146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FFFFFF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99" name="Freeform 6"/>
            <p:cNvSpPr>
              <a:spLocks noChangeAspect="1"/>
            </p:cNvSpPr>
            <p:nvPr/>
          </p:nvSpPr>
          <p:spPr bwMode="auto">
            <a:xfrm>
              <a:off x="3492" y="635"/>
              <a:ext cx="1936" cy="1208"/>
            </a:xfrm>
            <a:custGeom>
              <a:avLst/>
              <a:gdLst>
                <a:gd name="T0" fmla="*/ 0 w 1949"/>
                <a:gd name="T1" fmla="*/ 590 h 1216"/>
                <a:gd name="T2" fmla="*/ 1766 w 1949"/>
                <a:gd name="T3" fmla="*/ 0 h 1216"/>
                <a:gd name="T4" fmla="*/ 1949 w 1949"/>
                <a:gd name="T5" fmla="*/ 817 h 1216"/>
                <a:gd name="T6" fmla="*/ 1367 w 1949"/>
                <a:gd name="T7" fmla="*/ 1018 h 1216"/>
                <a:gd name="T8" fmla="*/ 1347 w 1949"/>
                <a:gd name="T9" fmla="*/ 1018 h 1216"/>
                <a:gd name="T10" fmla="*/ 1312 w 1949"/>
                <a:gd name="T11" fmla="*/ 989 h 1216"/>
                <a:gd name="T12" fmla="*/ 1219 w 1949"/>
                <a:gd name="T13" fmla="*/ 899 h 1216"/>
                <a:gd name="T14" fmla="*/ 1184 w 1949"/>
                <a:gd name="T15" fmla="*/ 844 h 1216"/>
                <a:gd name="T16" fmla="*/ 1129 w 1949"/>
                <a:gd name="T17" fmla="*/ 826 h 1216"/>
                <a:gd name="T18" fmla="*/ 1047 w 1949"/>
                <a:gd name="T19" fmla="*/ 800 h 1216"/>
                <a:gd name="T20" fmla="*/ 1009 w 1949"/>
                <a:gd name="T21" fmla="*/ 800 h 1216"/>
                <a:gd name="T22" fmla="*/ 974 w 1949"/>
                <a:gd name="T23" fmla="*/ 844 h 1216"/>
                <a:gd name="T24" fmla="*/ 966 w 1949"/>
                <a:gd name="T25" fmla="*/ 852 h 1216"/>
                <a:gd name="T26" fmla="*/ 937 w 1949"/>
                <a:gd name="T27" fmla="*/ 881 h 1216"/>
                <a:gd name="T28" fmla="*/ 902 w 1949"/>
                <a:gd name="T29" fmla="*/ 890 h 1216"/>
                <a:gd name="T30" fmla="*/ 864 w 1949"/>
                <a:gd name="T31" fmla="*/ 908 h 1216"/>
                <a:gd name="T32" fmla="*/ 846 w 1949"/>
                <a:gd name="T33" fmla="*/ 989 h 1216"/>
                <a:gd name="T34" fmla="*/ 846 w 1949"/>
                <a:gd name="T35" fmla="*/ 1018 h 1216"/>
                <a:gd name="T36" fmla="*/ 846 w 1949"/>
                <a:gd name="T37" fmla="*/ 1053 h 1216"/>
                <a:gd name="T38" fmla="*/ 817 w 1949"/>
                <a:gd name="T39" fmla="*/ 1071 h 1216"/>
                <a:gd name="T40" fmla="*/ 774 w 1949"/>
                <a:gd name="T41" fmla="*/ 1044 h 1216"/>
                <a:gd name="T42" fmla="*/ 710 w 1949"/>
                <a:gd name="T43" fmla="*/ 1018 h 1216"/>
                <a:gd name="T44" fmla="*/ 684 w 1949"/>
                <a:gd name="T45" fmla="*/ 1079 h 1216"/>
                <a:gd name="T46" fmla="*/ 672 w 1949"/>
                <a:gd name="T47" fmla="*/ 1152 h 1216"/>
                <a:gd name="T48" fmla="*/ 646 w 1949"/>
                <a:gd name="T49" fmla="*/ 1207 h 1216"/>
                <a:gd name="T50" fmla="*/ 620 w 1949"/>
                <a:gd name="T51" fmla="*/ 1190 h 1216"/>
                <a:gd name="T52" fmla="*/ 556 w 1949"/>
                <a:gd name="T53" fmla="*/ 1190 h 1216"/>
                <a:gd name="T54" fmla="*/ 428 w 1949"/>
                <a:gd name="T55" fmla="*/ 1117 h 1216"/>
                <a:gd name="T56" fmla="*/ 337 w 1949"/>
                <a:gd name="T57" fmla="*/ 1079 h 1216"/>
                <a:gd name="T58" fmla="*/ 308 w 1949"/>
                <a:gd name="T59" fmla="*/ 1071 h 1216"/>
                <a:gd name="T60" fmla="*/ 282 w 1949"/>
                <a:gd name="T61" fmla="*/ 1091 h 1216"/>
                <a:gd name="T62" fmla="*/ 253 w 1949"/>
                <a:gd name="T63" fmla="*/ 1126 h 1216"/>
                <a:gd name="T64" fmla="*/ 236 w 1949"/>
                <a:gd name="T65" fmla="*/ 1152 h 1216"/>
                <a:gd name="T66" fmla="*/ 189 w 1949"/>
                <a:gd name="T67" fmla="*/ 1216 h 1216"/>
                <a:gd name="T68" fmla="*/ 180 w 1949"/>
                <a:gd name="T69" fmla="*/ 1207 h 1216"/>
                <a:gd name="T70" fmla="*/ 201 w 1949"/>
                <a:gd name="T71" fmla="*/ 1152 h 1216"/>
                <a:gd name="T72" fmla="*/ 154 w 1949"/>
                <a:gd name="T73" fmla="*/ 1126 h 1216"/>
                <a:gd name="T74" fmla="*/ 137 w 1949"/>
                <a:gd name="T75" fmla="*/ 1079 h 1216"/>
                <a:gd name="T76" fmla="*/ 108 w 1949"/>
                <a:gd name="T77" fmla="*/ 1036 h 1216"/>
                <a:gd name="T78" fmla="*/ 108 w 1949"/>
                <a:gd name="T79" fmla="*/ 989 h 1216"/>
                <a:gd name="T80" fmla="*/ 108 w 1949"/>
                <a:gd name="T81" fmla="*/ 945 h 1216"/>
                <a:gd name="T82" fmla="*/ 81 w 1949"/>
                <a:gd name="T83" fmla="*/ 925 h 1216"/>
                <a:gd name="T84" fmla="*/ 90 w 1949"/>
                <a:gd name="T85" fmla="*/ 881 h 1216"/>
                <a:gd name="T86" fmla="*/ 73 w 1949"/>
                <a:gd name="T87" fmla="*/ 809 h 1216"/>
                <a:gd name="T88" fmla="*/ 55 w 1949"/>
                <a:gd name="T89" fmla="*/ 753 h 1216"/>
                <a:gd name="T90" fmla="*/ 55 w 1949"/>
                <a:gd name="T91" fmla="*/ 707 h 1216"/>
                <a:gd name="T92" fmla="*/ 26 w 1949"/>
                <a:gd name="T93" fmla="*/ 655 h 1216"/>
                <a:gd name="T94" fmla="*/ 0 w 1949"/>
                <a:gd name="T95" fmla="*/ 617 h 1216"/>
                <a:gd name="T96" fmla="*/ 0 w 1949"/>
                <a:gd name="T97" fmla="*/ 590 h 12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49"/>
                <a:gd name="T148" fmla="*/ 0 h 1216"/>
                <a:gd name="T149" fmla="*/ 1949 w 1949"/>
                <a:gd name="T150" fmla="*/ 1216 h 12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49" h="1216">
                  <a:moveTo>
                    <a:pt x="0" y="590"/>
                  </a:moveTo>
                  <a:lnTo>
                    <a:pt x="1766" y="0"/>
                  </a:lnTo>
                  <a:lnTo>
                    <a:pt x="1949" y="817"/>
                  </a:lnTo>
                  <a:lnTo>
                    <a:pt x="1367" y="1018"/>
                  </a:lnTo>
                  <a:lnTo>
                    <a:pt x="1347" y="1018"/>
                  </a:lnTo>
                  <a:lnTo>
                    <a:pt x="1312" y="989"/>
                  </a:lnTo>
                  <a:lnTo>
                    <a:pt x="1219" y="899"/>
                  </a:lnTo>
                  <a:lnTo>
                    <a:pt x="1184" y="844"/>
                  </a:lnTo>
                  <a:lnTo>
                    <a:pt x="1129" y="826"/>
                  </a:lnTo>
                  <a:lnTo>
                    <a:pt x="1047" y="800"/>
                  </a:lnTo>
                  <a:lnTo>
                    <a:pt x="1009" y="800"/>
                  </a:lnTo>
                  <a:lnTo>
                    <a:pt x="974" y="844"/>
                  </a:lnTo>
                  <a:lnTo>
                    <a:pt x="966" y="852"/>
                  </a:lnTo>
                  <a:lnTo>
                    <a:pt x="937" y="881"/>
                  </a:lnTo>
                  <a:lnTo>
                    <a:pt x="902" y="890"/>
                  </a:lnTo>
                  <a:lnTo>
                    <a:pt x="864" y="908"/>
                  </a:lnTo>
                  <a:lnTo>
                    <a:pt x="846" y="989"/>
                  </a:lnTo>
                  <a:lnTo>
                    <a:pt x="846" y="1018"/>
                  </a:lnTo>
                  <a:lnTo>
                    <a:pt x="846" y="1053"/>
                  </a:lnTo>
                  <a:lnTo>
                    <a:pt x="817" y="1071"/>
                  </a:lnTo>
                  <a:lnTo>
                    <a:pt x="774" y="1044"/>
                  </a:lnTo>
                  <a:lnTo>
                    <a:pt x="710" y="1018"/>
                  </a:lnTo>
                  <a:lnTo>
                    <a:pt x="684" y="1079"/>
                  </a:lnTo>
                  <a:lnTo>
                    <a:pt x="672" y="1152"/>
                  </a:lnTo>
                  <a:lnTo>
                    <a:pt x="646" y="1207"/>
                  </a:lnTo>
                  <a:lnTo>
                    <a:pt x="620" y="1190"/>
                  </a:lnTo>
                  <a:lnTo>
                    <a:pt x="556" y="1190"/>
                  </a:lnTo>
                  <a:lnTo>
                    <a:pt x="428" y="1117"/>
                  </a:lnTo>
                  <a:lnTo>
                    <a:pt x="337" y="1079"/>
                  </a:lnTo>
                  <a:lnTo>
                    <a:pt x="308" y="1071"/>
                  </a:lnTo>
                  <a:lnTo>
                    <a:pt x="282" y="1091"/>
                  </a:lnTo>
                  <a:lnTo>
                    <a:pt x="253" y="1126"/>
                  </a:lnTo>
                  <a:lnTo>
                    <a:pt x="236" y="1152"/>
                  </a:lnTo>
                  <a:lnTo>
                    <a:pt x="189" y="1216"/>
                  </a:lnTo>
                  <a:lnTo>
                    <a:pt x="180" y="1207"/>
                  </a:lnTo>
                  <a:lnTo>
                    <a:pt x="201" y="1152"/>
                  </a:lnTo>
                  <a:lnTo>
                    <a:pt x="154" y="1126"/>
                  </a:lnTo>
                  <a:lnTo>
                    <a:pt x="137" y="1079"/>
                  </a:lnTo>
                  <a:lnTo>
                    <a:pt x="108" y="1036"/>
                  </a:lnTo>
                  <a:lnTo>
                    <a:pt x="108" y="989"/>
                  </a:lnTo>
                  <a:lnTo>
                    <a:pt x="108" y="945"/>
                  </a:lnTo>
                  <a:lnTo>
                    <a:pt x="81" y="925"/>
                  </a:lnTo>
                  <a:lnTo>
                    <a:pt x="90" y="881"/>
                  </a:lnTo>
                  <a:lnTo>
                    <a:pt x="73" y="809"/>
                  </a:lnTo>
                  <a:lnTo>
                    <a:pt x="55" y="753"/>
                  </a:lnTo>
                  <a:lnTo>
                    <a:pt x="55" y="707"/>
                  </a:lnTo>
                  <a:lnTo>
                    <a:pt x="26" y="655"/>
                  </a:lnTo>
                  <a:lnTo>
                    <a:pt x="0" y="617"/>
                  </a:lnTo>
                  <a:lnTo>
                    <a:pt x="0" y="590"/>
                  </a:lnTo>
                  <a:close/>
                </a:path>
              </a:pathLst>
            </a:custGeom>
            <a:solidFill>
              <a:srgbClr val="FFFF99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0" name="Freeform 7"/>
            <p:cNvSpPr>
              <a:spLocks noChangeAspect="1"/>
            </p:cNvSpPr>
            <p:nvPr/>
          </p:nvSpPr>
          <p:spPr bwMode="auto">
            <a:xfrm>
              <a:off x="4850" y="1447"/>
              <a:ext cx="598" cy="225"/>
            </a:xfrm>
            <a:custGeom>
              <a:avLst/>
              <a:gdLst>
                <a:gd name="T0" fmla="*/ 585 w 602"/>
                <a:gd name="T1" fmla="*/ 0 h 227"/>
                <a:gd name="T2" fmla="*/ 0 w 602"/>
                <a:gd name="T3" fmla="*/ 201 h 227"/>
                <a:gd name="T4" fmla="*/ 55 w 602"/>
                <a:gd name="T5" fmla="*/ 201 h 227"/>
                <a:gd name="T6" fmla="*/ 102 w 602"/>
                <a:gd name="T7" fmla="*/ 227 h 227"/>
                <a:gd name="T8" fmla="*/ 602 w 602"/>
                <a:gd name="T9" fmla="*/ 64 h 227"/>
                <a:gd name="T10" fmla="*/ 585 w 602"/>
                <a:gd name="T11" fmla="*/ 0 h 2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2"/>
                <a:gd name="T19" fmla="*/ 0 h 227"/>
                <a:gd name="T20" fmla="*/ 602 w 602"/>
                <a:gd name="T21" fmla="*/ 227 h 2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2" h="227">
                  <a:moveTo>
                    <a:pt x="585" y="0"/>
                  </a:moveTo>
                  <a:lnTo>
                    <a:pt x="0" y="201"/>
                  </a:lnTo>
                  <a:lnTo>
                    <a:pt x="55" y="201"/>
                  </a:lnTo>
                  <a:lnTo>
                    <a:pt x="102" y="227"/>
                  </a:lnTo>
                  <a:lnTo>
                    <a:pt x="602" y="64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rgbClr val="FFFF99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1" name="Freeform 8"/>
            <p:cNvSpPr>
              <a:spLocks noChangeAspect="1"/>
            </p:cNvSpPr>
            <p:nvPr/>
          </p:nvSpPr>
          <p:spPr bwMode="auto">
            <a:xfrm>
              <a:off x="3671" y="1430"/>
              <a:ext cx="1179" cy="604"/>
            </a:xfrm>
            <a:custGeom>
              <a:avLst/>
              <a:gdLst>
                <a:gd name="T0" fmla="*/ 1187 w 1187"/>
                <a:gd name="T1" fmla="*/ 218 h 608"/>
                <a:gd name="T2" fmla="*/ 21 w 1187"/>
                <a:gd name="T3" fmla="*/ 608 h 608"/>
                <a:gd name="T4" fmla="*/ 21 w 1187"/>
                <a:gd name="T5" fmla="*/ 544 h 608"/>
                <a:gd name="T6" fmla="*/ 0 w 1187"/>
                <a:gd name="T7" fmla="*/ 518 h 608"/>
                <a:gd name="T8" fmla="*/ 9 w 1187"/>
                <a:gd name="T9" fmla="*/ 463 h 608"/>
                <a:gd name="T10" fmla="*/ 9 w 1187"/>
                <a:gd name="T11" fmla="*/ 416 h 608"/>
                <a:gd name="T12" fmla="*/ 56 w 1187"/>
                <a:gd name="T13" fmla="*/ 352 h 608"/>
                <a:gd name="T14" fmla="*/ 73 w 1187"/>
                <a:gd name="T15" fmla="*/ 326 h 608"/>
                <a:gd name="T16" fmla="*/ 102 w 1187"/>
                <a:gd name="T17" fmla="*/ 291 h 608"/>
                <a:gd name="T18" fmla="*/ 128 w 1187"/>
                <a:gd name="T19" fmla="*/ 271 h 608"/>
                <a:gd name="T20" fmla="*/ 157 w 1187"/>
                <a:gd name="T21" fmla="*/ 279 h 608"/>
                <a:gd name="T22" fmla="*/ 248 w 1187"/>
                <a:gd name="T23" fmla="*/ 317 h 608"/>
                <a:gd name="T24" fmla="*/ 376 w 1187"/>
                <a:gd name="T25" fmla="*/ 390 h 608"/>
                <a:gd name="T26" fmla="*/ 440 w 1187"/>
                <a:gd name="T27" fmla="*/ 390 h 608"/>
                <a:gd name="T28" fmla="*/ 466 w 1187"/>
                <a:gd name="T29" fmla="*/ 407 h 608"/>
                <a:gd name="T30" fmla="*/ 492 w 1187"/>
                <a:gd name="T31" fmla="*/ 352 h 608"/>
                <a:gd name="T32" fmla="*/ 504 w 1187"/>
                <a:gd name="T33" fmla="*/ 279 h 608"/>
                <a:gd name="T34" fmla="*/ 530 w 1187"/>
                <a:gd name="T35" fmla="*/ 218 h 608"/>
                <a:gd name="T36" fmla="*/ 594 w 1187"/>
                <a:gd name="T37" fmla="*/ 244 h 608"/>
                <a:gd name="T38" fmla="*/ 637 w 1187"/>
                <a:gd name="T39" fmla="*/ 271 h 608"/>
                <a:gd name="T40" fmla="*/ 666 w 1187"/>
                <a:gd name="T41" fmla="*/ 253 h 608"/>
                <a:gd name="T42" fmla="*/ 666 w 1187"/>
                <a:gd name="T43" fmla="*/ 218 h 608"/>
                <a:gd name="T44" fmla="*/ 666 w 1187"/>
                <a:gd name="T45" fmla="*/ 189 h 608"/>
                <a:gd name="T46" fmla="*/ 684 w 1187"/>
                <a:gd name="T47" fmla="*/ 108 h 608"/>
                <a:gd name="T48" fmla="*/ 722 w 1187"/>
                <a:gd name="T49" fmla="*/ 90 h 608"/>
                <a:gd name="T50" fmla="*/ 757 w 1187"/>
                <a:gd name="T51" fmla="*/ 81 h 608"/>
                <a:gd name="T52" fmla="*/ 786 w 1187"/>
                <a:gd name="T53" fmla="*/ 52 h 608"/>
                <a:gd name="T54" fmla="*/ 794 w 1187"/>
                <a:gd name="T55" fmla="*/ 44 h 608"/>
                <a:gd name="T56" fmla="*/ 829 w 1187"/>
                <a:gd name="T57" fmla="*/ 0 h 608"/>
                <a:gd name="T58" fmla="*/ 867 w 1187"/>
                <a:gd name="T59" fmla="*/ 0 h 608"/>
                <a:gd name="T60" fmla="*/ 949 w 1187"/>
                <a:gd name="T61" fmla="*/ 26 h 608"/>
                <a:gd name="T62" fmla="*/ 1004 w 1187"/>
                <a:gd name="T63" fmla="*/ 44 h 608"/>
                <a:gd name="T64" fmla="*/ 1039 w 1187"/>
                <a:gd name="T65" fmla="*/ 99 h 608"/>
                <a:gd name="T66" fmla="*/ 1132 w 1187"/>
                <a:gd name="T67" fmla="*/ 189 h 608"/>
                <a:gd name="T68" fmla="*/ 1167 w 1187"/>
                <a:gd name="T69" fmla="*/ 218 h 608"/>
                <a:gd name="T70" fmla="*/ 1187 w 1187"/>
                <a:gd name="T71" fmla="*/ 218 h 6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87"/>
                <a:gd name="T109" fmla="*/ 0 h 608"/>
                <a:gd name="T110" fmla="*/ 1187 w 1187"/>
                <a:gd name="T111" fmla="*/ 608 h 60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87" h="608">
                  <a:moveTo>
                    <a:pt x="1187" y="218"/>
                  </a:moveTo>
                  <a:lnTo>
                    <a:pt x="21" y="608"/>
                  </a:lnTo>
                  <a:lnTo>
                    <a:pt x="21" y="544"/>
                  </a:lnTo>
                  <a:lnTo>
                    <a:pt x="0" y="518"/>
                  </a:lnTo>
                  <a:lnTo>
                    <a:pt x="9" y="463"/>
                  </a:lnTo>
                  <a:lnTo>
                    <a:pt x="9" y="416"/>
                  </a:lnTo>
                  <a:lnTo>
                    <a:pt x="56" y="352"/>
                  </a:lnTo>
                  <a:lnTo>
                    <a:pt x="73" y="326"/>
                  </a:lnTo>
                  <a:lnTo>
                    <a:pt x="102" y="291"/>
                  </a:lnTo>
                  <a:lnTo>
                    <a:pt x="128" y="271"/>
                  </a:lnTo>
                  <a:lnTo>
                    <a:pt x="157" y="279"/>
                  </a:lnTo>
                  <a:lnTo>
                    <a:pt x="248" y="317"/>
                  </a:lnTo>
                  <a:lnTo>
                    <a:pt x="376" y="390"/>
                  </a:lnTo>
                  <a:lnTo>
                    <a:pt x="440" y="390"/>
                  </a:lnTo>
                  <a:lnTo>
                    <a:pt x="466" y="407"/>
                  </a:lnTo>
                  <a:lnTo>
                    <a:pt x="492" y="352"/>
                  </a:lnTo>
                  <a:lnTo>
                    <a:pt x="504" y="279"/>
                  </a:lnTo>
                  <a:lnTo>
                    <a:pt x="530" y="218"/>
                  </a:lnTo>
                  <a:lnTo>
                    <a:pt x="594" y="244"/>
                  </a:lnTo>
                  <a:lnTo>
                    <a:pt x="637" y="271"/>
                  </a:lnTo>
                  <a:lnTo>
                    <a:pt x="666" y="253"/>
                  </a:lnTo>
                  <a:lnTo>
                    <a:pt x="666" y="218"/>
                  </a:lnTo>
                  <a:lnTo>
                    <a:pt x="666" y="189"/>
                  </a:lnTo>
                  <a:lnTo>
                    <a:pt x="684" y="108"/>
                  </a:lnTo>
                  <a:lnTo>
                    <a:pt x="722" y="90"/>
                  </a:lnTo>
                  <a:lnTo>
                    <a:pt x="757" y="81"/>
                  </a:lnTo>
                  <a:lnTo>
                    <a:pt x="786" y="52"/>
                  </a:lnTo>
                  <a:lnTo>
                    <a:pt x="794" y="44"/>
                  </a:lnTo>
                  <a:lnTo>
                    <a:pt x="829" y="0"/>
                  </a:lnTo>
                  <a:lnTo>
                    <a:pt x="867" y="0"/>
                  </a:lnTo>
                  <a:lnTo>
                    <a:pt x="949" y="26"/>
                  </a:lnTo>
                  <a:lnTo>
                    <a:pt x="1004" y="44"/>
                  </a:lnTo>
                  <a:lnTo>
                    <a:pt x="1039" y="99"/>
                  </a:lnTo>
                  <a:lnTo>
                    <a:pt x="1132" y="189"/>
                  </a:lnTo>
                  <a:lnTo>
                    <a:pt x="1167" y="218"/>
                  </a:lnTo>
                  <a:lnTo>
                    <a:pt x="1187" y="218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2" name="Freeform 9"/>
            <p:cNvSpPr>
              <a:spLocks noChangeAspect="1"/>
            </p:cNvSpPr>
            <p:nvPr/>
          </p:nvSpPr>
          <p:spPr bwMode="auto">
            <a:xfrm>
              <a:off x="3692" y="1646"/>
              <a:ext cx="1257" cy="451"/>
            </a:xfrm>
            <a:custGeom>
              <a:avLst/>
              <a:gdLst>
                <a:gd name="T0" fmla="*/ 1166 w 1265"/>
                <a:gd name="T1" fmla="*/ 0 h 454"/>
                <a:gd name="T2" fmla="*/ 0 w 1265"/>
                <a:gd name="T3" fmla="*/ 390 h 454"/>
                <a:gd name="T4" fmla="*/ 0 w 1265"/>
                <a:gd name="T5" fmla="*/ 416 h 454"/>
                <a:gd name="T6" fmla="*/ 0 w 1265"/>
                <a:gd name="T7" fmla="*/ 454 h 454"/>
                <a:gd name="T8" fmla="*/ 1265 w 1265"/>
                <a:gd name="T9" fmla="*/ 26 h 454"/>
                <a:gd name="T10" fmla="*/ 1218 w 1265"/>
                <a:gd name="T11" fmla="*/ 0 h 454"/>
                <a:gd name="T12" fmla="*/ 1166 w 1265"/>
                <a:gd name="T13" fmla="*/ 0 h 4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65"/>
                <a:gd name="T22" fmla="*/ 0 h 454"/>
                <a:gd name="T23" fmla="*/ 1265 w 1265"/>
                <a:gd name="T24" fmla="*/ 454 h 4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65" h="454">
                  <a:moveTo>
                    <a:pt x="1166" y="0"/>
                  </a:moveTo>
                  <a:lnTo>
                    <a:pt x="0" y="390"/>
                  </a:lnTo>
                  <a:lnTo>
                    <a:pt x="0" y="416"/>
                  </a:lnTo>
                  <a:lnTo>
                    <a:pt x="0" y="454"/>
                  </a:lnTo>
                  <a:lnTo>
                    <a:pt x="1265" y="26"/>
                  </a:lnTo>
                  <a:lnTo>
                    <a:pt x="1218" y="0"/>
                  </a:lnTo>
                  <a:lnTo>
                    <a:pt x="1166" y="0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3" name="Freeform 10"/>
            <p:cNvSpPr>
              <a:spLocks noChangeAspect="1"/>
            </p:cNvSpPr>
            <p:nvPr/>
          </p:nvSpPr>
          <p:spPr bwMode="auto">
            <a:xfrm>
              <a:off x="3518" y="2034"/>
              <a:ext cx="174" cy="107"/>
            </a:xfrm>
            <a:custGeom>
              <a:avLst/>
              <a:gdLst>
                <a:gd name="T0" fmla="*/ 175 w 175"/>
                <a:gd name="T1" fmla="*/ 0 h 108"/>
                <a:gd name="T2" fmla="*/ 0 w 175"/>
                <a:gd name="T3" fmla="*/ 55 h 108"/>
                <a:gd name="T4" fmla="*/ 18 w 175"/>
                <a:gd name="T5" fmla="*/ 108 h 108"/>
                <a:gd name="T6" fmla="*/ 175 w 175"/>
                <a:gd name="T7" fmla="*/ 64 h 108"/>
                <a:gd name="T8" fmla="*/ 175 w 175"/>
                <a:gd name="T9" fmla="*/ 26 h 108"/>
                <a:gd name="T10" fmla="*/ 175 w 175"/>
                <a:gd name="T11" fmla="*/ 0 h 1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5"/>
                <a:gd name="T19" fmla="*/ 0 h 108"/>
                <a:gd name="T20" fmla="*/ 175 w 175"/>
                <a:gd name="T21" fmla="*/ 108 h 1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5" h="108">
                  <a:moveTo>
                    <a:pt x="175" y="0"/>
                  </a:moveTo>
                  <a:lnTo>
                    <a:pt x="0" y="55"/>
                  </a:lnTo>
                  <a:lnTo>
                    <a:pt x="18" y="108"/>
                  </a:lnTo>
                  <a:lnTo>
                    <a:pt x="175" y="64"/>
                  </a:lnTo>
                  <a:lnTo>
                    <a:pt x="175" y="26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FFFFFF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4" name="Freeform 11"/>
            <p:cNvSpPr>
              <a:spLocks noChangeAspect="1"/>
            </p:cNvSpPr>
            <p:nvPr/>
          </p:nvSpPr>
          <p:spPr bwMode="auto">
            <a:xfrm>
              <a:off x="2695" y="2088"/>
              <a:ext cx="841" cy="298"/>
            </a:xfrm>
            <a:custGeom>
              <a:avLst/>
              <a:gdLst>
                <a:gd name="T0" fmla="*/ 829 w 847"/>
                <a:gd name="T1" fmla="*/ 0 h 300"/>
                <a:gd name="T2" fmla="*/ 0 w 847"/>
                <a:gd name="T3" fmla="*/ 283 h 300"/>
                <a:gd name="T4" fmla="*/ 73 w 847"/>
                <a:gd name="T5" fmla="*/ 283 h 300"/>
                <a:gd name="T6" fmla="*/ 111 w 847"/>
                <a:gd name="T7" fmla="*/ 300 h 300"/>
                <a:gd name="T8" fmla="*/ 847 w 847"/>
                <a:gd name="T9" fmla="*/ 53 h 300"/>
                <a:gd name="T10" fmla="*/ 829 w 847"/>
                <a:gd name="T11" fmla="*/ 0 h 3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7"/>
                <a:gd name="T19" fmla="*/ 0 h 300"/>
                <a:gd name="T20" fmla="*/ 847 w 847"/>
                <a:gd name="T21" fmla="*/ 300 h 3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7" h="300">
                  <a:moveTo>
                    <a:pt x="829" y="0"/>
                  </a:moveTo>
                  <a:lnTo>
                    <a:pt x="0" y="283"/>
                  </a:lnTo>
                  <a:lnTo>
                    <a:pt x="73" y="283"/>
                  </a:lnTo>
                  <a:lnTo>
                    <a:pt x="111" y="300"/>
                  </a:lnTo>
                  <a:lnTo>
                    <a:pt x="847" y="53"/>
                  </a:lnTo>
                  <a:lnTo>
                    <a:pt x="829" y="0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5" name="Freeform 12"/>
            <p:cNvSpPr>
              <a:spLocks noChangeAspect="1"/>
            </p:cNvSpPr>
            <p:nvPr/>
          </p:nvSpPr>
          <p:spPr bwMode="auto">
            <a:xfrm>
              <a:off x="2478" y="2332"/>
              <a:ext cx="217" cy="98"/>
            </a:xfrm>
            <a:custGeom>
              <a:avLst/>
              <a:gdLst>
                <a:gd name="T0" fmla="*/ 218 w 218"/>
                <a:gd name="T1" fmla="*/ 38 h 99"/>
                <a:gd name="T2" fmla="*/ 18 w 218"/>
                <a:gd name="T3" fmla="*/ 99 h 99"/>
                <a:gd name="T4" fmla="*/ 0 w 218"/>
                <a:gd name="T5" fmla="*/ 0 h 99"/>
                <a:gd name="T6" fmla="*/ 35 w 218"/>
                <a:gd name="T7" fmla="*/ 9 h 99"/>
                <a:gd name="T8" fmla="*/ 99 w 218"/>
                <a:gd name="T9" fmla="*/ 38 h 99"/>
                <a:gd name="T10" fmla="*/ 154 w 218"/>
                <a:gd name="T11" fmla="*/ 38 h 99"/>
                <a:gd name="T12" fmla="*/ 218 w 218"/>
                <a:gd name="T13" fmla="*/ 38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8"/>
                <a:gd name="T22" fmla="*/ 0 h 99"/>
                <a:gd name="T23" fmla="*/ 218 w 218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8" h="99">
                  <a:moveTo>
                    <a:pt x="218" y="38"/>
                  </a:moveTo>
                  <a:lnTo>
                    <a:pt x="18" y="99"/>
                  </a:lnTo>
                  <a:lnTo>
                    <a:pt x="0" y="0"/>
                  </a:lnTo>
                  <a:lnTo>
                    <a:pt x="35" y="9"/>
                  </a:lnTo>
                  <a:lnTo>
                    <a:pt x="99" y="38"/>
                  </a:lnTo>
                  <a:lnTo>
                    <a:pt x="154" y="38"/>
                  </a:lnTo>
                  <a:lnTo>
                    <a:pt x="218" y="38"/>
                  </a:lnTo>
                  <a:close/>
                </a:path>
              </a:pathLst>
            </a:custGeom>
            <a:solidFill>
              <a:srgbClr val="FFFFFF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6" name="Freeform 13"/>
            <p:cNvSpPr>
              <a:spLocks noChangeAspect="1"/>
            </p:cNvSpPr>
            <p:nvPr/>
          </p:nvSpPr>
          <p:spPr bwMode="auto">
            <a:xfrm>
              <a:off x="2496" y="2369"/>
              <a:ext cx="309" cy="115"/>
            </a:xfrm>
            <a:custGeom>
              <a:avLst/>
              <a:gdLst>
                <a:gd name="T0" fmla="*/ 200 w 311"/>
                <a:gd name="T1" fmla="*/ 0 h 116"/>
                <a:gd name="T2" fmla="*/ 0 w 311"/>
                <a:gd name="T3" fmla="*/ 61 h 116"/>
                <a:gd name="T4" fmla="*/ 8 w 311"/>
                <a:gd name="T5" fmla="*/ 116 h 116"/>
                <a:gd name="T6" fmla="*/ 311 w 311"/>
                <a:gd name="T7" fmla="*/ 17 h 116"/>
                <a:gd name="T8" fmla="*/ 273 w 311"/>
                <a:gd name="T9" fmla="*/ 0 h 116"/>
                <a:gd name="T10" fmla="*/ 200 w 311"/>
                <a:gd name="T11" fmla="*/ 0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1"/>
                <a:gd name="T19" fmla="*/ 0 h 116"/>
                <a:gd name="T20" fmla="*/ 311 w 311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1" h="116">
                  <a:moveTo>
                    <a:pt x="200" y="0"/>
                  </a:moveTo>
                  <a:lnTo>
                    <a:pt x="0" y="61"/>
                  </a:lnTo>
                  <a:lnTo>
                    <a:pt x="8" y="116"/>
                  </a:lnTo>
                  <a:lnTo>
                    <a:pt x="311" y="17"/>
                  </a:lnTo>
                  <a:lnTo>
                    <a:pt x="273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FFFFFF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7" name="Freeform 14"/>
            <p:cNvSpPr>
              <a:spLocks noChangeAspect="1"/>
            </p:cNvSpPr>
            <p:nvPr/>
          </p:nvSpPr>
          <p:spPr bwMode="auto">
            <a:xfrm>
              <a:off x="4949" y="1510"/>
              <a:ext cx="543" cy="197"/>
            </a:xfrm>
            <a:custGeom>
              <a:avLst/>
              <a:gdLst>
                <a:gd name="T0" fmla="*/ 500 w 547"/>
                <a:gd name="T1" fmla="*/ 0 h 198"/>
                <a:gd name="T2" fmla="*/ 0 w 547"/>
                <a:gd name="T3" fmla="*/ 163 h 198"/>
                <a:gd name="T4" fmla="*/ 64 w 547"/>
                <a:gd name="T5" fmla="*/ 190 h 198"/>
                <a:gd name="T6" fmla="*/ 256 w 547"/>
                <a:gd name="T7" fmla="*/ 198 h 198"/>
                <a:gd name="T8" fmla="*/ 346 w 547"/>
                <a:gd name="T9" fmla="*/ 198 h 198"/>
                <a:gd name="T10" fmla="*/ 465 w 547"/>
                <a:gd name="T11" fmla="*/ 198 h 198"/>
                <a:gd name="T12" fmla="*/ 547 w 547"/>
                <a:gd name="T13" fmla="*/ 198 h 198"/>
                <a:gd name="T14" fmla="*/ 500 w 547"/>
                <a:gd name="T15" fmla="*/ 0 h 1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7"/>
                <a:gd name="T25" fmla="*/ 0 h 198"/>
                <a:gd name="T26" fmla="*/ 547 w 547"/>
                <a:gd name="T27" fmla="*/ 198 h 1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7" h="198">
                  <a:moveTo>
                    <a:pt x="500" y="0"/>
                  </a:moveTo>
                  <a:lnTo>
                    <a:pt x="0" y="163"/>
                  </a:lnTo>
                  <a:lnTo>
                    <a:pt x="64" y="190"/>
                  </a:lnTo>
                  <a:lnTo>
                    <a:pt x="256" y="198"/>
                  </a:lnTo>
                  <a:lnTo>
                    <a:pt x="346" y="198"/>
                  </a:lnTo>
                  <a:lnTo>
                    <a:pt x="465" y="198"/>
                  </a:lnTo>
                  <a:lnTo>
                    <a:pt x="547" y="198"/>
                  </a:lnTo>
                  <a:lnTo>
                    <a:pt x="500" y="0"/>
                  </a:lnTo>
                  <a:close/>
                </a:path>
              </a:pathLst>
            </a:custGeom>
            <a:solidFill>
              <a:srgbClr val="FFFF99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8" name="Freeform 15"/>
            <p:cNvSpPr>
              <a:spLocks noChangeAspect="1"/>
            </p:cNvSpPr>
            <p:nvPr/>
          </p:nvSpPr>
          <p:spPr bwMode="auto">
            <a:xfrm>
              <a:off x="3692" y="1672"/>
              <a:ext cx="1863" cy="769"/>
            </a:xfrm>
            <a:custGeom>
              <a:avLst/>
              <a:gdLst>
                <a:gd name="T0" fmla="*/ 1265 w 1876"/>
                <a:gd name="T1" fmla="*/ 0 h 774"/>
                <a:gd name="T2" fmla="*/ 0 w 1876"/>
                <a:gd name="T3" fmla="*/ 428 h 774"/>
                <a:gd name="T4" fmla="*/ 0 w 1876"/>
                <a:gd name="T5" fmla="*/ 437 h 774"/>
                <a:gd name="T6" fmla="*/ 17 w 1876"/>
                <a:gd name="T7" fmla="*/ 492 h 774"/>
                <a:gd name="T8" fmla="*/ 35 w 1876"/>
                <a:gd name="T9" fmla="*/ 556 h 774"/>
                <a:gd name="T10" fmla="*/ 43 w 1876"/>
                <a:gd name="T11" fmla="*/ 609 h 774"/>
                <a:gd name="T12" fmla="*/ 61 w 1876"/>
                <a:gd name="T13" fmla="*/ 690 h 774"/>
                <a:gd name="T14" fmla="*/ 72 w 1876"/>
                <a:gd name="T15" fmla="*/ 745 h 774"/>
                <a:gd name="T16" fmla="*/ 72 w 1876"/>
                <a:gd name="T17" fmla="*/ 774 h 774"/>
                <a:gd name="T18" fmla="*/ 81 w 1876"/>
                <a:gd name="T19" fmla="*/ 774 h 774"/>
                <a:gd name="T20" fmla="*/ 107 w 1876"/>
                <a:gd name="T21" fmla="*/ 737 h 774"/>
                <a:gd name="T22" fmla="*/ 136 w 1876"/>
                <a:gd name="T23" fmla="*/ 702 h 774"/>
                <a:gd name="T24" fmla="*/ 163 w 1876"/>
                <a:gd name="T25" fmla="*/ 681 h 774"/>
                <a:gd name="T26" fmla="*/ 253 w 1876"/>
                <a:gd name="T27" fmla="*/ 673 h 774"/>
                <a:gd name="T28" fmla="*/ 343 w 1876"/>
                <a:gd name="T29" fmla="*/ 629 h 774"/>
                <a:gd name="T30" fmla="*/ 381 w 1876"/>
                <a:gd name="T31" fmla="*/ 609 h 774"/>
                <a:gd name="T32" fmla="*/ 445 w 1876"/>
                <a:gd name="T33" fmla="*/ 600 h 774"/>
                <a:gd name="T34" fmla="*/ 544 w 1876"/>
                <a:gd name="T35" fmla="*/ 556 h 774"/>
                <a:gd name="T36" fmla="*/ 608 w 1876"/>
                <a:gd name="T37" fmla="*/ 501 h 774"/>
                <a:gd name="T38" fmla="*/ 663 w 1876"/>
                <a:gd name="T39" fmla="*/ 454 h 774"/>
                <a:gd name="T40" fmla="*/ 744 w 1876"/>
                <a:gd name="T41" fmla="*/ 446 h 774"/>
                <a:gd name="T42" fmla="*/ 837 w 1876"/>
                <a:gd name="T43" fmla="*/ 419 h 774"/>
                <a:gd name="T44" fmla="*/ 919 w 1876"/>
                <a:gd name="T45" fmla="*/ 382 h 774"/>
                <a:gd name="T46" fmla="*/ 974 w 1876"/>
                <a:gd name="T47" fmla="*/ 347 h 774"/>
                <a:gd name="T48" fmla="*/ 1082 w 1876"/>
                <a:gd name="T49" fmla="*/ 283 h 774"/>
                <a:gd name="T50" fmla="*/ 1120 w 1876"/>
                <a:gd name="T51" fmla="*/ 254 h 774"/>
                <a:gd name="T52" fmla="*/ 1192 w 1876"/>
                <a:gd name="T53" fmla="*/ 245 h 774"/>
                <a:gd name="T54" fmla="*/ 1274 w 1876"/>
                <a:gd name="T55" fmla="*/ 254 h 774"/>
                <a:gd name="T56" fmla="*/ 1355 w 1876"/>
                <a:gd name="T57" fmla="*/ 245 h 774"/>
                <a:gd name="T58" fmla="*/ 1466 w 1876"/>
                <a:gd name="T59" fmla="*/ 265 h 774"/>
                <a:gd name="T60" fmla="*/ 1547 w 1876"/>
                <a:gd name="T61" fmla="*/ 283 h 774"/>
                <a:gd name="T62" fmla="*/ 1629 w 1876"/>
                <a:gd name="T63" fmla="*/ 300 h 774"/>
                <a:gd name="T64" fmla="*/ 1730 w 1876"/>
                <a:gd name="T65" fmla="*/ 309 h 774"/>
                <a:gd name="T66" fmla="*/ 1794 w 1876"/>
                <a:gd name="T67" fmla="*/ 326 h 774"/>
                <a:gd name="T68" fmla="*/ 1876 w 1876"/>
                <a:gd name="T69" fmla="*/ 347 h 774"/>
                <a:gd name="T70" fmla="*/ 1812 w 1876"/>
                <a:gd name="T71" fmla="*/ 35 h 774"/>
                <a:gd name="T72" fmla="*/ 1730 w 1876"/>
                <a:gd name="T73" fmla="*/ 35 h 774"/>
                <a:gd name="T74" fmla="*/ 1611 w 1876"/>
                <a:gd name="T75" fmla="*/ 35 h 774"/>
                <a:gd name="T76" fmla="*/ 1521 w 1876"/>
                <a:gd name="T77" fmla="*/ 35 h 774"/>
                <a:gd name="T78" fmla="*/ 1329 w 1876"/>
                <a:gd name="T79" fmla="*/ 27 h 774"/>
                <a:gd name="T80" fmla="*/ 1265 w 1876"/>
                <a:gd name="T81" fmla="*/ 0 h 77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876"/>
                <a:gd name="T124" fmla="*/ 0 h 774"/>
                <a:gd name="T125" fmla="*/ 1876 w 1876"/>
                <a:gd name="T126" fmla="*/ 774 h 77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876" h="774">
                  <a:moveTo>
                    <a:pt x="1265" y="0"/>
                  </a:moveTo>
                  <a:lnTo>
                    <a:pt x="0" y="428"/>
                  </a:lnTo>
                  <a:lnTo>
                    <a:pt x="0" y="437"/>
                  </a:lnTo>
                  <a:lnTo>
                    <a:pt x="17" y="492"/>
                  </a:lnTo>
                  <a:lnTo>
                    <a:pt x="35" y="556"/>
                  </a:lnTo>
                  <a:lnTo>
                    <a:pt x="43" y="609"/>
                  </a:lnTo>
                  <a:lnTo>
                    <a:pt x="61" y="690"/>
                  </a:lnTo>
                  <a:lnTo>
                    <a:pt x="72" y="745"/>
                  </a:lnTo>
                  <a:lnTo>
                    <a:pt x="72" y="774"/>
                  </a:lnTo>
                  <a:lnTo>
                    <a:pt x="81" y="774"/>
                  </a:lnTo>
                  <a:lnTo>
                    <a:pt x="107" y="737"/>
                  </a:lnTo>
                  <a:lnTo>
                    <a:pt x="136" y="702"/>
                  </a:lnTo>
                  <a:lnTo>
                    <a:pt x="163" y="681"/>
                  </a:lnTo>
                  <a:lnTo>
                    <a:pt x="253" y="673"/>
                  </a:lnTo>
                  <a:lnTo>
                    <a:pt x="343" y="629"/>
                  </a:lnTo>
                  <a:lnTo>
                    <a:pt x="381" y="609"/>
                  </a:lnTo>
                  <a:lnTo>
                    <a:pt x="445" y="600"/>
                  </a:lnTo>
                  <a:lnTo>
                    <a:pt x="544" y="556"/>
                  </a:lnTo>
                  <a:lnTo>
                    <a:pt x="608" y="501"/>
                  </a:lnTo>
                  <a:lnTo>
                    <a:pt x="663" y="454"/>
                  </a:lnTo>
                  <a:lnTo>
                    <a:pt x="744" y="446"/>
                  </a:lnTo>
                  <a:lnTo>
                    <a:pt x="837" y="419"/>
                  </a:lnTo>
                  <a:lnTo>
                    <a:pt x="919" y="382"/>
                  </a:lnTo>
                  <a:lnTo>
                    <a:pt x="974" y="347"/>
                  </a:lnTo>
                  <a:lnTo>
                    <a:pt x="1082" y="283"/>
                  </a:lnTo>
                  <a:lnTo>
                    <a:pt x="1120" y="254"/>
                  </a:lnTo>
                  <a:lnTo>
                    <a:pt x="1192" y="245"/>
                  </a:lnTo>
                  <a:lnTo>
                    <a:pt x="1274" y="254"/>
                  </a:lnTo>
                  <a:lnTo>
                    <a:pt x="1355" y="245"/>
                  </a:lnTo>
                  <a:lnTo>
                    <a:pt x="1466" y="265"/>
                  </a:lnTo>
                  <a:lnTo>
                    <a:pt x="1547" y="283"/>
                  </a:lnTo>
                  <a:lnTo>
                    <a:pt x="1629" y="300"/>
                  </a:lnTo>
                  <a:lnTo>
                    <a:pt x="1730" y="309"/>
                  </a:lnTo>
                  <a:lnTo>
                    <a:pt x="1794" y="326"/>
                  </a:lnTo>
                  <a:lnTo>
                    <a:pt x="1876" y="347"/>
                  </a:lnTo>
                  <a:lnTo>
                    <a:pt x="1812" y="35"/>
                  </a:lnTo>
                  <a:lnTo>
                    <a:pt x="1730" y="35"/>
                  </a:lnTo>
                  <a:lnTo>
                    <a:pt x="1611" y="35"/>
                  </a:lnTo>
                  <a:lnTo>
                    <a:pt x="1521" y="35"/>
                  </a:lnTo>
                  <a:lnTo>
                    <a:pt x="1329" y="27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9" name="Freeform 16"/>
            <p:cNvSpPr>
              <a:spLocks noChangeAspect="1"/>
            </p:cNvSpPr>
            <p:nvPr/>
          </p:nvSpPr>
          <p:spPr bwMode="auto">
            <a:xfrm>
              <a:off x="2504" y="2097"/>
              <a:ext cx="2835" cy="1934"/>
            </a:xfrm>
            <a:custGeom>
              <a:avLst/>
              <a:gdLst>
                <a:gd name="T0" fmla="*/ 1039 w 2854"/>
                <a:gd name="T1" fmla="*/ 44 h 1947"/>
                <a:gd name="T2" fmla="*/ 1050 w 2854"/>
                <a:gd name="T3" fmla="*/ 181 h 1947"/>
                <a:gd name="T4" fmla="*/ 1030 w 2854"/>
                <a:gd name="T5" fmla="*/ 309 h 1947"/>
                <a:gd name="T6" fmla="*/ 983 w 2854"/>
                <a:gd name="T7" fmla="*/ 373 h 1947"/>
                <a:gd name="T8" fmla="*/ 893 w 2854"/>
                <a:gd name="T9" fmla="*/ 419 h 1947"/>
                <a:gd name="T10" fmla="*/ 777 w 2854"/>
                <a:gd name="T11" fmla="*/ 445 h 1947"/>
                <a:gd name="T12" fmla="*/ 722 w 2854"/>
                <a:gd name="T13" fmla="*/ 492 h 1947"/>
                <a:gd name="T14" fmla="*/ 666 w 2854"/>
                <a:gd name="T15" fmla="*/ 527 h 1947"/>
                <a:gd name="T16" fmla="*/ 602 w 2854"/>
                <a:gd name="T17" fmla="*/ 509 h 1947"/>
                <a:gd name="T18" fmla="*/ 565 w 2854"/>
                <a:gd name="T19" fmla="*/ 408 h 1947"/>
                <a:gd name="T20" fmla="*/ 512 w 2854"/>
                <a:gd name="T21" fmla="*/ 373 h 1947"/>
                <a:gd name="T22" fmla="*/ 419 w 2854"/>
                <a:gd name="T23" fmla="*/ 346 h 1947"/>
                <a:gd name="T24" fmla="*/ 303 w 2854"/>
                <a:gd name="T25" fmla="*/ 291 h 1947"/>
                <a:gd name="T26" fmla="*/ 329 w 2854"/>
                <a:gd name="T27" fmla="*/ 1947 h 1947"/>
                <a:gd name="T28" fmla="*/ 2842 w 2854"/>
                <a:gd name="T29" fmla="*/ 1062 h 1947"/>
                <a:gd name="T30" fmla="*/ 2726 w 2854"/>
                <a:gd name="T31" fmla="*/ 981 h 1947"/>
                <a:gd name="T32" fmla="*/ 2589 w 2854"/>
                <a:gd name="T33" fmla="*/ 928 h 1947"/>
                <a:gd name="T34" fmla="*/ 2461 w 2854"/>
                <a:gd name="T35" fmla="*/ 891 h 1947"/>
                <a:gd name="T36" fmla="*/ 2324 w 2854"/>
                <a:gd name="T37" fmla="*/ 928 h 1947"/>
                <a:gd name="T38" fmla="*/ 2260 w 2854"/>
                <a:gd name="T39" fmla="*/ 835 h 1947"/>
                <a:gd name="T40" fmla="*/ 2188 w 2854"/>
                <a:gd name="T41" fmla="*/ 783 h 1947"/>
                <a:gd name="T42" fmla="*/ 2089 w 2854"/>
                <a:gd name="T43" fmla="*/ 763 h 1947"/>
                <a:gd name="T44" fmla="*/ 1932 w 2854"/>
                <a:gd name="T45" fmla="*/ 754 h 1947"/>
                <a:gd name="T46" fmla="*/ 1731 w 2854"/>
                <a:gd name="T47" fmla="*/ 728 h 1947"/>
                <a:gd name="T48" fmla="*/ 1606 w 2854"/>
                <a:gd name="T49" fmla="*/ 646 h 1947"/>
                <a:gd name="T50" fmla="*/ 1513 w 2854"/>
                <a:gd name="T51" fmla="*/ 553 h 1947"/>
                <a:gd name="T52" fmla="*/ 1385 w 2854"/>
                <a:gd name="T53" fmla="*/ 454 h 1947"/>
                <a:gd name="T54" fmla="*/ 1268 w 2854"/>
                <a:gd name="T55" fmla="*/ 355 h 1947"/>
                <a:gd name="T56" fmla="*/ 1268 w 2854"/>
                <a:gd name="T57" fmla="*/ 317 h 1947"/>
                <a:gd name="T58" fmla="*/ 1239 w 2854"/>
                <a:gd name="T59" fmla="*/ 181 h 1947"/>
                <a:gd name="T60" fmla="*/ 1213 w 2854"/>
                <a:gd name="T61" fmla="*/ 64 h 1947"/>
                <a:gd name="T62" fmla="*/ 1196 w 2854"/>
                <a:gd name="T63" fmla="*/ 0 h 19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854"/>
                <a:gd name="T97" fmla="*/ 0 h 1947"/>
                <a:gd name="T98" fmla="*/ 2854 w 2854"/>
                <a:gd name="T99" fmla="*/ 1947 h 194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854" h="1947">
                  <a:moveTo>
                    <a:pt x="1196" y="0"/>
                  </a:moveTo>
                  <a:lnTo>
                    <a:pt x="1039" y="44"/>
                  </a:lnTo>
                  <a:lnTo>
                    <a:pt x="1039" y="82"/>
                  </a:lnTo>
                  <a:lnTo>
                    <a:pt x="1050" y="181"/>
                  </a:lnTo>
                  <a:lnTo>
                    <a:pt x="1050" y="245"/>
                  </a:lnTo>
                  <a:lnTo>
                    <a:pt x="1030" y="309"/>
                  </a:lnTo>
                  <a:lnTo>
                    <a:pt x="995" y="346"/>
                  </a:lnTo>
                  <a:lnTo>
                    <a:pt x="983" y="373"/>
                  </a:lnTo>
                  <a:lnTo>
                    <a:pt x="966" y="399"/>
                  </a:lnTo>
                  <a:lnTo>
                    <a:pt x="893" y="419"/>
                  </a:lnTo>
                  <a:lnTo>
                    <a:pt x="821" y="445"/>
                  </a:lnTo>
                  <a:lnTo>
                    <a:pt x="777" y="445"/>
                  </a:lnTo>
                  <a:lnTo>
                    <a:pt x="748" y="454"/>
                  </a:lnTo>
                  <a:lnTo>
                    <a:pt x="722" y="492"/>
                  </a:lnTo>
                  <a:lnTo>
                    <a:pt x="684" y="518"/>
                  </a:lnTo>
                  <a:lnTo>
                    <a:pt x="666" y="527"/>
                  </a:lnTo>
                  <a:lnTo>
                    <a:pt x="637" y="527"/>
                  </a:lnTo>
                  <a:lnTo>
                    <a:pt x="602" y="509"/>
                  </a:lnTo>
                  <a:lnTo>
                    <a:pt x="594" y="472"/>
                  </a:lnTo>
                  <a:lnTo>
                    <a:pt x="565" y="408"/>
                  </a:lnTo>
                  <a:lnTo>
                    <a:pt x="547" y="399"/>
                  </a:lnTo>
                  <a:lnTo>
                    <a:pt x="512" y="373"/>
                  </a:lnTo>
                  <a:lnTo>
                    <a:pt x="457" y="364"/>
                  </a:lnTo>
                  <a:lnTo>
                    <a:pt x="419" y="346"/>
                  </a:lnTo>
                  <a:lnTo>
                    <a:pt x="367" y="317"/>
                  </a:lnTo>
                  <a:lnTo>
                    <a:pt x="303" y="291"/>
                  </a:lnTo>
                  <a:lnTo>
                    <a:pt x="0" y="390"/>
                  </a:lnTo>
                  <a:lnTo>
                    <a:pt x="329" y="1947"/>
                  </a:lnTo>
                  <a:lnTo>
                    <a:pt x="2854" y="1074"/>
                  </a:lnTo>
                  <a:lnTo>
                    <a:pt x="2842" y="1062"/>
                  </a:lnTo>
                  <a:lnTo>
                    <a:pt x="2781" y="1001"/>
                  </a:lnTo>
                  <a:lnTo>
                    <a:pt x="2726" y="981"/>
                  </a:lnTo>
                  <a:lnTo>
                    <a:pt x="2636" y="928"/>
                  </a:lnTo>
                  <a:lnTo>
                    <a:pt x="2589" y="928"/>
                  </a:lnTo>
                  <a:lnTo>
                    <a:pt x="2508" y="899"/>
                  </a:lnTo>
                  <a:lnTo>
                    <a:pt x="2461" y="891"/>
                  </a:lnTo>
                  <a:lnTo>
                    <a:pt x="2397" y="899"/>
                  </a:lnTo>
                  <a:lnTo>
                    <a:pt x="2324" y="928"/>
                  </a:lnTo>
                  <a:lnTo>
                    <a:pt x="2295" y="899"/>
                  </a:lnTo>
                  <a:lnTo>
                    <a:pt x="2260" y="835"/>
                  </a:lnTo>
                  <a:lnTo>
                    <a:pt x="2234" y="809"/>
                  </a:lnTo>
                  <a:lnTo>
                    <a:pt x="2188" y="783"/>
                  </a:lnTo>
                  <a:lnTo>
                    <a:pt x="2161" y="771"/>
                  </a:lnTo>
                  <a:lnTo>
                    <a:pt x="2089" y="763"/>
                  </a:lnTo>
                  <a:lnTo>
                    <a:pt x="2013" y="754"/>
                  </a:lnTo>
                  <a:lnTo>
                    <a:pt x="1932" y="754"/>
                  </a:lnTo>
                  <a:lnTo>
                    <a:pt x="1769" y="754"/>
                  </a:lnTo>
                  <a:lnTo>
                    <a:pt x="1731" y="728"/>
                  </a:lnTo>
                  <a:lnTo>
                    <a:pt x="1679" y="672"/>
                  </a:lnTo>
                  <a:lnTo>
                    <a:pt x="1606" y="646"/>
                  </a:lnTo>
                  <a:lnTo>
                    <a:pt x="1551" y="591"/>
                  </a:lnTo>
                  <a:lnTo>
                    <a:pt x="1513" y="553"/>
                  </a:lnTo>
                  <a:lnTo>
                    <a:pt x="1449" y="509"/>
                  </a:lnTo>
                  <a:lnTo>
                    <a:pt x="1385" y="454"/>
                  </a:lnTo>
                  <a:lnTo>
                    <a:pt x="1359" y="419"/>
                  </a:lnTo>
                  <a:lnTo>
                    <a:pt x="1268" y="355"/>
                  </a:lnTo>
                  <a:lnTo>
                    <a:pt x="1268" y="346"/>
                  </a:lnTo>
                  <a:lnTo>
                    <a:pt x="1268" y="317"/>
                  </a:lnTo>
                  <a:lnTo>
                    <a:pt x="1257" y="262"/>
                  </a:lnTo>
                  <a:lnTo>
                    <a:pt x="1239" y="181"/>
                  </a:lnTo>
                  <a:lnTo>
                    <a:pt x="1231" y="128"/>
                  </a:lnTo>
                  <a:lnTo>
                    <a:pt x="1213" y="64"/>
                  </a:lnTo>
                  <a:lnTo>
                    <a:pt x="1196" y="9"/>
                  </a:lnTo>
                  <a:lnTo>
                    <a:pt x="1196" y="0"/>
                  </a:lnTo>
                  <a:close/>
                </a:path>
              </a:pathLst>
            </a:custGeom>
            <a:solidFill>
              <a:srgbClr val="FFFFFF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0" name="Freeform 17"/>
            <p:cNvSpPr>
              <a:spLocks noChangeAspect="1"/>
            </p:cNvSpPr>
            <p:nvPr/>
          </p:nvSpPr>
          <p:spPr bwMode="auto">
            <a:xfrm>
              <a:off x="2805" y="2141"/>
              <a:ext cx="742" cy="480"/>
            </a:xfrm>
            <a:custGeom>
              <a:avLst/>
              <a:gdLst>
                <a:gd name="T0" fmla="*/ 736 w 747"/>
                <a:gd name="T1" fmla="*/ 0 h 483"/>
                <a:gd name="T2" fmla="*/ 0 w 747"/>
                <a:gd name="T3" fmla="*/ 247 h 483"/>
                <a:gd name="T4" fmla="*/ 64 w 747"/>
                <a:gd name="T5" fmla="*/ 273 h 483"/>
                <a:gd name="T6" fmla="*/ 116 w 747"/>
                <a:gd name="T7" fmla="*/ 302 h 483"/>
                <a:gd name="T8" fmla="*/ 154 w 747"/>
                <a:gd name="T9" fmla="*/ 320 h 483"/>
                <a:gd name="T10" fmla="*/ 209 w 747"/>
                <a:gd name="T11" fmla="*/ 329 h 483"/>
                <a:gd name="T12" fmla="*/ 244 w 747"/>
                <a:gd name="T13" fmla="*/ 355 h 483"/>
                <a:gd name="T14" fmla="*/ 262 w 747"/>
                <a:gd name="T15" fmla="*/ 364 h 483"/>
                <a:gd name="T16" fmla="*/ 291 w 747"/>
                <a:gd name="T17" fmla="*/ 428 h 483"/>
                <a:gd name="T18" fmla="*/ 299 w 747"/>
                <a:gd name="T19" fmla="*/ 465 h 483"/>
                <a:gd name="T20" fmla="*/ 334 w 747"/>
                <a:gd name="T21" fmla="*/ 483 h 483"/>
                <a:gd name="T22" fmla="*/ 363 w 747"/>
                <a:gd name="T23" fmla="*/ 483 h 483"/>
                <a:gd name="T24" fmla="*/ 381 w 747"/>
                <a:gd name="T25" fmla="*/ 474 h 483"/>
                <a:gd name="T26" fmla="*/ 419 w 747"/>
                <a:gd name="T27" fmla="*/ 448 h 483"/>
                <a:gd name="T28" fmla="*/ 445 w 747"/>
                <a:gd name="T29" fmla="*/ 410 h 483"/>
                <a:gd name="T30" fmla="*/ 474 w 747"/>
                <a:gd name="T31" fmla="*/ 401 h 483"/>
                <a:gd name="T32" fmla="*/ 518 w 747"/>
                <a:gd name="T33" fmla="*/ 401 h 483"/>
                <a:gd name="T34" fmla="*/ 590 w 747"/>
                <a:gd name="T35" fmla="*/ 375 h 483"/>
                <a:gd name="T36" fmla="*/ 663 w 747"/>
                <a:gd name="T37" fmla="*/ 355 h 483"/>
                <a:gd name="T38" fmla="*/ 680 w 747"/>
                <a:gd name="T39" fmla="*/ 329 h 483"/>
                <a:gd name="T40" fmla="*/ 692 w 747"/>
                <a:gd name="T41" fmla="*/ 302 h 483"/>
                <a:gd name="T42" fmla="*/ 727 w 747"/>
                <a:gd name="T43" fmla="*/ 265 h 483"/>
                <a:gd name="T44" fmla="*/ 747 w 747"/>
                <a:gd name="T45" fmla="*/ 201 h 483"/>
                <a:gd name="T46" fmla="*/ 747 w 747"/>
                <a:gd name="T47" fmla="*/ 137 h 483"/>
                <a:gd name="T48" fmla="*/ 736 w 747"/>
                <a:gd name="T49" fmla="*/ 38 h 483"/>
                <a:gd name="T50" fmla="*/ 736 w 747"/>
                <a:gd name="T51" fmla="*/ 0 h 48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47"/>
                <a:gd name="T79" fmla="*/ 0 h 483"/>
                <a:gd name="T80" fmla="*/ 747 w 747"/>
                <a:gd name="T81" fmla="*/ 483 h 48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47" h="483">
                  <a:moveTo>
                    <a:pt x="736" y="0"/>
                  </a:moveTo>
                  <a:lnTo>
                    <a:pt x="0" y="247"/>
                  </a:lnTo>
                  <a:lnTo>
                    <a:pt x="64" y="273"/>
                  </a:lnTo>
                  <a:lnTo>
                    <a:pt x="116" y="302"/>
                  </a:lnTo>
                  <a:lnTo>
                    <a:pt x="154" y="320"/>
                  </a:lnTo>
                  <a:lnTo>
                    <a:pt x="209" y="329"/>
                  </a:lnTo>
                  <a:lnTo>
                    <a:pt x="244" y="355"/>
                  </a:lnTo>
                  <a:lnTo>
                    <a:pt x="262" y="364"/>
                  </a:lnTo>
                  <a:lnTo>
                    <a:pt x="291" y="428"/>
                  </a:lnTo>
                  <a:lnTo>
                    <a:pt x="299" y="465"/>
                  </a:lnTo>
                  <a:lnTo>
                    <a:pt x="334" y="483"/>
                  </a:lnTo>
                  <a:lnTo>
                    <a:pt x="363" y="483"/>
                  </a:lnTo>
                  <a:lnTo>
                    <a:pt x="381" y="474"/>
                  </a:lnTo>
                  <a:lnTo>
                    <a:pt x="419" y="448"/>
                  </a:lnTo>
                  <a:lnTo>
                    <a:pt x="445" y="410"/>
                  </a:lnTo>
                  <a:lnTo>
                    <a:pt x="474" y="401"/>
                  </a:lnTo>
                  <a:lnTo>
                    <a:pt x="518" y="401"/>
                  </a:lnTo>
                  <a:lnTo>
                    <a:pt x="590" y="375"/>
                  </a:lnTo>
                  <a:lnTo>
                    <a:pt x="663" y="355"/>
                  </a:lnTo>
                  <a:lnTo>
                    <a:pt x="680" y="329"/>
                  </a:lnTo>
                  <a:lnTo>
                    <a:pt x="692" y="302"/>
                  </a:lnTo>
                  <a:lnTo>
                    <a:pt x="727" y="265"/>
                  </a:lnTo>
                  <a:lnTo>
                    <a:pt x="747" y="201"/>
                  </a:lnTo>
                  <a:lnTo>
                    <a:pt x="747" y="137"/>
                  </a:lnTo>
                  <a:lnTo>
                    <a:pt x="736" y="38"/>
                  </a:lnTo>
                  <a:lnTo>
                    <a:pt x="736" y="0"/>
                  </a:lnTo>
                  <a:close/>
                </a:path>
              </a:pathLst>
            </a:custGeom>
            <a:solidFill>
              <a:srgbClr val="FF99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1" name="Freeform 18"/>
            <p:cNvSpPr>
              <a:spLocks noChangeAspect="1"/>
            </p:cNvSpPr>
            <p:nvPr/>
          </p:nvSpPr>
          <p:spPr bwMode="auto">
            <a:xfrm>
              <a:off x="3763" y="1915"/>
              <a:ext cx="2009" cy="1249"/>
            </a:xfrm>
            <a:custGeom>
              <a:avLst/>
              <a:gdLst>
                <a:gd name="T0" fmla="*/ 1804 w 2022"/>
                <a:gd name="T1" fmla="*/ 102 h 1257"/>
                <a:gd name="T2" fmla="*/ 2022 w 2022"/>
                <a:gd name="T3" fmla="*/ 1111 h 1257"/>
                <a:gd name="T4" fmla="*/ 1586 w 2022"/>
                <a:gd name="T5" fmla="*/ 1257 h 1257"/>
                <a:gd name="T6" fmla="*/ 1574 w 2022"/>
                <a:gd name="T7" fmla="*/ 1245 h 1257"/>
                <a:gd name="T8" fmla="*/ 1513 w 2022"/>
                <a:gd name="T9" fmla="*/ 1184 h 1257"/>
                <a:gd name="T10" fmla="*/ 1458 w 2022"/>
                <a:gd name="T11" fmla="*/ 1164 h 1257"/>
                <a:gd name="T12" fmla="*/ 1368 w 2022"/>
                <a:gd name="T13" fmla="*/ 1111 h 1257"/>
                <a:gd name="T14" fmla="*/ 1321 w 2022"/>
                <a:gd name="T15" fmla="*/ 1111 h 1257"/>
                <a:gd name="T16" fmla="*/ 1240 w 2022"/>
                <a:gd name="T17" fmla="*/ 1082 h 1257"/>
                <a:gd name="T18" fmla="*/ 1193 w 2022"/>
                <a:gd name="T19" fmla="*/ 1074 h 1257"/>
                <a:gd name="T20" fmla="*/ 1129 w 2022"/>
                <a:gd name="T21" fmla="*/ 1082 h 1257"/>
                <a:gd name="T22" fmla="*/ 1056 w 2022"/>
                <a:gd name="T23" fmla="*/ 1111 h 1257"/>
                <a:gd name="T24" fmla="*/ 1027 w 2022"/>
                <a:gd name="T25" fmla="*/ 1082 h 1257"/>
                <a:gd name="T26" fmla="*/ 992 w 2022"/>
                <a:gd name="T27" fmla="*/ 1018 h 1257"/>
                <a:gd name="T28" fmla="*/ 966 w 2022"/>
                <a:gd name="T29" fmla="*/ 992 h 1257"/>
                <a:gd name="T30" fmla="*/ 920 w 2022"/>
                <a:gd name="T31" fmla="*/ 966 h 1257"/>
                <a:gd name="T32" fmla="*/ 893 w 2022"/>
                <a:gd name="T33" fmla="*/ 954 h 1257"/>
                <a:gd name="T34" fmla="*/ 821 w 2022"/>
                <a:gd name="T35" fmla="*/ 946 h 1257"/>
                <a:gd name="T36" fmla="*/ 745 w 2022"/>
                <a:gd name="T37" fmla="*/ 937 h 1257"/>
                <a:gd name="T38" fmla="*/ 664 w 2022"/>
                <a:gd name="T39" fmla="*/ 937 h 1257"/>
                <a:gd name="T40" fmla="*/ 501 w 2022"/>
                <a:gd name="T41" fmla="*/ 937 h 1257"/>
                <a:gd name="T42" fmla="*/ 463 w 2022"/>
                <a:gd name="T43" fmla="*/ 911 h 1257"/>
                <a:gd name="T44" fmla="*/ 411 w 2022"/>
                <a:gd name="T45" fmla="*/ 855 h 1257"/>
                <a:gd name="T46" fmla="*/ 338 w 2022"/>
                <a:gd name="T47" fmla="*/ 829 h 1257"/>
                <a:gd name="T48" fmla="*/ 283 w 2022"/>
                <a:gd name="T49" fmla="*/ 774 h 1257"/>
                <a:gd name="T50" fmla="*/ 245 w 2022"/>
                <a:gd name="T51" fmla="*/ 736 h 1257"/>
                <a:gd name="T52" fmla="*/ 181 w 2022"/>
                <a:gd name="T53" fmla="*/ 692 h 1257"/>
                <a:gd name="T54" fmla="*/ 117 w 2022"/>
                <a:gd name="T55" fmla="*/ 637 h 1257"/>
                <a:gd name="T56" fmla="*/ 91 w 2022"/>
                <a:gd name="T57" fmla="*/ 602 h 1257"/>
                <a:gd name="T58" fmla="*/ 0 w 2022"/>
                <a:gd name="T59" fmla="*/ 538 h 1257"/>
                <a:gd name="T60" fmla="*/ 0 w 2022"/>
                <a:gd name="T61" fmla="*/ 529 h 1257"/>
                <a:gd name="T62" fmla="*/ 9 w 2022"/>
                <a:gd name="T63" fmla="*/ 529 h 1257"/>
                <a:gd name="T64" fmla="*/ 35 w 2022"/>
                <a:gd name="T65" fmla="*/ 492 h 1257"/>
                <a:gd name="T66" fmla="*/ 64 w 2022"/>
                <a:gd name="T67" fmla="*/ 457 h 1257"/>
                <a:gd name="T68" fmla="*/ 91 w 2022"/>
                <a:gd name="T69" fmla="*/ 436 h 1257"/>
                <a:gd name="T70" fmla="*/ 181 w 2022"/>
                <a:gd name="T71" fmla="*/ 428 h 1257"/>
                <a:gd name="T72" fmla="*/ 271 w 2022"/>
                <a:gd name="T73" fmla="*/ 384 h 1257"/>
                <a:gd name="T74" fmla="*/ 309 w 2022"/>
                <a:gd name="T75" fmla="*/ 364 h 1257"/>
                <a:gd name="T76" fmla="*/ 373 w 2022"/>
                <a:gd name="T77" fmla="*/ 355 h 1257"/>
                <a:gd name="T78" fmla="*/ 472 w 2022"/>
                <a:gd name="T79" fmla="*/ 311 h 1257"/>
                <a:gd name="T80" fmla="*/ 536 w 2022"/>
                <a:gd name="T81" fmla="*/ 256 h 1257"/>
                <a:gd name="T82" fmla="*/ 591 w 2022"/>
                <a:gd name="T83" fmla="*/ 209 h 1257"/>
                <a:gd name="T84" fmla="*/ 672 w 2022"/>
                <a:gd name="T85" fmla="*/ 201 h 1257"/>
                <a:gd name="T86" fmla="*/ 765 w 2022"/>
                <a:gd name="T87" fmla="*/ 174 h 1257"/>
                <a:gd name="T88" fmla="*/ 847 w 2022"/>
                <a:gd name="T89" fmla="*/ 137 h 1257"/>
                <a:gd name="T90" fmla="*/ 902 w 2022"/>
                <a:gd name="T91" fmla="*/ 102 h 1257"/>
                <a:gd name="T92" fmla="*/ 1010 w 2022"/>
                <a:gd name="T93" fmla="*/ 38 h 1257"/>
                <a:gd name="T94" fmla="*/ 1048 w 2022"/>
                <a:gd name="T95" fmla="*/ 9 h 1257"/>
                <a:gd name="T96" fmla="*/ 1120 w 2022"/>
                <a:gd name="T97" fmla="*/ 0 h 1257"/>
                <a:gd name="T98" fmla="*/ 1202 w 2022"/>
                <a:gd name="T99" fmla="*/ 9 h 1257"/>
                <a:gd name="T100" fmla="*/ 1283 w 2022"/>
                <a:gd name="T101" fmla="*/ 0 h 1257"/>
                <a:gd name="T102" fmla="*/ 1394 w 2022"/>
                <a:gd name="T103" fmla="*/ 20 h 1257"/>
                <a:gd name="T104" fmla="*/ 1475 w 2022"/>
                <a:gd name="T105" fmla="*/ 38 h 1257"/>
                <a:gd name="T106" fmla="*/ 1557 w 2022"/>
                <a:gd name="T107" fmla="*/ 55 h 1257"/>
                <a:gd name="T108" fmla="*/ 1658 w 2022"/>
                <a:gd name="T109" fmla="*/ 64 h 1257"/>
                <a:gd name="T110" fmla="*/ 1722 w 2022"/>
                <a:gd name="T111" fmla="*/ 81 h 1257"/>
                <a:gd name="T112" fmla="*/ 1804 w 2022"/>
                <a:gd name="T113" fmla="*/ 102 h 125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022"/>
                <a:gd name="T172" fmla="*/ 0 h 1257"/>
                <a:gd name="T173" fmla="*/ 2022 w 2022"/>
                <a:gd name="T174" fmla="*/ 1257 h 125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022" h="1257">
                  <a:moveTo>
                    <a:pt x="1804" y="102"/>
                  </a:moveTo>
                  <a:lnTo>
                    <a:pt x="2022" y="1111"/>
                  </a:lnTo>
                  <a:lnTo>
                    <a:pt x="1586" y="1257"/>
                  </a:lnTo>
                  <a:lnTo>
                    <a:pt x="1574" y="1245"/>
                  </a:lnTo>
                  <a:lnTo>
                    <a:pt x="1513" y="1184"/>
                  </a:lnTo>
                  <a:lnTo>
                    <a:pt x="1458" y="1164"/>
                  </a:lnTo>
                  <a:lnTo>
                    <a:pt x="1368" y="1111"/>
                  </a:lnTo>
                  <a:lnTo>
                    <a:pt x="1321" y="1111"/>
                  </a:lnTo>
                  <a:lnTo>
                    <a:pt x="1240" y="1082"/>
                  </a:lnTo>
                  <a:lnTo>
                    <a:pt x="1193" y="1074"/>
                  </a:lnTo>
                  <a:lnTo>
                    <a:pt x="1129" y="1082"/>
                  </a:lnTo>
                  <a:lnTo>
                    <a:pt x="1056" y="1111"/>
                  </a:lnTo>
                  <a:lnTo>
                    <a:pt x="1027" y="1082"/>
                  </a:lnTo>
                  <a:lnTo>
                    <a:pt x="992" y="1018"/>
                  </a:lnTo>
                  <a:lnTo>
                    <a:pt x="966" y="992"/>
                  </a:lnTo>
                  <a:lnTo>
                    <a:pt x="920" y="966"/>
                  </a:lnTo>
                  <a:lnTo>
                    <a:pt x="893" y="954"/>
                  </a:lnTo>
                  <a:lnTo>
                    <a:pt x="821" y="946"/>
                  </a:lnTo>
                  <a:lnTo>
                    <a:pt x="745" y="937"/>
                  </a:lnTo>
                  <a:lnTo>
                    <a:pt x="664" y="937"/>
                  </a:lnTo>
                  <a:lnTo>
                    <a:pt x="501" y="937"/>
                  </a:lnTo>
                  <a:lnTo>
                    <a:pt x="463" y="911"/>
                  </a:lnTo>
                  <a:lnTo>
                    <a:pt x="411" y="855"/>
                  </a:lnTo>
                  <a:lnTo>
                    <a:pt x="338" y="829"/>
                  </a:lnTo>
                  <a:lnTo>
                    <a:pt x="283" y="774"/>
                  </a:lnTo>
                  <a:lnTo>
                    <a:pt x="245" y="736"/>
                  </a:lnTo>
                  <a:lnTo>
                    <a:pt x="181" y="692"/>
                  </a:lnTo>
                  <a:lnTo>
                    <a:pt x="117" y="637"/>
                  </a:lnTo>
                  <a:lnTo>
                    <a:pt x="91" y="602"/>
                  </a:lnTo>
                  <a:lnTo>
                    <a:pt x="0" y="538"/>
                  </a:lnTo>
                  <a:lnTo>
                    <a:pt x="0" y="529"/>
                  </a:lnTo>
                  <a:lnTo>
                    <a:pt x="9" y="529"/>
                  </a:lnTo>
                  <a:lnTo>
                    <a:pt x="35" y="492"/>
                  </a:lnTo>
                  <a:lnTo>
                    <a:pt x="64" y="457"/>
                  </a:lnTo>
                  <a:lnTo>
                    <a:pt x="91" y="436"/>
                  </a:lnTo>
                  <a:lnTo>
                    <a:pt x="181" y="428"/>
                  </a:lnTo>
                  <a:lnTo>
                    <a:pt x="271" y="384"/>
                  </a:lnTo>
                  <a:lnTo>
                    <a:pt x="309" y="364"/>
                  </a:lnTo>
                  <a:lnTo>
                    <a:pt x="373" y="355"/>
                  </a:lnTo>
                  <a:lnTo>
                    <a:pt x="472" y="311"/>
                  </a:lnTo>
                  <a:lnTo>
                    <a:pt x="536" y="256"/>
                  </a:lnTo>
                  <a:lnTo>
                    <a:pt x="591" y="209"/>
                  </a:lnTo>
                  <a:lnTo>
                    <a:pt x="672" y="201"/>
                  </a:lnTo>
                  <a:lnTo>
                    <a:pt x="765" y="174"/>
                  </a:lnTo>
                  <a:lnTo>
                    <a:pt x="847" y="137"/>
                  </a:lnTo>
                  <a:lnTo>
                    <a:pt x="902" y="102"/>
                  </a:lnTo>
                  <a:lnTo>
                    <a:pt x="1010" y="38"/>
                  </a:lnTo>
                  <a:lnTo>
                    <a:pt x="1048" y="9"/>
                  </a:lnTo>
                  <a:lnTo>
                    <a:pt x="1120" y="0"/>
                  </a:lnTo>
                  <a:lnTo>
                    <a:pt x="1202" y="9"/>
                  </a:lnTo>
                  <a:lnTo>
                    <a:pt x="1283" y="0"/>
                  </a:lnTo>
                  <a:lnTo>
                    <a:pt x="1394" y="20"/>
                  </a:lnTo>
                  <a:lnTo>
                    <a:pt x="1475" y="38"/>
                  </a:lnTo>
                  <a:lnTo>
                    <a:pt x="1557" y="55"/>
                  </a:lnTo>
                  <a:lnTo>
                    <a:pt x="1658" y="64"/>
                  </a:lnTo>
                  <a:lnTo>
                    <a:pt x="1722" y="81"/>
                  </a:lnTo>
                  <a:lnTo>
                    <a:pt x="1804" y="102"/>
                  </a:lnTo>
                  <a:close/>
                </a:path>
              </a:pathLst>
            </a:custGeom>
            <a:solidFill>
              <a:srgbClr val="993366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2" name="Rectangle 19"/>
            <p:cNvSpPr>
              <a:spLocks noChangeAspect="1" noChangeArrowheads="1"/>
            </p:cNvSpPr>
            <p:nvPr/>
          </p:nvSpPr>
          <p:spPr bwMode="auto">
            <a:xfrm>
              <a:off x="2449" y="1664"/>
              <a:ext cx="872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3" name="Rectangle 20"/>
            <p:cNvSpPr>
              <a:spLocks noChangeAspect="1" noChangeArrowheads="1"/>
            </p:cNvSpPr>
            <p:nvPr/>
          </p:nvSpPr>
          <p:spPr bwMode="auto">
            <a:xfrm>
              <a:off x="4223" y="1039"/>
              <a:ext cx="64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4" name="Rectangle 21"/>
            <p:cNvSpPr>
              <a:spLocks noChangeAspect="1" noChangeArrowheads="1"/>
            </p:cNvSpPr>
            <p:nvPr/>
          </p:nvSpPr>
          <p:spPr bwMode="auto">
            <a:xfrm>
              <a:off x="4587" y="2468"/>
              <a:ext cx="870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5" name="Rectangle 22"/>
            <p:cNvSpPr>
              <a:spLocks noChangeAspect="1" noChangeArrowheads="1"/>
            </p:cNvSpPr>
            <p:nvPr/>
          </p:nvSpPr>
          <p:spPr bwMode="auto">
            <a:xfrm>
              <a:off x="2929" y="3100"/>
              <a:ext cx="647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292" name="Rectangle 23"/>
          <p:cNvSpPr>
            <a:spLocks noChangeAspect="1" noChangeArrowheads="1"/>
          </p:cNvSpPr>
          <p:nvPr/>
        </p:nvSpPr>
        <p:spPr bwMode="auto">
          <a:xfrm>
            <a:off x="4876800" y="4495800"/>
            <a:ext cx="895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Bojac 2A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2293" name="Rectangle 24"/>
          <p:cNvSpPr>
            <a:spLocks noChangeAspect="1" noChangeArrowheads="1"/>
          </p:cNvSpPr>
          <p:nvPr/>
        </p:nvSpPr>
        <p:spPr bwMode="auto">
          <a:xfrm>
            <a:off x="7010400" y="4191000"/>
            <a:ext cx="1289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Wickham 3A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2294" name="Rectangle 25"/>
          <p:cNvSpPr>
            <a:spLocks noChangeAspect="1" noChangeArrowheads="1"/>
          </p:cNvSpPr>
          <p:nvPr/>
        </p:nvSpPr>
        <p:spPr bwMode="auto">
          <a:xfrm>
            <a:off x="4267200" y="2286000"/>
            <a:ext cx="1289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Wickham 4A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2295" name="Rectangle 26"/>
          <p:cNvSpPr>
            <a:spLocks noChangeAspect="1" noChangeArrowheads="1"/>
          </p:cNvSpPr>
          <p:nvPr/>
        </p:nvSpPr>
        <p:spPr bwMode="auto">
          <a:xfrm>
            <a:off x="7239000" y="2057400"/>
            <a:ext cx="895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Bojac 1A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4123" name="Text Box 27"/>
          <p:cNvSpPr txBox="1">
            <a:spLocks noChangeArrowheads="1"/>
          </p:cNvSpPr>
          <p:nvPr/>
        </p:nvSpPr>
        <p:spPr bwMode="auto">
          <a:xfrm>
            <a:off x="517525" y="231775"/>
            <a:ext cx="80772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000" b="1">
                <a:solidFill>
                  <a:srgbClr val="993300"/>
                </a:solidFill>
                <a:latin typeface="Tahoma" pitchFamily="34" charset="0"/>
              </a:rPr>
              <a:t>SPATIAL VARIABILITY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517525" y="231775"/>
            <a:ext cx="8077200" cy="1311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000" b="1">
                <a:solidFill>
                  <a:srgbClr val="993300"/>
                </a:solidFill>
                <a:latin typeface="Tahoma" pitchFamily="34" charset="0"/>
              </a:rPr>
              <a:t>ADDRESSING THIS VARIABILITY</a:t>
            </a:r>
          </a:p>
        </p:txBody>
      </p:sp>
      <p:sp>
        <p:nvSpPr>
          <p:cNvPr id="1331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Temporal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Shoot from the hip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PSNT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Tissue tests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Chlorophyll meter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Precision Ag Technologies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Spatial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Soil map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Yield/History map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</p:txBody>
      </p:sp>
      <p:pic>
        <p:nvPicPr>
          <p:cNvPr id="13316" name="Picture 2" descr="E:\corn\pictures\dale - chlorophyll me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257300"/>
            <a:ext cx="2895600" cy="217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3317" name="Picture 2" descr="tributess8302soils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5863" y="3733800"/>
            <a:ext cx="2878137" cy="278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Why?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029" name="Picture 4" descr="gs_ndv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1447800"/>
            <a:ext cx="428625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1371600"/>
            <a:ext cx="7086600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19200" y="685800"/>
            <a:ext cx="6096000" cy="4724400"/>
            <a:chOff x="336" y="1584"/>
            <a:chExt cx="3696" cy="2779"/>
          </a:xfrm>
        </p:grpSpPr>
        <p:graphicFrame>
          <p:nvGraphicFramePr>
            <p:cNvPr id="1026" name="Object 8"/>
            <p:cNvGraphicFramePr>
              <a:graphicFrameLocks noChangeAspect="1"/>
            </p:cNvGraphicFramePr>
            <p:nvPr/>
          </p:nvGraphicFramePr>
          <p:xfrm>
            <a:off x="336" y="1584"/>
            <a:ext cx="3696" cy="2451"/>
          </p:xfrm>
          <a:graphic>
            <a:graphicData uri="http://schemas.openxmlformats.org/presentationml/2006/ole">
              <p:oleObj spid="_x0000_s1026" name="Photo Editor Photo" r:id="rId5" imgW="8476190" imgH="5619048" progId="MSPhotoEd.3">
                <p:embed/>
              </p:oleObj>
            </a:graphicData>
          </a:graphic>
        </p:graphicFrame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56" y="3504"/>
              <a:ext cx="1440" cy="8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4" name="Line 10"/>
            <p:cNvSpPr>
              <a:spLocks noChangeShapeType="1"/>
            </p:cNvSpPr>
            <p:nvPr/>
          </p:nvSpPr>
          <p:spPr bwMode="auto">
            <a:xfrm flipH="1" flipV="1">
              <a:off x="2592" y="2880"/>
              <a:ext cx="528" cy="72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7420" name="Picture 12" descr="RT200_1"/>
          <p:cNvPicPr>
            <a:picLocks noChangeAspect="1" noChangeArrowheads="1"/>
          </p:cNvPicPr>
          <p:nvPr/>
        </p:nvPicPr>
        <p:blipFill>
          <a:blip r:embed="rId7" cstate="print"/>
          <a:srcRect t="26062" r="21867" b="9375"/>
          <a:stretch>
            <a:fillRect/>
          </a:stretch>
        </p:blipFill>
        <p:spPr bwMode="auto">
          <a:xfrm>
            <a:off x="0" y="0"/>
            <a:ext cx="9144000" cy="682148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4340" name="Picture 4" descr="wpeD.jpg (27699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447800"/>
            <a:ext cx="7543800" cy="502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5364" name="Picture 4" descr="wpeE.jpg (27083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300" y="1252538"/>
            <a:ext cx="7632700" cy="508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4725" y="1219200"/>
            <a:ext cx="7178675" cy="542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5165725" y="1371600"/>
            <a:ext cx="29114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0000"/>
                </a:solidFill>
              </a:rPr>
              <a:t>RED</a:t>
            </a:r>
            <a:r>
              <a:rPr lang="en-US" sz="2400" b="1">
                <a:solidFill>
                  <a:srgbClr val="FFFFFF"/>
                </a:solidFill>
              </a:rPr>
              <a:t> </a:t>
            </a:r>
            <a:r>
              <a:rPr lang="en-US" sz="2400" b="1">
                <a:solidFill>
                  <a:srgbClr val="000000"/>
                </a:solidFill>
              </a:rPr>
              <a:t>light absorbed =</a:t>
            </a:r>
            <a:r>
              <a:rPr lang="en-US" sz="2400" b="1">
                <a:solidFill>
                  <a:srgbClr val="FFFFFF"/>
                </a:solidFill>
              </a:rPr>
              <a:t> </a:t>
            </a:r>
            <a:r>
              <a:rPr lang="en-US" sz="2400" b="1">
                <a:solidFill>
                  <a:srgbClr val="006600"/>
                </a:solidFill>
              </a:rPr>
              <a:t>Green</a:t>
            </a:r>
            <a:r>
              <a:rPr lang="en-US" sz="2400" b="1">
                <a:solidFill>
                  <a:srgbClr val="FFFFFF"/>
                </a:solidFill>
              </a:rPr>
              <a:t> </a:t>
            </a:r>
            <a:r>
              <a:rPr lang="en-US" sz="2400" b="1">
                <a:solidFill>
                  <a:srgbClr val="000000"/>
                </a:solidFill>
              </a:rPr>
              <a:t>light reflected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32" descr="RT200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2600"/>
            <a:ext cx="6508750" cy="4881563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147638" y="152400"/>
            <a:ext cx="8920162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000"/>
              <a:t>Normalized Difference Vegetative Index</a:t>
            </a:r>
          </a:p>
          <a:p>
            <a:endParaRPr lang="en-US" sz="3000"/>
          </a:p>
          <a:p>
            <a:r>
              <a:rPr lang="en-US" sz="3000"/>
              <a:t>NDVI =&gt; Calculated from Red and NIR Reflectance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5113338" y="290513"/>
            <a:ext cx="3816350" cy="2773362"/>
            <a:chOff x="480" y="1296"/>
            <a:chExt cx="2088" cy="1613"/>
          </a:xfrm>
        </p:grpSpPr>
        <p:pic>
          <p:nvPicPr>
            <p:cNvPr id="17474" name="Picture 3" descr="GreenSeeker System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0" y="1296"/>
              <a:ext cx="2088" cy="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75" name="Picture 4" descr="unit_hookup_02text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0" y="2160"/>
              <a:ext cx="2088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037013" cy="1143000"/>
          </a:xfrm>
        </p:spPr>
        <p:txBody>
          <a:bodyPr/>
          <a:lstStyle/>
          <a:p>
            <a:pPr eaLnBrk="1" hangingPunct="1"/>
            <a:r>
              <a:rPr lang="en-US" smtClean="0"/>
              <a:t>Sensor Function</a:t>
            </a:r>
          </a:p>
        </p:txBody>
      </p:sp>
      <p:sp>
        <p:nvSpPr>
          <p:cNvPr id="17412" name="Freeform 6"/>
          <p:cNvSpPr>
            <a:spLocks/>
          </p:cNvSpPr>
          <p:nvPr/>
        </p:nvSpPr>
        <p:spPr bwMode="auto">
          <a:xfrm>
            <a:off x="376238" y="2681288"/>
            <a:ext cx="4973637" cy="2447925"/>
          </a:xfrm>
          <a:custGeom>
            <a:avLst/>
            <a:gdLst>
              <a:gd name="T0" fmla="*/ 1958857989 w 12395"/>
              <a:gd name="T1" fmla="*/ 425240733 h 6503"/>
              <a:gd name="T2" fmla="*/ 1995729099 w 12395"/>
              <a:gd name="T3" fmla="*/ 106416431 h 6503"/>
              <a:gd name="T4" fmla="*/ 1958857989 w 12395"/>
              <a:gd name="T5" fmla="*/ 0 h 6503"/>
              <a:gd name="T6" fmla="*/ 72615905 w 12395"/>
              <a:gd name="T7" fmla="*/ 0 h 6503"/>
              <a:gd name="T8" fmla="*/ 0 w 12395"/>
              <a:gd name="T9" fmla="*/ 106416431 h 6503"/>
              <a:gd name="T10" fmla="*/ 72615905 w 12395"/>
              <a:gd name="T11" fmla="*/ 425240733 h 6503"/>
              <a:gd name="T12" fmla="*/ 280641944 w 12395"/>
              <a:gd name="T13" fmla="*/ 640057286 h 6503"/>
              <a:gd name="T14" fmla="*/ 870585226 w 12395"/>
              <a:gd name="T15" fmla="*/ 744206431 h 6503"/>
              <a:gd name="T16" fmla="*/ 870585226 w 12395"/>
              <a:gd name="T17" fmla="*/ 425240733 h 6503"/>
              <a:gd name="T18" fmla="*/ 1378413668 w 12395"/>
              <a:gd name="T19" fmla="*/ 425240733 h 6503"/>
              <a:gd name="T20" fmla="*/ 1378413668 w 12395"/>
              <a:gd name="T21" fmla="*/ 921472398 h 6503"/>
              <a:gd name="T22" fmla="*/ 1886240905 w 12395"/>
              <a:gd name="T23" fmla="*/ 850481465 h 6503"/>
              <a:gd name="T24" fmla="*/ 1958857989 w 12395"/>
              <a:gd name="T25" fmla="*/ 425240733 h 650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395"/>
              <a:gd name="T40" fmla="*/ 0 h 6503"/>
              <a:gd name="T41" fmla="*/ 12395 w 12395"/>
              <a:gd name="T42" fmla="*/ 6503 h 650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395" h="6503">
                <a:moveTo>
                  <a:pt x="12166" y="3001"/>
                </a:moveTo>
                <a:lnTo>
                  <a:pt x="12395" y="751"/>
                </a:lnTo>
                <a:lnTo>
                  <a:pt x="12166" y="0"/>
                </a:lnTo>
                <a:lnTo>
                  <a:pt x="451" y="0"/>
                </a:lnTo>
                <a:lnTo>
                  <a:pt x="0" y="751"/>
                </a:lnTo>
                <a:lnTo>
                  <a:pt x="451" y="3001"/>
                </a:lnTo>
                <a:cubicBezTo>
                  <a:pt x="535" y="3730"/>
                  <a:pt x="1129" y="4192"/>
                  <a:pt x="1743" y="4517"/>
                </a:cubicBezTo>
                <a:cubicBezTo>
                  <a:pt x="2860" y="5108"/>
                  <a:pt x="4040" y="5243"/>
                  <a:pt x="5407" y="5252"/>
                </a:cubicBezTo>
                <a:lnTo>
                  <a:pt x="5407" y="3001"/>
                </a:lnTo>
                <a:lnTo>
                  <a:pt x="8561" y="3001"/>
                </a:lnTo>
                <a:lnTo>
                  <a:pt x="8561" y="6503"/>
                </a:lnTo>
                <a:lnTo>
                  <a:pt x="11715" y="6002"/>
                </a:lnTo>
                <a:lnTo>
                  <a:pt x="12166" y="3001"/>
                </a:lnTo>
                <a:close/>
              </a:path>
            </a:pathLst>
          </a:custGeom>
          <a:solidFill>
            <a:srgbClr val="C0C0C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3" name="Freeform 7"/>
          <p:cNvSpPr>
            <a:spLocks/>
          </p:cNvSpPr>
          <p:nvPr/>
        </p:nvSpPr>
        <p:spPr bwMode="auto">
          <a:xfrm>
            <a:off x="376238" y="2681288"/>
            <a:ext cx="4973637" cy="2447925"/>
          </a:xfrm>
          <a:custGeom>
            <a:avLst/>
            <a:gdLst>
              <a:gd name="T0" fmla="*/ 1958857989 w 12395"/>
              <a:gd name="T1" fmla="*/ 425240733 h 6503"/>
              <a:gd name="T2" fmla="*/ 1995729099 w 12395"/>
              <a:gd name="T3" fmla="*/ 106416431 h 6503"/>
              <a:gd name="T4" fmla="*/ 1958857989 w 12395"/>
              <a:gd name="T5" fmla="*/ 0 h 6503"/>
              <a:gd name="T6" fmla="*/ 72615905 w 12395"/>
              <a:gd name="T7" fmla="*/ 0 h 6503"/>
              <a:gd name="T8" fmla="*/ 0 w 12395"/>
              <a:gd name="T9" fmla="*/ 106416431 h 6503"/>
              <a:gd name="T10" fmla="*/ 72615905 w 12395"/>
              <a:gd name="T11" fmla="*/ 425240733 h 6503"/>
              <a:gd name="T12" fmla="*/ 280641944 w 12395"/>
              <a:gd name="T13" fmla="*/ 640057286 h 6503"/>
              <a:gd name="T14" fmla="*/ 870585226 w 12395"/>
              <a:gd name="T15" fmla="*/ 744206431 h 6503"/>
              <a:gd name="T16" fmla="*/ 870585226 w 12395"/>
              <a:gd name="T17" fmla="*/ 425240733 h 6503"/>
              <a:gd name="T18" fmla="*/ 1378413668 w 12395"/>
              <a:gd name="T19" fmla="*/ 425240733 h 6503"/>
              <a:gd name="T20" fmla="*/ 1378413668 w 12395"/>
              <a:gd name="T21" fmla="*/ 921472398 h 6503"/>
              <a:gd name="T22" fmla="*/ 1886240905 w 12395"/>
              <a:gd name="T23" fmla="*/ 850481465 h 6503"/>
              <a:gd name="T24" fmla="*/ 1958857989 w 12395"/>
              <a:gd name="T25" fmla="*/ 425240733 h 650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395"/>
              <a:gd name="T40" fmla="*/ 0 h 6503"/>
              <a:gd name="T41" fmla="*/ 12395 w 12395"/>
              <a:gd name="T42" fmla="*/ 6503 h 650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395" h="6503">
                <a:moveTo>
                  <a:pt x="12166" y="3001"/>
                </a:moveTo>
                <a:lnTo>
                  <a:pt x="12395" y="751"/>
                </a:lnTo>
                <a:lnTo>
                  <a:pt x="12166" y="0"/>
                </a:lnTo>
                <a:lnTo>
                  <a:pt x="451" y="0"/>
                </a:lnTo>
                <a:lnTo>
                  <a:pt x="0" y="751"/>
                </a:lnTo>
                <a:lnTo>
                  <a:pt x="451" y="3001"/>
                </a:lnTo>
                <a:cubicBezTo>
                  <a:pt x="535" y="3730"/>
                  <a:pt x="1129" y="4192"/>
                  <a:pt x="1743" y="4517"/>
                </a:cubicBezTo>
                <a:cubicBezTo>
                  <a:pt x="2860" y="5108"/>
                  <a:pt x="4040" y="5243"/>
                  <a:pt x="5407" y="5252"/>
                </a:cubicBezTo>
                <a:lnTo>
                  <a:pt x="5407" y="3001"/>
                </a:lnTo>
                <a:lnTo>
                  <a:pt x="8561" y="3001"/>
                </a:lnTo>
                <a:lnTo>
                  <a:pt x="8561" y="6503"/>
                </a:lnTo>
                <a:lnTo>
                  <a:pt x="11715" y="6002"/>
                </a:lnTo>
                <a:lnTo>
                  <a:pt x="12166" y="3001"/>
                </a:lnTo>
                <a:close/>
              </a:path>
            </a:pathLst>
          </a:custGeom>
          <a:noFill/>
          <a:ln w="793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Line 8"/>
          <p:cNvSpPr>
            <a:spLocks noChangeShapeType="1"/>
          </p:cNvSpPr>
          <p:nvPr/>
        </p:nvSpPr>
        <p:spPr bwMode="auto">
          <a:xfrm>
            <a:off x="377825" y="2970213"/>
            <a:ext cx="568325" cy="1587"/>
          </a:xfrm>
          <a:prstGeom prst="line">
            <a:avLst/>
          </a:prstGeom>
          <a:noFill/>
          <a:ln w="793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5" name="Line 9"/>
          <p:cNvSpPr>
            <a:spLocks noChangeShapeType="1"/>
          </p:cNvSpPr>
          <p:nvPr/>
        </p:nvSpPr>
        <p:spPr bwMode="auto">
          <a:xfrm flipH="1">
            <a:off x="1509713" y="3606800"/>
            <a:ext cx="454025" cy="2498725"/>
          </a:xfrm>
          <a:prstGeom prst="line">
            <a:avLst/>
          </a:prstGeom>
          <a:noFill/>
          <a:ln w="41275" cap="rnd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6" name="Freeform 10"/>
          <p:cNvSpPr>
            <a:spLocks/>
          </p:cNvSpPr>
          <p:nvPr/>
        </p:nvSpPr>
        <p:spPr bwMode="auto">
          <a:xfrm>
            <a:off x="1470025" y="6081713"/>
            <a:ext cx="117475" cy="185737"/>
          </a:xfrm>
          <a:custGeom>
            <a:avLst/>
            <a:gdLst>
              <a:gd name="T0" fmla="*/ 162357345 w 85"/>
              <a:gd name="T1" fmla="*/ 22241352 h 142"/>
              <a:gd name="T2" fmla="*/ 45841514 w 85"/>
              <a:gd name="T3" fmla="*/ 242945281 h 142"/>
              <a:gd name="T4" fmla="*/ 0 w 85"/>
              <a:gd name="T5" fmla="*/ 0 h 142"/>
              <a:gd name="T6" fmla="*/ 162357345 w 85"/>
              <a:gd name="T7" fmla="*/ 22241352 h 142"/>
              <a:gd name="T8" fmla="*/ 0 60000 65536"/>
              <a:gd name="T9" fmla="*/ 0 60000 65536"/>
              <a:gd name="T10" fmla="*/ 0 60000 65536"/>
              <a:gd name="T11" fmla="*/ 0 60000 65536"/>
              <a:gd name="T12" fmla="*/ 0 w 85"/>
              <a:gd name="T13" fmla="*/ 0 h 142"/>
              <a:gd name="T14" fmla="*/ 85 w 85"/>
              <a:gd name="T15" fmla="*/ 142 h 1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" h="142">
                <a:moveTo>
                  <a:pt x="85" y="13"/>
                </a:moveTo>
                <a:lnTo>
                  <a:pt x="24" y="142"/>
                </a:lnTo>
                <a:lnTo>
                  <a:pt x="0" y="0"/>
                </a:lnTo>
                <a:lnTo>
                  <a:pt x="85" y="13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7" name="Line 11"/>
          <p:cNvSpPr>
            <a:spLocks noChangeShapeType="1"/>
          </p:cNvSpPr>
          <p:nvPr/>
        </p:nvSpPr>
        <p:spPr bwMode="auto">
          <a:xfrm flipH="1" flipV="1">
            <a:off x="1006475" y="3741738"/>
            <a:ext cx="455613" cy="2312987"/>
          </a:xfrm>
          <a:prstGeom prst="line">
            <a:avLst/>
          </a:prstGeom>
          <a:noFill/>
          <a:ln w="41275" cap="rnd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8" name="Freeform 12"/>
          <p:cNvSpPr>
            <a:spLocks/>
          </p:cNvSpPr>
          <p:nvPr/>
        </p:nvSpPr>
        <p:spPr bwMode="auto">
          <a:xfrm>
            <a:off x="949325" y="3578225"/>
            <a:ext cx="119063" cy="185738"/>
          </a:xfrm>
          <a:custGeom>
            <a:avLst/>
            <a:gdLst>
              <a:gd name="T0" fmla="*/ 0 w 85"/>
              <a:gd name="T1" fmla="*/ 242947897 h 142"/>
              <a:gd name="T2" fmla="*/ 52976034 w 85"/>
              <a:gd name="T3" fmla="*/ 0 h 142"/>
              <a:gd name="T4" fmla="*/ 166776431 w 85"/>
              <a:gd name="T5" fmla="*/ 224128199 h 142"/>
              <a:gd name="T6" fmla="*/ 0 w 85"/>
              <a:gd name="T7" fmla="*/ 242947897 h 142"/>
              <a:gd name="T8" fmla="*/ 0 60000 65536"/>
              <a:gd name="T9" fmla="*/ 0 60000 65536"/>
              <a:gd name="T10" fmla="*/ 0 60000 65536"/>
              <a:gd name="T11" fmla="*/ 0 60000 65536"/>
              <a:gd name="T12" fmla="*/ 0 w 85"/>
              <a:gd name="T13" fmla="*/ 0 h 142"/>
              <a:gd name="T14" fmla="*/ 85 w 85"/>
              <a:gd name="T15" fmla="*/ 142 h 1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" h="142">
                <a:moveTo>
                  <a:pt x="0" y="142"/>
                </a:moveTo>
                <a:lnTo>
                  <a:pt x="27" y="0"/>
                </a:lnTo>
                <a:lnTo>
                  <a:pt x="85" y="131"/>
                </a:lnTo>
                <a:lnTo>
                  <a:pt x="0" y="142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Rectangle 13"/>
          <p:cNvSpPr>
            <a:spLocks noChangeArrowheads="1"/>
          </p:cNvSpPr>
          <p:nvPr/>
        </p:nvSpPr>
        <p:spPr bwMode="auto">
          <a:xfrm>
            <a:off x="1639888" y="3252788"/>
            <a:ext cx="733425" cy="3254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Rectangle 14"/>
          <p:cNvSpPr>
            <a:spLocks noChangeArrowheads="1"/>
          </p:cNvSpPr>
          <p:nvPr/>
        </p:nvSpPr>
        <p:spPr bwMode="auto">
          <a:xfrm>
            <a:off x="1639888" y="3252788"/>
            <a:ext cx="874712" cy="325437"/>
          </a:xfrm>
          <a:prstGeom prst="rect">
            <a:avLst/>
          </a:prstGeom>
          <a:solidFill>
            <a:srgbClr val="FFFF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Rectangle 15"/>
          <p:cNvSpPr>
            <a:spLocks noChangeArrowheads="1"/>
          </p:cNvSpPr>
          <p:nvPr/>
        </p:nvSpPr>
        <p:spPr bwMode="auto">
          <a:xfrm>
            <a:off x="1852613" y="3257550"/>
            <a:ext cx="3778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Light</a:t>
            </a:r>
            <a:endParaRPr lang="en-US"/>
          </a:p>
        </p:txBody>
      </p:sp>
      <p:sp>
        <p:nvSpPr>
          <p:cNvPr id="17422" name="Rectangle 16"/>
          <p:cNvSpPr>
            <a:spLocks noChangeArrowheads="1"/>
          </p:cNvSpPr>
          <p:nvPr/>
        </p:nvSpPr>
        <p:spPr bwMode="auto">
          <a:xfrm>
            <a:off x="1682750" y="3408363"/>
            <a:ext cx="7874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generation</a:t>
            </a:r>
            <a:endParaRPr lang="en-US"/>
          </a:p>
        </p:txBody>
      </p:sp>
      <p:sp>
        <p:nvSpPr>
          <p:cNvPr id="17423" name="Freeform 17"/>
          <p:cNvSpPr>
            <a:spLocks/>
          </p:cNvSpPr>
          <p:nvPr/>
        </p:nvSpPr>
        <p:spPr bwMode="auto">
          <a:xfrm>
            <a:off x="1028700" y="2967038"/>
            <a:ext cx="1384300" cy="285750"/>
          </a:xfrm>
          <a:custGeom>
            <a:avLst/>
            <a:gdLst>
              <a:gd name="T0" fmla="*/ 0 w 3451"/>
              <a:gd name="T1" fmla="*/ 107721731 h 758"/>
              <a:gd name="T2" fmla="*/ 124218778 w 3451"/>
              <a:gd name="T3" fmla="*/ 0 h 758"/>
              <a:gd name="T4" fmla="*/ 124218778 w 3451"/>
              <a:gd name="T5" fmla="*/ 0 h 758"/>
              <a:gd name="T6" fmla="*/ 555284451 w 3451"/>
              <a:gd name="T7" fmla="*/ 0 h 758"/>
              <a:gd name="T8" fmla="*/ 0 60000 65536"/>
              <a:gd name="T9" fmla="*/ 0 60000 65536"/>
              <a:gd name="T10" fmla="*/ 0 60000 65536"/>
              <a:gd name="T11" fmla="*/ 0 60000 65536"/>
              <a:gd name="T12" fmla="*/ 0 w 3451"/>
              <a:gd name="T13" fmla="*/ 0 h 758"/>
              <a:gd name="T14" fmla="*/ 3451 w 3451"/>
              <a:gd name="T15" fmla="*/ 758 h 75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51" h="758">
                <a:moveTo>
                  <a:pt x="0" y="758"/>
                </a:moveTo>
                <a:cubicBezTo>
                  <a:pt x="0" y="339"/>
                  <a:pt x="345" y="0"/>
                  <a:pt x="772" y="0"/>
                </a:cubicBezTo>
                <a:lnTo>
                  <a:pt x="3451" y="0"/>
                </a:lnTo>
              </a:path>
            </a:pathLst>
          </a:custGeom>
          <a:noFill/>
          <a:ln w="41275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4" name="Rectangle 18"/>
          <p:cNvSpPr>
            <a:spLocks noChangeArrowheads="1"/>
          </p:cNvSpPr>
          <p:nvPr/>
        </p:nvSpPr>
        <p:spPr bwMode="auto">
          <a:xfrm>
            <a:off x="1371600" y="2743200"/>
            <a:ext cx="866775" cy="1841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Light signal</a:t>
            </a:r>
            <a:endParaRPr lang="en-US"/>
          </a:p>
        </p:txBody>
      </p:sp>
      <p:sp>
        <p:nvSpPr>
          <p:cNvPr id="17425" name="Rectangle 19"/>
          <p:cNvSpPr>
            <a:spLocks noChangeArrowheads="1"/>
          </p:cNvSpPr>
          <p:nvPr/>
        </p:nvSpPr>
        <p:spPr bwMode="auto">
          <a:xfrm>
            <a:off x="620713" y="3252788"/>
            <a:ext cx="733425" cy="3254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6" name="Rectangle 20"/>
          <p:cNvSpPr>
            <a:spLocks noChangeArrowheads="1"/>
          </p:cNvSpPr>
          <p:nvPr/>
        </p:nvSpPr>
        <p:spPr bwMode="auto">
          <a:xfrm>
            <a:off x="620713" y="3252788"/>
            <a:ext cx="827087" cy="325437"/>
          </a:xfrm>
          <a:prstGeom prst="rect">
            <a:avLst/>
          </a:prstGeom>
          <a:solidFill>
            <a:srgbClr val="FFFF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7" name="Rectangle 21"/>
          <p:cNvSpPr>
            <a:spLocks noChangeArrowheads="1"/>
          </p:cNvSpPr>
          <p:nvPr/>
        </p:nvSpPr>
        <p:spPr bwMode="auto">
          <a:xfrm>
            <a:off x="831850" y="3257550"/>
            <a:ext cx="3778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Light</a:t>
            </a:r>
            <a:endParaRPr lang="en-US"/>
          </a:p>
        </p:txBody>
      </p:sp>
      <p:sp>
        <p:nvSpPr>
          <p:cNvPr id="17428" name="Rectangle 22"/>
          <p:cNvSpPr>
            <a:spLocks noChangeArrowheads="1"/>
          </p:cNvSpPr>
          <p:nvPr/>
        </p:nvSpPr>
        <p:spPr bwMode="auto">
          <a:xfrm>
            <a:off x="703263" y="3408363"/>
            <a:ext cx="68421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detection</a:t>
            </a:r>
            <a:endParaRPr lang="en-US"/>
          </a:p>
        </p:txBody>
      </p:sp>
      <p:sp>
        <p:nvSpPr>
          <p:cNvPr id="17429" name="Rectangle 23"/>
          <p:cNvSpPr>
            <a:spLocks noChangeArrowheads="1"/>
          </p:cNvSpPr>
          <p:nvPr/>
        </p:nvSpPr>
        <p:spPr bwMode="auto">
          <a:xfrm>
            <a:off x="5676900" y="3416300"/>
            <a:ext cx="487363" cy="652463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0" name="Rectangle 24"/>
          <p:cNvSpPr>
            <a:spLocks noChangeArrowheads="1"/>
          </p:cNvSpPr>
          <p:nvPr/>
        </p:nvSpPr>
        <p:spPr bwMode="auto">
          <a:xfrm>
            <a:off x="5676900" y="3416300"/>
            <a:ext cx="487363" cy="652463"/>
          </a:xfrm>
          <a:prstGeom prst="rect">
            <a:avLst/>
          </a:prstGeom>
          <a:noFill/>
          <a:ln w="15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1" name="Rectangle 25"/>
          <p:cNvSpPr>
            <a:spLocks noChangeArrowheads="1"/>
          </p:cNvSpPr>
          <p:nvPr/>
        </p:nvSpPr>
        <p:spPr bwMode="auto">
          <a:xfrm>
            <a:off x="5757863" y="4151313"/>
            <a:ext cx="325437" cy="163512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2" name="Rectangle 26"/>
          <p:cNvSpPr>
            <a:spLocks noChangeArrowheads="1"/>
          </p:cNvSpPr>
          <p:nvPr/>
        </p:nvSpPr>
        <p:spPr bwMode="auto">
          <a:xfrm>
            <a:off x="5757863" y="4151313"/>
            <a:ext cx="325437" cy="163512"/>
          </a:xfrm>
          <a:prstGeom prst="rect">
            <a:avLst/>
          </a:prstGeom>
          <a:noFill/>
          <a:ln w="15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3" name="Rectangle 27"/>
          <p:cNvSpPr>
            <a:spLocks noChangeArrowheads="1"/>
          </p:cNvSpPr>
          <p:nvPr/>
        </p:nvSpPr>
        <p:spPr bwMode="auto">
          <a:xfrm>
            <a:off x="5818188" y="4314825"/>
            <a:ext cx="204787" cy="1016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4" name="Rectangle 28"/>
          <p:cNvSpPr>
            <a:spLocks noChangeArrowheads="1"/>
          </p:cNvSpPr>
          <p:nvPr/>
        </p:nvSpPr>
        <p:spPr bwMode="auto">
          <a:xfrm>
            <a:off x="5818188" y="4314825"/>
            <a:ext cx="204787" cy="101600"/>
          </a:xfrm>
          <a:prstGeom prst="rect">
            <a:avLst/>
          </a:prstGeom>
          <a:noFill/>
          <a:ln w="15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5" name="Rectangle 29"/>
          <p:cNvSpPr>
            <a:spLocks noChangeArrowheads="1"/>
          </p:cNvSpPr>
          <p:nvPr/>
        </p:nvSpPr>
        <p:spPr bwMode="auto">
          <a:xfrm>
            <a:off x="5818188" y="4068763"/>
            <a:ext cx="204787" cy="8255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6" name="Rectangle 30"/>
          <p:cNvSpPr>
            <a:spLocks noChangeArrowheads="1"/>
          </p:cNvSpPr>
          <p:nvPr/>
        </p:nvSpPr>
        <p:spPr bwMode="auto">
          <a:xfrm>
            <a:off x="5818188" y="4068763"/>
            <a:ext cx="204787" cy="82550"/>
          </a:xfrm>
          <a:prstGeom prst="rect">
            <a:avLst/>
          </a:prstGeom>
          <a:noFill/>
          <a:ln w="15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7" name="Freeform 31"/>
          <p:cNvSpPr>
            <a:spLocks/>
          </p:cNvSpPr>
          <p:nvPr/>
        </p:nvSpPr>
        <p:spPr bwMode="auto">
          <a:xfrm>
            <a:off x="4127500" y="2925763"/>
            <a:ext cx="1771650" cy="327025"/>
          </a:xfrm>
          <a:custGeom>
            <a:avLst/>
            <a:gdLst>
              <a:gd name="T0" fmla="*/ 710283598 w 4419"/>
              <a:gd name="T1" fmla="*/ 123351051 h 867"/>
              <a:gd name="T2" fmla="*/ 574945474 w 4419"/>
              <a:gd name="T3" fmla="*/ 0 h 867"/>
              <a:gd name="T4" fmla="*/ 574945474 w 4419"/>
              <a:gd name="T5" fmla="*/ 0 h 867"/>
              <a:gd name="T6" fmla="*/ 0 w 4419"/>
              <a:gd name="T7" fmla="*/ 0 h 867"/>
              <a:gd name="T8" fmla="*/ 0 60000 65536"/>
              <a:gd name="T9" fmla="*/ 0 60000 65536"/>
              <a:gd name="T10" fmla="*/ 0 60000 65536"/>
              <a:gd name="T11" fmla="*/ 0 60000 65536"/>
              <a:gd name="T12" fmla="*/ 0 w 4419"/>
              <a:gd name="T13" fmla="*/ 0 h 867"/>
              <a:gd name="T14" fmla="*/ 4419 w 4419"/>
              <a:gd name="T15" fmla="*/ 867 h 86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19" h="867">
                <a:moveTo>
                  <a:pt x="4419" y="867"/>
                </a:moveTo>
                <a:cubicBezTo>
                  <a:pt x="4293" y="348"/>
                  <a:pt x="3955" y="0"/>
                  <a:pt x="3577" y="0"/>
                </a:cubicBezTo>
                <a:lnTo>
                  <a:pt x="0" y="0"/>
                </a:lnTo>
              </a:path>
            </a:pathLst>
          </a:custGeom>
          <a:noFill/>
          <a:ln w="41275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8" name="Freeform 32"/>
          <p:cNvSpPr>
            <a:spLocks/>
          </p:cNvSpPr>
          <p:nvPr/>
        </p:nvSpPr>
        <p:spPr bwMode="auto">
          <a:xfrm>
            <a:off x="5838825" y="3230563"/>
            <a:ext cx="119063" cy="185737"/>
          </a:xfrm>
          <a:custGeom>
            <a:avLst/>
            <a:gdLst>
              <a:gd name="T0" fmla="*/ 0 w 85"/>
              <a:gd name="T1" fmla="*/ 18819602 h 142"/>
              <a:gd name="T2" fmla="*/ 113800418 w 85"/>
              <a:gd name="T3" fmla="*/ 242945281 h 142"/>
              <a:gd name="T4" fmla="*/ 166776431 w 85"/>
              <a:gd name="T5" fmla="*/ 0 h 142"/>
              <a:gd name="T6" fmla="*/ 0 w 85"/>
              <a:gd name="T7" fmla="*/ 18819602 h 142"/>
              <a:gd name="T8" fmla="*/ 0 60000 65536"/>
              <a:gd name="T9" fmla="*/ 0 60000 65536"/>
              <a:gd name="T10" fmla="*/ 0 60000 65536"/>
              <a:gd name="T11" fmla="*/ 0 60000 65536"/>
              <a:gd name="T12" fmla="*/ 0 w 85"/>
              <a:gd name="T13" fmla="*/ 0 h 142"/>
              <a:gd name="T14" fmla="*/ 85 w 85"/>
              <a:gd name="T15" fmla="*/ 142 h 1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" h="142">
                <a:moveTo>
                  <a:pt x="0" y="11"/>
                </a:moveTo>
                <a:lnTo>
                  <a:pt x="58" y="142"/>
                </a:lnTo>
                <a:lnTo>
                  <a:pt x="85" y="0"/>
                </a:lnTo>
                <a:lnTo>
                  <a:pt x="0" y="11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9" name="Rectangle 33"/>
          <p:cNvSpPr>
            <a:spLocks noChangeArrowheads="1"/>
          </p:cNvSpPr>
          <p:nvPr/>
        </p:nvSpPr>
        <p:spPr bwMode="auto">
          <a:xfrm>
            <a:off x="4419600" y="3124200"/>
            <a:ext cx="1025525" cy="1841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Valve settings</a:t>
            </a:r>
            <a:endParaRPr lang="en-US"/>
          </a:p>
        </p:txBody>
      </p:sp>
      <p:sp>
        <p:nvSpPr>
          <p:cNvPr id="17440" name="Rectangle 34"/>
          <p:cNvSpPr>
            <a:spLocks noChangeArrowheads="1"/>
          </p:cNvSpPr>
          <p:nvPr/>
        </p:nvSpPr>
        <p:spPr bwMode="auto">
          <a:xfrm>
            <a:off x="5594350" y="3497263"/>
            <a:ext cx="488950" cy="65405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1" name="Rectangle 35"/>
          <p:cNvSpPr>
            <a:spLocks noChangeArrowheads="1"/>
          </p:cNvSpPr>
          <p:nvPr/>
        </p:nvSpPr>
        <p:spPr bwMode="auto">
          <a:xfrm>
            <a:off x="5594350" y="3497263"/>
            <a:ext cx="488950" cy="654050"/>
          </a:xfrm>
          <a:prstGeom prst="rect">
            <a:avLst/>
          </a:prstGeom>
          <a:noFill/>
          <a:ln w="15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2" name="Rectangle 36"/>
          <p:cNvSpPr>
            <a:spLocks noChangeArrowheads="1"/>
          </p:cNvSpPr>
          <p:nvPr/>
        </p:nvSpPr>
        <p:spPr bwMode="auto">
          <a:xfrm>
            <a:off x="5676900" y="4232275"/>
            <a:ext cx="325438" cy="163513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3" name="Rectangle 37"/>
          <p:cNvSpPr>
            <a:spLocks noChangeArrowheads="1"/>
          </p:cNvSpPr>
          <p:nvPr/>
        </p:nvSpPr>
        <p:spPr bwMode="auto">
          <a:xfrm>
            <a:off x="5676900" y="4232275"/>
            <a:ext cx="325438" cy="163513"/>
          </a:xfrm>
          <a:prstGeom prst="rect">
            <a:avLst/>
          </a:prstGeom>
          <a:noFill/>
          <a:ln w="15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4" name="Rectangle 38"/>
          <p:cNvSpPr>
            <a:spLocks noChangeArrowheads="1"/>
          </p:cNvSpPr>
          <p:nvPr/>
        </p:nvSpPr>
        <p:spPr bwMode="auto">
          <a:xfrm>
            <a:off x="5735638" y="4395788"/>
            <a:ext cx="206375" cy="1016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5" name="Rectangle 39"/>
          <p:cNvSpPr>
            <a:spLocks noChangeArrowheads="1"/>
          </p:cNvSpPr>
          <p:nvPr/>
        </p:nvSpPr>
        <p:spPr bwMode="auto">
          <a:xfrm>
            <a:off x="5735638" y="4395788"/>
            <a:ext cx="206375" cy="101600"/>
          </a:xfrm>
          <a:prstGeom prst="rect">
            <a:avLst/>
          </a:prstGeom>
          <a:noFill/>
          <a:ln w="15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6" name="Rectangle 40"/>
          <p:cNvSpPr>
            <a:spLocks noChangeArrowheads="1"/>
          </p:cNvSpPr>
          <p:nvPr/>
        </p:nvSpPr>
        <p:spPr bwMode="auto">
          <a:xfrm>
            <a:off x="5735638" y="4151313"/>
            <a:ext cx="206375" cy="80962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7" name="Rectangle 41"/>
          <p:cNvSpPr>
            <a:spLocks noChangeArrowheads="1"/>
          </p:cNvSpPr>
          <p:nvPr/>
        </p:nvSpPr>
        <p:spPr bwMode="auto">
          <a:xfrm>
            <a:off x="5735638" y="4151313"/>
            <a:ext cx="206375" cy="80962"/>
          </a:xfrm>
          <a:prstGeom prst="rect">
            <a:avLst/>
          </a:prstGeom>
          <a:noFill/>
          <a:ln w="15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8" name="Rectangle 42"/>
          <p:cNvSpPr>
            <a:spLocks noChangeArrowheads="1"/>
          </p:cNvSpPr>
          <p:nvPr/>
        </p:nvSpPr>
        <p:spPr bwMode="auto">
          <a:xfrm>
            <a:off x="5513388" y="3578225"/>
            <a:ext cx="488950" cy="65405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9" name="Rectangle 43"/>
          <p:cNvSpPr>
            <a:spLocks noChangeArrowheads="1"/>
          </p:cNvSpPr>
          <p:nvPr/>
        </p:nvSpPr>
        <p:spPr bwMode="auto">
          <a:xfrm>
            <a:off x="5513388" y="3578225"/>
            <a:ext cx="488950" cy="654050"/>
          </a:xfrm>
          <a:prstGeom prst="rect">
            <a:avLst/>
          </a:prstGeom>
          <a:noFill/>
          <a:ln w="15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0" name="Rectangle 44"/>
          <p:cNvSpPr>
            <a:spLocks noChangeArrowheads="1"/>
          </p:cNvSpPr>
          <p:nvPr/>
        </p:nvSpPr>
        <p:spPr bwMode="auto">
          <a:xfrm>
            <a:off x="5594350" y="4314825"/>
            <a:ext cx="325438" cy="161925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1" name="Rectangle 45"/>
          <p:cNvSpPr>
            <a:spLocks noChangeArrowheads="1"/>
          </p:cNvSpPr>
          <p:nvPr/>
        </p:nvSpPr>
        <p:spPr bwMode="auto">
          <a:xfrm>
            <a:off x="5594350" y="4314825"/>
            <a:ext cx="325438" cy="161925"/>
          </a:xfrm>
          <a:prstGeom prst="rect">
            <a:avLst/>
          </a:prstGeom>
          <a:noFill/>
          <a:ln w="15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2" name="Rectangle 46"/>
          <p:cNvSpPr>
            <a:spLocks noChangeArrowheads="1"/>
          </p:cNvSpPr>
          <p:nvPr/>
        </p:nvSpPr>
        <p:spPr bwMode="auto">
          <a:xfrm>
            <a:off x="5654675" y="4476750"/>
            <a:ext cx="204788" cy="1016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3" name="Rectangle 47"/>
          <p:cNvSpPr>
            <a:spLocks noChangeArrowheads="1"/>
          </p:cNvSpPr>
          <p:nvPr/>
        </p:nvSpPr>
        <p:spPr bwMode="auto">
          <a:xfrm>
            <a:off x="5654675" y="4476750"/>
            <a:ext cx="204788" cy="101600"/>
          </a:xfrm>
          <a:prstGeom prst="rect">
            <a:avLst/>
          </a:prstGeom>
          <a:noFill/>
          <a:ln w="15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4" name="Rectangle 48"/>
          <p:cNvSpPr>
            <a:spLocks noChangeArrowheads="1"/>
          </p:cNvSpPr>
          <p:nvPr/>
        </p:nvSpPr>
        <p:spPr bwMode="auto">
          <a:xfrm>
            <a:off x="5654675" y="4232275"/>
            <a:ext cx="204788" cy="8255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5" name="Rectangle 49"/>
          <p:cNvSpPr>
            <a:spLocks noChangeArrowheads="1"/>
          </p:cNvSpPr>
          <p:nvPr/>
        </p:nvSpPr>
        <p:spPr bwMode="auto">
          <a:xfrm>
            <a:off x="5654675" y="4232275"/>
            <a:ext cx="204788" cy="82550"/>
          </a:xfrm>
          <a:prstGeom prst="rect">
            <a:avLst/>
          </a:prstGeom>
          <a:noFill/>
          <a:ln w="158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6" name="Freeform 50"/>
          <p:cNvSpPr>
            <a:spLocks/>
          </p:cNvSpPr>
          <p:nvPr/>
        </p:nvSpPr>
        <p:spPr bwMode="auto">
          <a:xfrm>
            <a:off x="4127500" y="3008313"/>
            <a:ext cx="1690688" cy="325437"/>
          </a:xfrm>
          <a:custGeom>
            <a:avLst/>
            <a:gdLst>
              <a:gd name="T0" fmla="*/ 677673171 w 4218"/>
              <a:gd name="T1" fmla="*/ 122156000 h 867"/>
              <a:gd name="T2" fmla="*/ 548500739 w 4218"/>
              <a:gd name="T3" fmla="*/ 0 h 867"/>
              <a:gd name="T4" fmla="*/ 548500739 w 4218"/>
              <a:gd name="T5" fmla="*/ 0 h 867"/>
              <a:gd name="T6" fmla="*/ 0 w 4218"/>
              <a:gd name="T7" fmla="*/ 0 h 867"/>
              <a:gd name="T8" fmla="*/ 0 60000 65536"/>
              <a:gd name="T9" fmla="*/ 0 60000 65536"/>
              <a:gd name="T10" fmla="*/ 0 60000 65536"/>
              <a:gd name="T11" fmla="*/ 0 60000 65536"/>
              <a:gd name="T12" fmla="*/ 0 w 4218"/>
              <a:gd name="T13" fmla="*/ 0 h 867"/>
              <a:gd name="T14" fmla="*/ 4218 w 4218"/>
              <a:gd name="T15" fmla="*/ 867 h 86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18" h="867">
                <a:moveTo>
                  <a:pt x="4218" y="867"/>
                </a:moveTo>
                <a:cubicBezTo>
                  <a:pt x="4098" y="347"/>
                  <a:pt x="3776" y="0"/>
                  <a:pt x="3414" y="0"/>
                </a:cubicBezTo>
                <a:lnTo>
                  <a:pt x="0" y="0"/>
                </a:lnTo>
              </a:path>
            </a:pathLst>
          </a:custGeom>
          <a:noFill/>
          <a:ln w="41275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7" name="Freeform 51"/>
          <p:cNvSpPr>
            <a:spLocks/>
          </p:cNvSpPr>
          <p:nvPr/>
        </p:nvSpPr>
        <p:spPr bwMode="auto">
          <a:xfrm>
            <a:off x="5757863" y="3311525"/>
            <a:ext cx="119062" cy="185738"/>
          </a:xfrm>
          <a:custGeom>
            <a:avLst/>
            <a:gdLst>
              <a:gd name="T0" fmla="*/ 0 w 85"/>
              <a:gd name="T1" fmla="*/ 18819704 h 142"/>
              <a:gd name="T2" fmla="*/ 113798062 w 85"/>
              <a:gd name="T3" fmla="*/ 242947897 h 142"/>
              <a:gd name="T4" fmla="*/ 166773629 w 85"/>
              <a:gd name="T5" fmla="*/ 0 h 142"/>
              <a:gd name="T6" fmla="*/ 0 w 85"/>
              <a:gd name="T7" fmla="*/ 18819704 h 142"/>
              <a:gd name="T8" fmla="*/ 0 60000 65536"/>
              <a:gd name="T9" fmla="*/ 0 60000 65536"/>
              <a:gd name="T10" fmla="*/ 0 60000 65536"/>
              <a:gd name="T11" fmla="*/ 0 60000 65536"/>
              <a:gd name="T12" fmla="*/ 0 w 85"/>
              <a:gd name="T13" fmla="*/ 0 h 142"/>
              <a:gd name="T14" fmla="*/ 85 w 85"/>
              <a:gd name="T15" fmla="*/ 142 h 1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" h="142">
                <a:moveTo>
                  <a:pt x="0" y="11"/>
                </a:moveTo>
                <a:lnTo>
                  <a:pt x="58" y="142"/>
                </a:lnTo>
                <a:lnTo>
                  <a:pt x="85" y="0"/>
                </a:lnTo>
                <a:lnTo>
                  <a:pt x="0" y="11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8" name="Freeform 52"/>
          <p:cNvSpPr>
            <a:spLocks/>
          </p:cNvSpPr>
          <p:nvPr/>
        </p:nvSpPr>
        <p:spPr bwMode="auto">
          <a:xfrm>
            <a:off x="4127500" y="3089275"/>
            <a:ext cx="1611313" cy="325438"/>
          </a:xfrm>
          <a:custGeom>
            <a:avLst/>
            <a:gdLst>
              <a:gd name="T0" fmla="*/ 646174654 w 4018"/>
              <a:gd name="T1" fmla="*/ 122297809 h 866"/>
              <a:gd name="T2" fmla="*/ 522825826 w 4018"/>
              <a:gd name="T3" fmla="*/ 0 h 866"/>
              <a:gd name="T4" fmla="*/ 522825826 w 4018"/>
              <a:gd name="T5" fmla="*/ 0 h 866"/>
              <a:gd name="T6" fmla="*/ 0 w 4018"/>
              <a:gd name="T7" fmla="*/ 0 h 866"/>
              <a:gd name="T8" fmla="*/ 0 60000 65536"/>
              <a:gd name="T9" fmla="*/ 0 60000 65536"/>
              <a:gd name="T10" fmla="*/ 0 60000 65536"/>
              <a:gd name="T11" fmla="*/ 0 60000 65536"/>
              <a:gd name="T12" fmla="*/ 0 w 4018"/>
              <a:gd name="T13" fmla="*/ 0 h 866"/>
              <a:gd name="T14" fmla="*/ 4018 w 4018"/>
              <a:gd name="T15" fmla="*/ 866 h 86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18" h="866">
                <a:moveTo>
                  <a:pt x="4018" y="866"/>
                </a:moveTo>
                <a:cubicBezTo>
                  <a:pt x="3903" y="347"/>
                  <a:pt x="3596" y="0"/>
                  <a:pt x="3251" y="0"/>
                </a:cubicBezTo>
                <a:lnTo>
                  <a:pt x="0" y="0"/>
                </a:lnTo>
              </a:path>
            </a:pathLst>
          </a:custGeom>
          <a:noFill/>
          <a:ln w="41275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9" name="Freeform 53"/>
          <p:cNvSpPr>
            <a:spLocks/>
          </p:cNvSpPr>
          <p:nvPr/>
        </p:nvSpPr>
        <p:spPr bwMode="auto">
          <a:xfrm>
            <a:off x="5676900" y="3394075"/>
            <a:ext cx="119063" cy="184150"/>
          </a:xfrm>
          <a:custGeom>
            <a:avLst/>
            <a:gdLst>
              <a:gd name="T0" fmla="*/ 0 w 85"/>
              <a:gd name="T1" fmla="*/ 17056728 h 141"/>
              <a:gd name="T2" fmla="*/ 111837981 w 85"/>
              <a:gd name="T3" fmla="*/ 240505102 h 141"/>
              <a:gd name="T4" fmla="*/ 166776431 w 85"/>
              <a:gd name="T5" fmla="*/ 0 h 141"/>
              <a:gd name="T6" fmla="*/ 0 w 85"/>
              <a:gd name="T7" fmla="*/ 17056728 h 141"/>
              <a:gd name="T8" fmla="*/ 0 60000 65536"/>
              <a:gd name="T9" fmla="*/ 0 60000 65536"/>
              <a:gd name="T10" fmla="*/ 0 60000 65536"/>
              <a:gd name="T11" fmla="*/ 0 60000 65536"/>
              <a:gd name="T12" fmla="*/ 0 w 85"/>
              <a:gd name="T13" fmla="*/ 0 h 141"/>
              <a:gd name="T14" fmla="*/ 85 w 85"/>
              <a:gd name="T15" fmla="*/ 141 h 1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" h="141">
                <a:moveTo>
                  <a:pt x="0" y="10"/>
                </a:moveTo>
                <a:lnTo>
                  <a:pt x="57" y="141"/>
                </a:lnTo>
                <a:lnTo>
                  <a:pt x="85" y="0"/>
                </a:lnTo>
                <a:lnTo>
                  <a:pt x="0" y="10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7460" name="Group 54"/>
          <p:cNvGrpSpPr>
            <a:grpSpLocks/>
          </p:cNvGrpSpPr>
          <p:nvPr/>
        </p:nvGrpSpPr>
        <p:grpSpPr bwMode="auto">
          <a:xfrm>
            <a:off x="2398713" y="2763838"/>
            <a:ext cx="1941512" cy="896937"/>
            <a:chOff x="1511" y="1734"/>
            <a:chExt cx="1223" cy="565"/>
          </a:xfrm>
        </p:grpSpPr>
        <p:sp>
          <p:nvSpPr>
            <p:cNvPr id="17463" name="Freeform 55"/>
            <p:cNvSpPr>
              <a:spLocks/>
            </p:cNvSpPr>
            <p:nvPr/>
          </p:nvSpPr>
          <p:spPr bwMode="auto">
            <a:xfrm>
              <a:off x="1511" y="1825"/>
              <a:ext cx="112" cy="75"/>
            </a:xfrm>
            <a:custGeom>
              <a:avLst/>
              <a:gdLst>
                <a:gd name="T0" fmla="*/ 0 w 128"/>
                <a:gd name="T1" fmla="*/ 0 h 91"/>
                <a:gd name="T2" fmla="*/ 98 w 128"/>
                <a:gd name="T3" fmla="*/ 31 h 91"/>
                <a:gd name="T4" fmla="*/ 0 w 128"/>
                <a:gd name="T5" fmla="*/ 62 h 91"/>
                <a:gd name="T6" fmla="*/ 0 w 128"/>
                <a:gd name="T7" fmla="*/ 0 h 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8"/>
                <a:gd name="T13" fmla="*/ 0 h 91"/>
                <a:gd name="T14" fmla="*/ 128 w 128"/>
                <a:gd name="T15" fmla="*/ 91 h 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8" h="91">
                  <a:moveTo>
                    <a:pt x="0" y="0"/>
                  </a:moveTo>
                  <a:lnTo>
                    <a:pt x="128" y="46"/>
                  </a:lnTo>
                  <a:lnTo>
                    <a:pt x="0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64" name="Freeform 56"/>
            <p:cNvSpPr>
              <a:spLocks/>
            </p:cNvSpPr>
            <p:nvPr/>
          </p:nvSpPr>
          <p:spPr bwMode="auto">
            <a:xfrm>
              <a:off x="1623" y="1734"/>
              <a:ext cx="1111" cy="565"/>
            </a:xfrm>
            <a:custGeom>
              <a:avLst/>
              <a:gdLst>
                <a:gd name="T0" fmla="*/ 17 w 3861"/>
                <a:gd name="T1" fmla="*/ 134 h 2384"/>
                <a:gd name="T2" fmla="*/ 303 w 3861"/>
                <a:gd name="T3" fmla="*/ 134 h 2384"/>
                <a:gd name="T4" fmla="*/ 320 w 3861"/>
                <a:gd name="T5" fmla="*/ 122 h 2384"/>
                <a:gd name="T6" fmla="*/ 320 w 3861"/>
                <a:gd name="T7" fmla="*/ 122 h 2384"/>
                <a:gd name="T8" fmla="*/ 320 w 3861"/>
                <a:gd name="T9" fmla="*/ 122 h 2384"/>
                <a:gd name="T10" fmla="*/ 320 w 3861"/>
                <a:gd name="T11" fmla="*/ 12 h 2384"/>
                <a:gd name="T12" fmla="*/ 303 w 3861"/>
                <a:gd name="T13" fmla="*/ 0 h 2384"/>
                <a:gd name="T14" fmla="*/ 303 w 3861"/>
                <a:gd name="T15" fmla="*/ 0 h 2384"/>
                <a:gd name="T16" fmla="*/ 17 w 3861"/>
                <a:gd name="T17" fmla="*/ 0 h 2384"/>
                <a:gd name="T18" fmla="*/ 0 w 3861"/>
                <a:gd name="T19" fmla="*/ 12 h 2384"/>
                <a:gd name="T20" fmla="*/ 0 w 3861"/>
                <a:gd name="T21" fmla="*/ 12 h 2384"/>
                <a:gd name="T22" fmla="*/ 0 w 3861"/>
                <a:gd name="T23" fmla="*/ 122 h 2384"/>
                <a:gd name="T24" fmla="*/ 17 w 3861"/>
                <a:gd name="T25" fmla="*/ 134 h 238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61"/>
                <a:gd name="T40" fmla="*/ 0 h 2384"/>
                <a:gd name="T41" fmla="*/ 3861 w 3861"/>
                <a:gd name="T42" fmla="*/ 2384 h 238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61" h="2384">
                  <a:moveTo>
                    <a:pt x="204" y="2384"/>
                  </a:moveTo>
                  <a:lnTo>
                    <a:pt x="3658" y="2384"/>
                  </a:lnTo>
                  <a:cubicBezTo>
                    <a:pt x="3770" y="2384"/>
                    <a:pt x="3861" y="2287"/>
                    <a:pt x="3861" y="2167"/>
                  </a:cubicBezTo>
                  <a:cubicBezTo>
                    <a:pt x="3861" y="2167"/>
                    <a:pt x="3861" y="2167"/>
                    <a:pt x="3861" y="2167"/>
                  </a:cubicBezTo>
                  <a:lnTo>
                    <a:pt x="3861" y="217"/>
                  </a:lnTo>
                  <a:cubicBezTo>
                    <a:pt x="3861" y="97"/>
                    <a:pt x="3770" y="0"/>
                    <a:pt x="3658" y="0"/>
                  </a:cubicBezTo>
                  <a:lnTo>
                    <a:pt x="204" y="0"/>
                  </a:lnTo>
                  <a:cubicBezTo>
                    <a:pt x="91" y="0"/>
                    <a:pt x="0" y="97"/>
                    <a:pt x="0" y="217"/>
                  </a:cubicBezTo>
                  <a:lnTo>
                    <a:pt x="0" y="2167"/>
                  </a:lnTo>
                  <a:cubicBezTo>
                    <a:pt x="0" y="2287"/>
                    <a:pt x="91" y="2384"/>
                    <a:pt x="204" y="238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65" name="Freeform 57"/>
            <p:cNvSpPr>
              <a:spLocks/>
            </p:cNvSpPr>
            <p:nvPr/>
          </p:nvSpPr>
          <p:spPr bwMode="auto">
            <a:xfrm>
              <a:off x="1623" y="1734"/>
              <a:ext cx="1103" cy="565"/>
            </a:xfrm>
            <a:custGeom>
              <a:avLst/>
              <a:gdLst>
                <a:gd name="T0" fmla="*/ 17 w 3861"/>
                <a:gd name="T1" fmla="*/ 134 h 2384"/>
                <a:gd name="T2" fmla="*/ 299 w 3861"/>
                <a:gd name="T3" fmla="*/ 134 h 2384"/>
                <a:gd name="T4" fmla="*/ 315 w 3861"/>
                <a:gd name="T5" fmla="*/ 122 h 2384"/>
                <a:gd name="T6" fmla="*/ 315 w 3861"/>
                <a:gd name="T7" fmla="*/ 122 h 2384"/>
                <a:gd name="T8" fmla="*/ 315 w 3861"/>
                <a:gd name="T9" fmla="*/ 122 h 2384"/>
                <a:gd name="T10" fmla="*/ 315 w 3861"/>
                <a:gd name="T11" fmla="*/ 12 h 2384"/>
                <a:gd name="T12" fmla="*/ 299 w 3861"/>
                <a:gd name="T13" fmla="*/ 0 h 2384"/>
                <a:gd name="T14" fmla="*/ 299 w 3861"/>
                <a:gd name="T15" fmla="*/ 0 h 2384"/>
                <a:gd name="T16" fmla="*/ 17 w 3861"/>
                <a:gd name="T17" fmla="*/ 0 h 2384"/>
                <a:gd name="T18" fmla="*/ 0 w 3861"/>
                <a:gd name="T19" fmla="*/ 12 h 2384"/>
                <a:gd name="T20" fmla="*/ 0 w 3861"/>
                <a:gd name="T21" fmla="*/ 12 h 2384"/>
                <a:gd name="T22" fmla="*/ 0 w 3861"/>
                <a:gd name="T23" fmla="*/ 122 h 2384"/>
                <a:gd name="T24" fmla="*/ 17 w 3861"/>
                <a:gd name="T25" fmla="*/ 134 h 238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61"/>
                <a:gd name="T40" fmla="*/ 0 h 2384"/>
                <a:gd name="T41" fmla="*/ 3861 w 3861"/>
                <a:gd name="T42" fmla="*/ 2384 h 238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61" h="2384">
                  <a:moveTo>
                    <a:pt x="204" y="2384"/>
                  </a:moveTo>
                  <a:lnTo>
                    <a:pt x="3658" y="2384"/>
                  </a:lnTo>
                  <a:cubicBezTo>
                    <a:pt x="3770" y="2384"/>
                    <a:pt x="3861" y="2287"/>
                    <a:pt x="3861" y="2167"/>
                  </a:cubicBezTo>
                  <a:cubicBezTo>
                    <a:pt x="3861" y="2167"/>
                    <a:pt x="3861" y="2167"/>
                    <a:pt x="3861" y="2167"/>
                  </a:cubicBezTo>
                  <a:lnTo>
                    <a:pt x="3861" y="217"/>
                  </a:lnTo>
                  <a:cubicBezTo>
                    <a:pt x="3861" y="97"/>
                    <a:pt x="3770" y="0"/>
                    <a:pt x="3658" y="0"/>
                  </a:cubicBezTo>
                  <a:lnTo>
                    <a:pt x="204" y="0"/>
                  </a:lnTo>
                  <a:cubicBezTo>
                    <a:pt x="91" y="0"/>
                    <a:pt x="0" y="97"/>
                    <a:pt x="0" y="217"/>
                  </a:cubicBezTo>
                  <a:lnTo>
                    <a:pt x="0" y="2167"/>
                  </a:lnTo>
                  <a:cubicBezTo>
                    <a:pt x="0" y="2287"/>
                    <a:pt x="91" y="2384"/>
                    <a:pt x="204" y="2384"/>
                  </a:cubicBezTo>
                  <a:close/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66" name="Rectangle 58"/>
            <p:cNvSpPr>
              <a:spLocks noChangeArrowheads="1"/>
            </p:cNvSpPr>
            <p:nvPr/>
          </p:nvSpPr>
          <p:spPr bwMode="auto">
            <a:xfrm>
              <a:off x="1664" y="1825"/>
              <a:ext cx="88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  <a:latin typeface="Wingdings" pitchFamily="2" charset="2"/>
                </a:rPr>
                <a:t>?</a:t>
              </a:r>
              <a:endParaRPr lang="en-US"/>
            </a:p>
          </p:txBody>
        </p:sp>
        <p:sp>
          <p:nvSpPr>
            <p:cNvPr id="17467" name="Rectangle 59"/>
            <p:cNvSpPr>
              <a:spLocks noChangeArrowheads="1"/>
            </p:cNvSpPr>
            <p:nvPr/>
          </p:nvSpPr>
          <p:spPr bwMode="auto">
            <a:xfrm>
              <a:off x="1746" y="1821"/>
              <a:ext cx="689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 b="1">
                  <a:solidFill>
                    <a:srgbClr val="000000"/>
                  </a:solidFill>
                </a:rPr>
                <a:t>Calculate NDVI</a:t>
              </a:r>
              <a:endParaRPr lang="en-US"/>
            </a:p>
          </p:txBody>
        </p:sp>
        <p:sp>
          <p:nvSpPr>
            <p:cNvPr id="17468" name="Rectangle 60"/>
            <p:cNvSpPr>
              <a:spLocks noChangeArrowheads="1"/>
            </p:cNvSpPr>
            <p:nvPr/>
          </p:nvSpPr>
          <p:spPr bwMode="auto">
            <a:xfrm>
              <a:off x="1664" y="1922"/>
              <a:ext cx="88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  <a:latin typeface="Wingdings" pitchFamily="2" charset="2"/>
                </a:rPr>
                <a:t>?</a:t>
              </a:r>
              <a:endParaRPr lang="en-US"/>
            </a:p>
          </p:txBody>
        </p:sp>
        <p:sp>
          <p:nvSpPr>
            <p:cNvPr id="17469" name="Rectangle 61"/>
            <p:cNvSpPr>
              <a:spLocks noChangeArrowheads="1"/>
            </p:cNvSpPr>
            <p:nvPr/>
          </p:nvSpPr>
          <p:spPr bwMode="auto">
            <a:xfrm>
              <a:off x="1746" y="1916"/>
              <a:ext cx="965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 b="1">
                  <a:solidFill>
                    <a:srgbClr val="000000"/>
                  </a:solidFill>
                </a:rPr>
                <a:t>Lookup valve setting</a:t>
              </a:r>
              <a:endParaRPr lang="en-US"/>
            </a:p>
          </p:txBody>
        </p:sp>
        <p:sp>
          <p:nvSpPr>
            <p:cNvPr id="17470" name="Rectangle 62"/>
            <p:cNvSpPr>
              <a:spLocks noChangeArrowheads="1"/>
            </p:cNvSpPr>
            <p:nvPr/>
          </p:nvSpPr>
          <p:spPr bwMode="auto">
            <a:xfrm>
              <a:off x="1664" y="2017"/>
              <a:ext cx="88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  <a:latin typeface="Wingdings" pitchFamily="2" charset="2"/>
                </a:rPr>
                <a:t>?</a:t>
              </a:r>
              <a:endParaRPr lang="en-US"/>
            </a:p>
          </p:txBody>
        </p:sp>
        <p:sp>
          <p:nvSpPr>
            <p:cNvPr id="17471" name="Rectangle 63"/>
            <p:cNvSpPr>
              <a:spLocks noChangeArrowheads="1"/>
            </p:cNvSpPr>
            <p:nvPr/>
          </p:nvSpPr>
          <p:spPr bwMode="auto">
            <a:xfrm>
              <a:off x="1746" y="2013"/>
              <a:ext cx="884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 b="1">
                  <a:solidFill>
                    <a:srgbClr val="000000"/>
                  </a:solidFill>
                </a:rPr>
                <a:t>Apply valve setting</a:t>
              </a:r>
              <a:endParaRPr lang="en-US"/>
            </a:p>
          </p:txBody>
        </p:sp>
        <p:sp>
          <p:nvSpPr>
            <p:cNvPr id="17472" name="Rectangle 64"/>
            <p:cNvSpPr>
              <a:spLocks noChangeArrowheads="1"/>
            </p:cNvSpPr>
            <p:nvPr/>
          </p:nvSpPr>
          <p:spPr bwMode="auto">
            <a:xfrm>
              <a:off x="1664" y="2114"/>
              <a:ext cx="88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  <a:latin typeface="Wingdings" pitchFamily="2" charset="2"/>
                </a:rPr>
                <a:t>?</a:t>
              </a:r>
              <a:endParaRPr lang="en-US"/>
            </a:p>
          </p:txBody>
        </p:sp>
        <p:sp>
          <p:nvSpPr>
            <p:cNvPr id="17473" name="Rectangle 65"/>
            <p:cNvSpPr>
              <a:spLocks noChangeArrowheads="1"/>
            </p:cNvSpPr>
            <p:nvPr/>
          </p:nvSpPr>
          <p:spPr bwMode="auto">
            <a:xfrm>
              <a:off x="1746" y="2111"/>
              <a:ext cx="707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 b="1">
                  <a:solidFill>
                    <a:srgbClr val="000000"/>
                  </a:solidFill>
                </a:rPr>
                <a:t>Send data to UI</a:t>
              </a:r>
              <a:endParaRPr lang="en-US"/>
            </a:p>
          </p:txBody>
        </p:sp>
      </p:grpSp>
      <p:sp>
        <p:nvSpPr>
          <p:cNvPr id="17461" name="Rectangle 66"/>
          <p:cNvSpPr>
            <a:spLocks noChangeArrowheads="1"/>
          </p:cNvSpPr>
          <p:nvPr/>
        </p:nvSpPr>
        <p:spPr bwMode="auto">
          <a:xfrm>
            <a:off x="2424113" y="4843463"/>
            <a:ext cx="11811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 b="1"/>
              <a:t>“Sensor”</a:t>
            </a:r>
            <a:endParaRPr lang="en-US"/>
          </a:p>
        </p:txBody>
      </p:sp>
      <p:sp>
        <p:nvSpPr>
          <p:cNvPr id="17462" name="Text Box 67"/>
          <p:cNvSpPr txBox="1">
            <a:spLocks noChangeArrowheads="1"/>
          </p:cNvSpPr>
          <p:nvPr/>
        </p:nvSpPr>
        <p:spPr bwMode="auto">
          <a:xfrm>
            <a:off x="6130925" y="3273425"/>
            <a:ext cx="1320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/>
              <a:t>Valves and</a:t>
            </a:r>
            <a:br>
              <a:rPr lang="en-US" sz="2000" b="1"/>
            </a:br>
            <a:r>
              <a:rPr lang="en-US" sz="2000" b="1"/>
              <a:t>Nozzles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80988" y="1295400"/>
            <a:ext cx="8863012" cy="4613275"/>
            <a:chOff x="177" y="816"/>
            <a:chExt cx="5583" cy="2906"/>
          </a:xfrm>
        </p:grpSpPr>
        <p:pic>
          <p:nvPicPr>
            <p:cNvPr id="18437" name="Picture 3" descr="274404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7" y="816"/>
              <a:ext cx="2004" cy="1216"/>
            </a:xfrm>
            <a:prstGeom prst="rect">
              <a:avLst/>
            </a:prstGeom>
            <a:noFill/>
            <a:ln w="57150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18438" name="Picture 4" descr="jdeere002"/>
            <p:cNvPicPr>
              <a:picLocks noChangeAspect="1" noChangeArrowheads="1"/>
            </p:cNvPicPr>
            <p:nvPr/>
          </p:nvPicPr>
          <p:blipFill>
            <a:blip r:embed="rId3" cstate="print"/>
            <a:srcRect t="30232"/>
            <a:stretch>
              <a:fillRect/>
            </a:stretch>
          </p:blipFill>
          <p:spPr bwMode="auto">
            <a:xfrm>
              <a:off x="627" y="2282"/>
              <a:ext cx="1376" cy="1440"/>
            </a:xfrm>
            <a:prstGeom prst="rect">
              <a:avLst/>
            </a:prstGeom>
            <a:noFill/>
            <a:ln w="5715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8439" name="Rectangle 5"/>
            <p:cNvSpPr>
              <a:spLocks noChangeArrowheads="1"/>
            </p:cNvSpPr>
            <p:nvPr/>
          </p:nvSpPr>
          <p:spPr bwMode="auto">
            <a:xfrm>
              <a:off x="2347" y="816"/>
              <a:ext cx="3413" cy="28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168275" indent="-168275">
                <a:spcBef>
                  <a:spcPct val="20000"/>
                </a:spcBef>
                <a:buClr>
                  <a:srgbClr val="FF0000"/>
                </a:buClr>
                <a:buFont typeface="Wingdings" pitchFamily="2" charset="2"/>
                <a:buChar char="§"/>
              </a:pPr>
              <a:r>
                <a:rPr lang="en-US" sz="2800"/>
                <a:t>Measures spectral reflectance in a 3/8” x 24” area</a:t>
              </a:r>
            </a:p>
            <a:p>
              <a:pPr marL="168275" indent="-168275">
                <a:spcBef>
                  <a:spcPct val="20000"/>
                </a:spcBef>
                <a:buClr>
                  <a:srgbClr val="FF0000"/>
                </a:buClr>
                <a:buFont typeface="Wingdings" pitchFamily="2" charset="2"/>
                <a:buChar char="§"/>
              </a:pPr>
              <a:r>
                <a:rPr lang="en-US" sz="2800"/>
                <a:t>Samples at a frequency of 60 times/sec</a:t>
              </a:r>
            </a:p>
            <a:p>
              <a:pPr marL="168275" indent="-168275">
                <a:spcBef>
                  <a:spcPct val="20000"/>
                </a:spcBef>
                <a:buClr>
                  <a:srgbClr val="FF0000"/>
                </a:buClr>
                <a:buFont typeface="Wingdings" pitchFamily="2" charset="2"/>
                <a:buChar char="§"/>
              </a:pPr>
              <a:r>
                <a:rPr lang="en-US" sz="2800"/>
                <a:t>Average reflectance measurements calculated every second</a:t>
              </a:r>
            </a:p>
          </p:txBody>
        </p:sp>
      </p:grp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33400" y="228600"/>
            <a:ext cx="80772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000" b="1">
                <a:solidFill>
                  <a:srgbClr val="993300"/>
                </a:solidFill>
                <a:latin typeface="Tahoma" pitchFamily="34" charset="0"/>
              </a:rPr>
              <a:t>OPTICAL SENSORS</a:t>
            </a: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2463" y="914400"/>
            <a:ext cx="4592637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DCP_2740"/>
          <p:cNvPicPr>
            <a:picLocks noChangeAspect="1" noChangeArrowheads="1"/>
          </p:cNvPicPr>
          <p:nvPr/>
        </p:nvPicPr>
        <p:blipFill>
          <a:blip r:embed="rId3" cstate="print"/>
          <a:srcRect t="-3604" r="2155" b="15492"/>
          <a:stretch>
            <a:fillRect/>
          </a:stretch>
        </p:blipFill>
        <p:spPr bwMode="auto">
          <a:xfrm>
            <a:off x="0" y="-2527300"/>
            <a:ext cx="9153525" cy="1242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6172200"/>
            <a:ext cx="9144000" cy="762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9460" name="Picture 4" descr="NTech logo on bla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6188075"/>
            <a:ext cx="14478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-25400" y="0"/>
            <a:ext cx="9169400" cy="914400"/>
          </a:xfrm>
          <a:prstGeom prst="rect">
            <a:avLst/>
          </a:prstGeom>
          <a:solidFill>
            <a:srgbClr val="06784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1752600" y="4025900"/>
            <a:ext cx="6019800" cy="152400"/>
          </a:xfrm>
          <a:prstGeom prst="rect">
            <a:avLst/>
          </a:prstGeom>
          <a:solidFill>
            <a:srgbClr val="FF0000">
              <a:alpha val="5098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81000" y="1473200"/>
            <a:ext cx="4114800" cy="1114425"/>
          </a:xfrm>
          <a:noFill/>
          <a:effectLst>
            <a:prstShdw prst="shdw17" dist="64758" dir="6078596">
              <a:schemeClr val="tx1"/>
            </a:prstShdw>
          </a:effectLst>
        </p:spPr>
        <p:txBody>
          <a:bodyPr>
            <a:spAutoFit/>
          </a:bodyPr>
          <a:lstStyle/>
          <a:p>
            <a:pPr algn="l" eaLnBrk="1" hangingPunct="1">
              <a:lnSpc>
                <a:spcPct val="80000"/>
              </a:lnSpc>
            </a:pPr>
            <a:r>
              <a:rPr lang="en-US" sz="2400" b="1" smtClean="0"/>
              <a:t>The vigor of the leaves and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b="1" smtClean="0"/>
              <a:t>the ratio of plant to soil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b="1" smtClean="0"/>
              <a:t>affect NDVI values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355600" y="1447800"/>
            <a:ext cx="41148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64758" dir="6078596">
              <a:schemeClr val="tx1"/>
            </a:prstShdw>
          </a:effec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400" b="1">
                <a:solidFill>
                  <a:schemeClr val="bg1"/>
                </a:solidFill>
              </a:rPr>
              <a:t>The vigor of the leaves and 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400" b="1">
                <a:solidFill>
                  <a:schemeClr val="bg1"/>
                </a:solidFill>
              </a:rPr>
              <a:t>the ratio of plant to soil 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400" b="1">
                <a:solidFill>
                  <a:schemeClr val="bg1"/>
                </a:solidFill>
              </a:rPr>
              <a:t>affect NDVI values</a:t>
            </a:r>
          </a:p>
        </p:txBody>
      </p:sp>
      <p:sp>
        <p:nvSpPr>
          <p:cNvPr id="121865" name="Rectangle 9"/>
          <p:cNvSpPr>
            <a:spLocks noChangeArrowheads="1"/>
          </p:cNvSpPr>
          <p:nvPr/>
        </p:nvSpPr>
        <p:spPr bwMode="auto">
          <a:xfrm>
            <a:off x="762000" y="2032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tx1"/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3200" b="1">
                <a:solidFill>
                  <a:srgbClr val="FFFFFF"/>
                </a:solidFill>
                <a:latin typeface="Imago Book" pitchFamily="34" charset="0"/>
              </a:rPr>
              <a:t>What the Sensor “Sees”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3963 L -8.33333E-7 0.2935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Group 2"/>
          <p:cNvGrpSpPr>
            <a:grpSpLocks/>
          </p:cNvGrpSpPr>
          <p:nvPr/>
        </p:nvGrpSpPr>
        <p:grpSpPr bwMode="auto">
          <a:xfrm>
            <a:off x="0" y="0"/>
            <a:ext cx="9993313" cy="2514600"/>
            <a:chOff x="0" y="0"/>
            <a:chExt cx="6295" cy="1584"/>
          </a:xfrm>
        </p:grpSpPr>
        <p:pic>
          <p:nvPicPr>
            <p:cNvPr id="2053" name="Picture 3" descr="DCP_2739"/>
            <p:cNvPicPr>
              <a:picLocks noChangeAspect="1" noChangeArrowheads="1"/>
            </p:cNvPicPr>
            <p:nvPr/>
          </p:nvPicPr>
          <p:blipFill>
            <a:blip r:embed="rId3" cstate="print"/>
            <a:srcRect t="15616" b="28009"/>
            <a:stretch>
              <a:fillRect/>
            </a:stretch>
          </p:blipFill>
          <p:spPr bwMode="auto">
            <a:xfrm>
              <a:off x="0" y="0"/>
              <a:ext cx="3719" cy="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4" name="Picture 4" descr="DCP_2740"/>
            <p:cNvPicPr>
              <a:picLocks noChangeAspect="1" noChangeArrowheads="1"/>
            </p:cNvPicPr>
            <p:nvPr/>
          </p:nvPicPr>
          <p:blipFill>
            <a:blip r:embed="rId4" cstate="print"/>
            <a:srcRect l="9055" t="23506" b="19984"/>
            <a:stretch>
              <a:fillRect/>
            </a:stretch>
          </p:blipFill>
          <p:spPr bwMode="auto">
            <a:xfrm>
              <a:off x="2922" y="1"/>
              <a:ext cx="3373" cy="1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0" y="6477000"/>
            <a:ext cx="9220200" cy="641350"/>
          </a:xfrm>
          <a:prstGeom prst="rect">
            <a:avLst/>
          </a:prstGeom>
          <a:solidFill>
            <a:srgbClr val="FFAC31"/>
          </a:solidFill>
          <a:ln w="9525">
            <a:noFill/>
            <a:miter lim="800000"/>
            <a:headEnd/>
            <a:tailEnd/>
          </a:ln>
          <a:effectLst>
            <a:prstShdw prst="shdw17" dist="17961" dir="13500000">
              <a:srgbClr val="99671D"/>
            </a:prstShdw>
          </a:effectLst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000" b="1"/>
              <a:t>Note that the biomass of each plant is observable in NDVI value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endParaRPr lang="en-US" sz="2000" b="1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-152400" y="2370138"/>
          <a:ext cx="9448800" cy="4183062"/>
        </p:xfrm>
        <a:graphic>
          <a:graphicData uri="http://schemas.openxmlformats.org/presentationml/2006/ole">
            <p:oleObj spid="_x0000_s2050" name="Chart" r:id="rId5" imgW="7724851" imgH="341955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88925" y="1106488"/>
            <a:ext cx="5654675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Aft>
                <a:spcPct val="20000"/>
              </a:spcAft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r>
              <a:rPr lang="en-US" sz="2400" b="1"/>
              <a:t> ~60 sites across Virginia since 2000</a:t>
            </a:r>
          </a:p>
          <a:p>
            <a:pPr eaLnBrk="0" hangingPunct="0">
              <a:spcAft>
                <a:spcPct val="20000"/>
              </a:spcAft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r>
              <a:rPr lang="en-US" sz="2400" b="1"/>
              <a:t> Irrigated and non-irrigated</a:t>
            </a:r>
          </a:p>
          <a:p>
            <a:pPr eaLnBrk="0" hangingPunct="0">
              <a:spcAft>
                <a:spcPct val="20000"/>
              </a:spcAft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r>
              <a:rPr lang="en-US" sz="2400" b="1"/>
              <a:t> Conventional and no till</a:t>
            </a:r>
          </a:p>
          <a:p>
            <a:pPr eaLnBrk="0" hangingPunct="0">
              <a:spcAft>
                <a:spcPct val="20000"/>
              </a:spcAft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r>
              <a:rPr lang="en-US" sz="2400" b="1"/>
              <a:t> Various rotations, hybrids, varieties, and soil types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17525" y="231775"/>
            <a:ext cx="80772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000" b="1">
                <a:solidFill>
                  <a:srgbClr val="993300"/>
                </a:solidFill>
                <a:latin typeface="Tahoma" pitchFamily="34" charset="0"/>
              </a:rPr>
              <a:t>BACKGROUND</a:t>
            </a:r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4191000" y="609600"/>
            <a:ext cx="4741863" cy="1849438"/>
            <a:chOff x="183" y="1728"/>
            <a:chExt cx="2987" cy="1165"/>
          </a:xfrm>
        </p:grpSpPr>
        <p:grpSp>
          <p:nvGrpSpPr>
            <p:cNvPr id="20488" name="Group 5"/>
            <p:cNvGrpSpPr>
              <a:grpSpLocks/>
            </p:cNvGrpSpPr>
            <p:nvPr/>
          </p:nvGrpSpPr>
          <p:grpSpPr bwMode="auto">
            <a:xfrm rot="-42995">
              <a:off x="183" y="1728"/>
              <a:ext cx="2987" cy="1165"/>
              <a:chOff x="804" y="947"/>
              <a:chExt cx="4871" cy="2097"/>
            </a:xfrm>
          </p:grpSpPr>
          <p:sp>
            <p:nvSpPr>
              <p:cNvPr id="6150" name="Freeform 6"/>
              <p:cNvSpPr>
                <a:spLocks/>
              </p:cNvSpPr>
              <p:nvPr/>
            </p:nvSpPr>
            <p:spPr bwMode="auto">
              <a:xfrm>
                <a:off x="804" y="945"/>
                <a:ext cx="4621" cy="2097"/>
              </a:xfrm>
              <a:custGeom>
                <a:avLst/>
                <a:gdLst/>
                <a:ahLst/>
                <a:cxnLst>
                  <a:cxn ang="0">
                    <a:pos x="208" y="1921"/>
                  </a:cxn>
                  <a:cxn ang="0">
                    <a:pos x="337" y="1830"/>
                  </a:cxn>
                  <a:cxn ang="0">
                    <a:pos x="415" y="1791"/>
                  </a:cxn>
                  <a:cxn ang="0">
                    <a:pos x="675" y="1583"/>
                  </a:cxn>
                  <a:cxn ang="0">
                    <a:pos x="869" y="1467"/>
                  </a:cxn>
                  <a:cxn ang="0">
                    <a:pos x="1012" y="1363"/>
                  </a:cxn>
                  <a:cxn ang="0">
                    <a:pos x="1155" y="1506"/>
                  </a:cxn>
                  <a:cxn ang="0">
                    <a:pos x="1349" y="1544"/>
                  </a:cxn>
                  <a:cxn ang="0">
                    <a:pos x="1466" y="1493"/>
                  </a:cxn>
                  <a:cxn ang="0">
                    <a:pos x="1596" y="1544"/>
                  </a:cxn>
                  <a:cxn ang="0">
                    <a:pos x="1751" y="1454"/>
                  </a:cxn>
                  <a:cxn ang="0">
                    <a:pos x="1985" y="1402"/>
                  </a:cxn>
                  <a:cxn ang="0">
                    <a:pos x="1998" y="1220"/>
                  </a:cxn>
                  <a:cxn ang="0">
                    <a:pos x="2166" y="1012"/>
                  </a:cxn>
                  <a:cxn ang="0">
                    <a:pos x="2309" y="766"/>
                  </a:cxn>
                  <a:cxn ang="0">
                    <a:pos x="2374" y="597"/>
                  </a:cxn>
                  <a:cxn ang="0">
                    <a:pos x="2491" y="675"/>
                  </a:cxn>
                  <a:cxn ang="0">
                    <a:pos x="2607" y="688"/>
                  </a:cxn>
                  <a:cxn ang="0">
                    <a:pos x="2672" y="571"/>
                  </a:cxn>
                  <a:cxn ang="0">
                    <a:pos x="2724" y="441"/>
                  </a:cxn>
                  <a:cxn ang="0">
                    <a:pos x="2932" y="351"/>
                  </a:cxn>
                  <a:cxn ang="0">
                    <a:pos x="3048" y="182"/>
                  </a:cxn>
                  <a:cxn ang="0">
                    <a:pos x="3165" y="0"/>
                  </a:cxn>
                  <a:cxn ang="0">
                    <a:pos x="3256" y="52"/>
                  </a:cxn>
                  <a:cxn ang="0">
                    <a:pos x="3360" y="143"/>
                  </a:cxn>
                  <a:cxn ang="0">
                    <a:pos x="3450" y="156"/>
                  </a:cxn>
                  <a:cxn ang="0">
                    <a:pos x="3606" y="91"/>
                  </a:cxn>
                  <a:cxn ang="0">
                    <a:pos x="3632" y="143"/>
                  </a:cxn>
                  <a:cxn ang="0">
                    <a:pos x="3684" y="221"/>
                  </a:cxn>
                  <a:cxn ang="0">
                    <a:pos x="3762" y="286"/>
                  </a:cxn>
                  <a:cxn ang="0">
                    <a:pos x="3775" y="532"/>
                  </a:cxn>
                  <a:cxn ang="0">
                    <a:pos x="3801" y="727"/>
                  </a:cxn>
                  <a:cxn ang="0">
                    <a:pos x="3917" y="792"/>
                  </a:cxn>
                  <a:cxn ang="0">
                    <a:pos x="4268" y="986"/>
                  </a:cxn>
                  <a:cxn ang="0">
                    <a:pos x="4358" y="1077"/>
                  </a:cxn>
                  <a:cxn ang="0">
                    <a:pos x="4332" y="1454"/>
                  </a:cxn>
                  <a:cxn ang="0">
                    <a:pos x="4281" y="1428"/>
                  </a:cxn>
                  <a:cxn ang="0">
                    <a:pos x="4358" y="1661"/>
                  </a:cxn>
                  <a:cxn ang="0">
                    <a:pos x="4449" y="1778"/>
                  </a:cxn>
                  <a:cxn ang="0">
                    <a:pos x="4514" y="1726"/>
                  </a:cxn>
                  <a:cxn ang="0">
                    <a:pos x="4618" y="1973"/>
                  </a:cxn>
                  <a:cxn ang="0">
                    <a:pos x="4553" y="2025"/>
                  </a:cxn>
                  <a:cxn ang="0">
                    <a:pos x="3840" y="2063"/>
                  </a:cxn>
                  <a:cxn ang="0">
                    <a:pos x="169" y="1973"/>
                  </a:cxn>
                  <a:cxn ang="0">
                    <a:pos x="13" y="1947"/>
                  </a:cxn>
                </a:cxnLst>
                <a:rect l="0" t="0" r="r" b="b"/>
                <a:pathLst>
                  <a:path w="4622" h="2097">
                    <a:moveTo>
                      <a:pt x="0" y="1986"/>
                    </a:moveTo>
                    <a:cubicBezTo>
                      <a:pt x="60" y="1897"/>
                      <a:pt x="116" y="1952"/>
                      <a:pt x="208" y="1921"/>
                    </a:cubicBezTo>
                    <a:cubicBezTo>
                      <a:pt x="271" y="1827"/>
                      <a:pt x="180" y="1942"/>
                      <a:pt x="324" y="1869"/>
                    </a:cubicBezTo>
                    <a:cubicBezTo>
                      <a:pt x="336" y="1863"/>
                      <a:pt x="327" y="1840"/>
                      <a:pt x="337" y="1830"/>
                    </a:cubicBezTo>
                    <a:cubicBezTo>
                      <a:pt x="347" y="1820"/>
                      <a:pt x="364" y="1823"/>
                      <a:pt x="376" y="1817"/>
                    </a:cubicBezTo>
                    <a:cubicBezTo>
                      <a:pt x="390" y="1810"/>
                      <a:pt x="402" y="1800"/>
                      <a:pt x="415" y="1791"/>
                    </a:cubicBezTo>
                    <a:cubicBezTo>
                      <a:pt x="473" y="1704"/>
                      <a:pt x="405" y="1789"/>
                      <a:pt x="480" y="1739"/>
                    </a:cubicBezTo>
                    <a:cubicBezTo>
                      <a:pt x="542" y="1697"/>
                      <a:pt x="600" y="1602"/>
                      <a:pt x="675" y="1583"/>
                    </a:cubicBezTo>
                    <a:cubicBezTo>
                      <a:pt x="740" y="1567"/>
                      <a:pt x="710" y="1576"/>
                      <a:pt x="765" y="1557"/>
                    </a:cubicBezTo>
                    <a:cubicBezTo>
                      <a:pt x="807" y="1515"/>
                      <a:pt x="814" y="1485"/>
                      <a:pt x="869" y="1467"/>
                    </a:cubicBezTo>
                    <a:cubicBezTo>
                      <a:pt x="927" y="1380"/>
                      <a:pt x="859" y="1465"/>
                      <a:pt x="934" y="1415"/>
                    </a:cubicBezTo>
                    <a:cubicBezTo>
                      <a:pt x="1031" y="1350"/>
                      <a:pt x="919" y="1394"/>
                      <a:pt x="1012" y="1363"/>
                    </a:cubicBezTo>
                    <a:cubicBezTo>
                      <a:pt x="1049" y="1419"/>
                      <a:pt x="1027" y="1433"/>
                      <a:pt x="1090" y="1454"/>
                    </a:cubicBezTo>
                    <a:cubicBezTo>
                      <a:pt x="1138" y="1526"/>
                      <a:pt x="1089" y="1469"/>
                      <a:pt x="1155" y="1506"/>
                    </a:cubicBezTo>
                    <a:cubicBezTo>
                      <a:pt x="1182" y="1521"/>
                      <a:pt x="1232" y="1557"/>
                      <a:pt x="1232" y="1557"/>
                    </a:cubicBezTo>
                    <a:cubicBezTo>
                      <a:pt x="1271" y="1553"/>
                      <a:pt x="1314" y="1562"/>
                      <a:pt x="1349" y="1544"/>
                    </a:cubicBezTo>
                    <a:cubicBezTo>
                      <a:pt x="1376" y="1529"/>
                      <a:pt x="1401" y="1467"/>
                      <a:pt x="1401" y="1467"/>
                    </a:cubicBezTo>
                    <a:cubicBezTo>
                      <a:pt x="1423" y="1476"/>
                      <a:pt x="1449" y="1477"/>
                      <a:pt x="1466" y="1493"/>
                    </a:cubicBezTo>
                    <a:cubicBezTo>
                      <a:pt x="1482" y="1509"/>
                      <a:pt x="1471" y="1549"/>
                      <a:pt x="1492" y="1557"/>
                    </a:cubicBezTo>
                    <a:cubicBezTo>
                      <a:pt x="1525" y="1570"/>
                      <a:pt x="1561" y="1548"/>
                      <a:pt x="1596" y="1544"/>
                    </a:cubicBezTo>
                    <a:cubicBezTo>
                      <a:pt x="1679" y="1523"/>
                      <a:pt x="1659" y="1502"/>
                      <a:pt x="1673" y="1415"/>
                    </a:cubicBezTo>
                    <a:cubicBezTo>
                      <a:pt x="1701" y="1424"/>
                      <a:pt x="1722" y="1449"/>
                      <a:pt x="1751" y="1454"/>
                    </a:cubicBezTo>
                    <a:cubicBezTo>
                      <a:pt x="1788" y="1460"/>
                      <a:pt x="1798" y="1421"/>
                      <a:pt x="1829" y="1415"/>
                    </a:cubicBezTo>
                    <a:cubicBezTo>
                      <a:pt x="1880" y="1405"/>
                      <a:pt x="1933" y="1406"/>
                      <a:pt x="1985" y="1402"/>
                    </a:cubicBezTo>
                    <a:cubicBezTo>
                      <a:pt x="2015" y="1313"/>
                      <a:pt x="1985" y="1421"/>
                      <a:pt x="1985" y="1259"/>
                    </a:cubicBezTo>
                    <a:cubicBezTo>
                      <a:pt x="1985" y="1245"/>
                      <a:pt x="1987" y="1228"/>
                      <a:pt x="1998" y="1220"/>
                    </a:cubicBezTo>
                    <a:cubicBezTo>
                      <a:pt x="2020" y="1204"/>
                      <a:pt x="2076" y="1194"/>
                      <a:pt x="2076" y="1194"/>
                    </a:cubicBezTo>
                    <a:cubicBezTo>
                      <a:pt x="2100" y="1119"/>
                      <a:pt x="2120" y="1077"/>
                      <a:pt x="2166" y="1012"/>
                    </a:cubicBezTo>
                    <a:cubicBezTo>
                      <a:pt x="2184" y="987"/>
                      <a:pt x="2218" y="935"/>
                      <a:pt x="2218" y="935"/>
                    </a:cubicBezTo>
                    <a:cubicBezTo>
                      <a:pt x="2239" y="873"/>
                      <a:pt x="2283" y="825"/>
                      <a:pt x="2309" y="766"/>
                    </a:cubicBezTo>
                    <a:cubicBezTo>
                      <a:pt x="2371" y="627"/>
                      <a:pt x="2302" y="737"/>
                      <a:pt x="2361" y="649"/>
                    </a:cubicBezTo>
                    <a:cubicBezTo>
                      <a:pt x="2365" y="632"/>
                      <a:pt x="2360" y="608"/>
                      <a:pt x="2374" y="597"/>
                    </a:cubicBezTo>
                    <a:cubicBezTo>
                      <a:pt x="2385" y="589"/>
                      <a:pt x="2401" y="604"/>
                      <a:pt x="2413" y="610"/>
                    </a:cubicBezTo>
                    <a:cubicBezTo>
                      <a:pt x="2494" y="651"/>
                      <a:pt x="2409" y="620"/>
                      <a:pt x="2491" y="675"/>
                    </a:cubicBezTo>
                    <a:cubicBezTo>
                      <a:pt x="2515" y="691"/>
                      <a:pt x="2544" y="698"/>
                      <a:pt x="2568" y="714"/>
                    </a:cubicBezTo>
                    <a:cubicBezTo>
                      <a:pt x="2581" y="705"/>
                      <a:pt x="2597" y="700"/>
                      <a:pt x="2607" y="688"/>
                    </a:cubicBezTo>
                    <a:cubicBezTo>
                      <a:pt x="2616" y="677"/>
                      <a:pt x="2613" y="661"/>
                      <a:pt x="2620" y="649"/>
                    </a:cubicBezTo>
                    <a:cubicBezTo>
                      <a:pt x="2635" y="622"/>
                      <a:pt x="2655" y="597"/>
                      <a:pt x="2672" y="571"/>
                    </a:cubicBezTo>
                    <a:cubicBezTo>
                      <a:pt x="2681" y="558"/>
                      <a:pt x="2698" y="532"/>
                      <a:pt x="2698" y="532"/>
                    </a:cubicBezTo>
                    <a:cubicBezTo>
                      <a:pt x="2698" y="532"/>
                      <a:pt x="2718" y="447"/>
                      <a:pt x="2724" y="441"/>
                    </a:cubicBezTo>
                    <a:cubicBezTo>
                      <a:pt x="2752" y="413"/>
                      <a:pt x="2802" y="422"/>
                      <a:pt x="2841" y="416"/>
                    </a:cubicBezTo>
                    <a:cubicBezTo>
                      <a:pt x="2863" y="351"/>
                      <a:pt x="2841" y="381"/>
                      <a:pt x="2932" y="351"/>
                    </a:cubicBezTo>
                    <a:cubicBezTo>
                      <a:pt x="2945" y="347"/>
                      <a:pt x="2971" y="338"/>
                      <a:pt x="2971" y="338"/>
                    </a:cubicBezTo>
                    <a:cubicBezTo>
                      <a:pt x="2986" y="274"/>
                      <a:pt x="3008" y="235"/>
                      <a:pt x="3048" y="182"/>
                    </a:cubicBezTo>
                    <a:cubicBezTo>
                      <a:pt x="3081" y="84"/>
                      <a:pt x="3037" y="205"/>
                      <a:pt x="3087" y="104"/>
                    </a:cubicBezTo>
                    <a:cubicBezTo>
                      <a:pt x="3112" y="54"/>
                      <a:pt x="3116" y="33"/>
                      <a:pt x="3165" y="0"/>
                    </a:cubicBezTo>
                    <a:cubicBezTo>
                      <a:pt x="3191" y="4"/>
                      <a:pt x="3220" y="0"/>
                      <a:pt x="3243" y="13"/>
                    </a:cubicBezTo>
                    <a:cubicBezTo>
                      <a:pt x="3255" y="20"/>
                      <a:pt x="3250" y="40"/>
                      <a:pt x="3256" y="52"/>
                    </a:cubicBezTo>
                    <a:cubicBezTo>
                      <a:pt x="3263" y="66"/>
                      <a:pt x="3270" y="81"/>
                      <a:pt x="3282" y="91"/>
                    </a:cubicBezTo>
                    <a:cubicBezTo>
                      <a:pt x="3306" y="112"/>
                      <a:pt x="3334" y="126"/>
                      <a:pt x="3360" y="143"/>
                    </a:cubicBezTo>
                    <a:cubicBezTo>
                      <a:pt x="3373" y="152"/>
                      <a:pt x="3399" y="169"/>
                      <a:pt x="3399" y="169"/>
                    </a:cubicBezTo>
                    <a:cubicBezTo>
                      <a:pt x="3416" y="165"/>
                      <a:pt x="3440" y="170"/>
                      <a:pt x="3450" y="156"/>
                    </a:cubicBezTo>
                    <a:cubicBezTo>
                      <a:pt x="3465" y="134"/>
                      <a:pt x="3439" y="88"/>
                      <a:pt x="3463" y="78"/>
                    </a:cubicBezTo>
                    <a:cubicBezTo>
                      <a:pt x="3507" y="60"/>
                      <a:pt x="3558" y="87"/>
                      <a:pt x="3606" y="91"/>
                    </a:cubicBezTo>
                    <a:cubicBezTo>
                      <a:pt x="3619" y="95"/>
                      <a:pt x="3639" y="92"/>
                      <a:pt x="3645" y="104"/>
                    </a:cubicBezTo>
                    <a:cubicBezTo>
                      <a:pt x="3651" y="116"/>
                      <a:pt x="3632" y="129"/>
                      <a:pt x="3632" y="143"/>
                    </a:cubicBezTo>
                    <a:cubicBezTo>
                      <a:pt x="3632" y="165"/>
                      <a:pt x="3633" y="190"/>
                      <a:pt x="3645" y="208"/>
                    </a:cubicBezTo>
                    <a:cubicBezTo>
                      <a:pt x="3653" y="219"/>
                      <a:pt x="3672" y="215"/>
                      <a:pt x="3684" y="221"/>
                    </a:cubicBezTo>
                    <a:cubicBezTo>
                      <a:pt x="3698" y="228"/>
                      <a:pt x="3711" y="237"/>
                      <a:pt x="3723" y="247"/>
                    </a:cubicBezTo>
                    <a:cubicBezTo>
                      <a:pt x="3737" y="259"/>
                      <a:pt x="3746" y="277"/>
                      <a:pt x="3762" y="286"/>
                    </a:cubicBezTo>
                    <a:cubicBezTo>
                      <a:pt x="3787" y="300"/>
                      <a:pt x="3858" y="317"/>
                      <a:pt x="3891" y="325"/>
                    </a:cubicBezTo>
                    <a:cubicBezTo>
                      <a:pt x="3877" y="524"/>
                      <a:pt x="3919" y="503"/>
                      <a:pt x="3775" y="532"/>
                    </a:cubicBezTo>
                    <a:cubicBezTo>
                      <a:pt x="3735" y="651"/>
                      <a:pt x="3746" y="583"/>
                      <a:pt x="3762" y="740"/>
                    </a:cubicBezTo>
                    <a:cubicBezTo>
                      <a:pt x="3775" y="736"/>
                      <a:pt x="3791" y="737"/>
                      <a:pt x="3801" y="727"/>
                    </a:cubicBezTo>
                    <a:cubicBezTo>
                      <a:pt x="3870" y="658"/>
                      <a:pt x="3749" y="710"/>
                      <a:pt x="3853" y="675"/>
                    </a:cubicBezTo>
                    <a:cubicBezTo>
                      <a:pt x="3924" y="724"/>
                      <a:pt x="3881" y="728"/>
                      <a:pt x="3917" y="792"/>
                    </a:cubicBezTo>
                    <a:cubicBezTo>
                      <a:pt x="3953" y="855"/>
                      <a:pt x="4064" y="873"/>
                      <a:pt x="4125" y="883"/>
                    </a:cubicBezTo>
                    <a:cubicBezTo>
                      <a:pt x="4161" y="937"/>
                      <a:pt x="4208" y="966"/>
                      <a:pt x="4268" y="986"/>
                    </a:cubicBezTo>
                    <a:cubicBezTo>
                      <a:pt x="4281" y="999"/>
                      <a:pt x="4291" y="1015"/>
                      <a:pt x="4306" y="1025"/>
                    </a:cubicBezTo>
                    <a:cubicBezTo>
                      <a:pt x="4366" y="1065"/>
                      <a:pt x="4333" y="1002"/>
                      <a:pt x="4358" y="1077"/>
                    </a:cubicBezTo>
                    <a:cubicBezTo>
                      <a:pt x="4365" y="1214"/>
                      <a:pt x="4390" y="1357"/>
                      <a:pt x="4371" y="1493"/>
                    </a:cubicBezTo>
                    <a:cubicBezTo>
                      <a:pt x="4358" y="1480"/>
                      <a:pt x="4342" y="1469"/>
                      <a:pt x="4332" y="1454"/>
                    </a:cubicBezTo>
                    <a:cubicBezTo>
                      <a:pt x="4324" y="1443"/>
                      <a:pt x="4331" y="1421"/>
                      <a:pt x="4319" y="1415"/>
                    </a:cubicBezTo>
                    <a:cubicBezTo>
                      <a:pt x="4307" y="1409"/>
                      <a:pt x="4294" y="1424"/>
                      <a:pt x="4281" y="1428"/>
                    </a:cubicBezTo>
                    <a:cubicBezTo>
                      <a:pt x="4259" y="1493"/>
                      <a:pt x="4288" y="1524"/>
                      <a:pt x="4306" y="1583"/>
                    </a:cubicBezTo>
                    <a:cubicBezTo>
                      <a:pt x="4306" y="1583"/>
                      <a:pt x="4348" y="1631"/>
                      <a:pt x="4358" y="1661"/>
                    </a:cubicBezTo>
                    <a:cubicBezTo>
                      <a:pt x="4373" y="1706"/>
                      <a:pt x="4395" y="1746"/>
                      <a:pt x="4410" y="1791"/>
                    </a:cubicBezTo>
                    <a:cubicBezTo>
                      <a:pt x="4423" y="1787"/>
                      <a:pt x="4439" y="1788"/>
                      <a:pt x="4449" y="1778"/>
                    </a:cubicBezTo>
                    <a:cubicBezTo>
                      <a:pt x="4459" y="1768"/>
                      <a:pt x="4451" y="1748"/>
                      <a:pt x="4462" y="1739"/>
                    </a:cubicBezTo>
                    <a:cubicBezTo>
                      <a:pt x="4476" y="1728"/>
                      <a:pt x="4497" y="1730"/>
                      <a:pt x="4514" y="1726"/>
                    </a:cubicBezTo>
                    <a:cubicBezTo>
                      <a:pt x="4545" y="1819"/>
                      <a:pt x="4517" y="1789"/>
                      <a:pt x="4579" y="1830"/>
                    </a:cubicBezTo>
                    <a:cubicBezTo>
                      <a:pt x="4595" y="1877"/>
                      <a:pt x="4602" y="1926"/>
                      <a:pt x="4618" y="1973"/>
                    </a:cubicBezTo>
                    <a:cubicBezTo>
                      <a:pt x="4614" y="1995"/>
                      <a:pt x="4622" y="2024"/>
                      <a:pt x="4605" y="2038"/>
                    </a:cubicBezTo>
                    <a:cubicBezTo>
                      <a:pt x="4591" y="2049"/>
                      <a:pt x="4571" y="2025"/>
                      <a:pt x="4553" y="2025"/>
                    </a:cubicBezTo>
                    <a:cubicBezTo>
                      <a:pt x="4487" y="2025"/>
                      <a:pt x="4318" y="2043"/>
                      <a:pt x="4242" y="2051"/>
                    </a:cubicBezTo>
                    <a:cubicBezTo>
                      <a:pt x="4092" y="2097"/>
                      <a:pt x="4053" y="2072"/>
                      <a:pt x="3840" y="2063"/>
                    </a:cubicBezTo>
                    <a:cubicBezTo>
                      <a:pt x="3088" y="1976"/>
                      <a:pt x="2306" y="2043"/>
                      <a:pt x="1544" y="2025"/>
                    </a:cubicBezTo>
                    <a:cubicBezTo>
                      <a:pt x="1116" y="1939"/>
                      <a:pt x="582" y="1979"/>
                      <a:pt x="169" y="1973"/>
                    </a:cubicBezTo>
                    <a:cubicBezTo>
                      <a:pt x="130" y="1969"/>
                      <a:pt x="91" y="1966"/>
                      <a:pt x="52" y="1960"/>
                    </a:cubicBezTo>
                    <a:cubicBezTo>
                      <a:pt x="38" y="1958"/>
                      <a:pt x="25" y="1941"/>
                      <a:pt x="13" y="1947"/>
                    </a:cubicBezTo>
                    <a:cubicBezTo>
                      <a:pt x="1" y="1953"/>
                      <a:pt x="4" y="1973"/>
                      <a:pt x="0" y="1986"/>
                    </a:cubicBezTo>
                    <a:close/>
                  </a:path>
                </a:pathLst>
              </a:custGeom>
              <a:solidFill>
                <a:srgbClr val="66FF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71842" dir="2700000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6151" name="Freeform 7"/>
              <p:cNvSpPr>
                <a:spLocks/>
              </p:cNvSpPr>
              <p:nvPr/>
            </p:nvSpPr>
            <p:spPr bwMode="auto">
              <a:xfrm>
                <a:off x="5309" y="1900"/>
                <a:ext cx="365" cy="662"/>
              </a:xfrm>
              <a:custGeom>
                <a:avLst/>
                <a:gdLst/>
                <a:ahLst/>
                <a:cxnLst>
                  <a:cxn ang="0">
                    <a:pos x="187" y="53"/>
                  </a:cxn>
                  <a:cxn ang="0">
                    <a:pos x="201" y="43"/>
                  </a:cxn>
                  <a:cxn ang="0">
                    <a:pos x="211" y="29"/>
                  </a:cxn>
                  <a:cxn ang="0">
                    <a:pos x="326" y="0"/>
                  </a:cxn>
                  <a:cxn ang="0">
                    <a:pos x="331" y="48"/>
                  </a:cxn>
                  <a:cxn ang="0">
                    <a:pos x="307" y="81"/>
                  </a:cxn>
                  <a:cxn ang="0">
                    <a:pos x="321" y="101"/>
                  </a:cxn>
                  <a:cxn ang="0">
                    <a:pos x="288" y="144"/>
                  </a:cxn>
                  <a:cxn ang="0">
                    <a:pos x="264" y="177"/>
                  </a:cxn>
                  <a:cxn ang="0">
                    <a:pos x="240" y="240"/>
                  </a:cxn>
                  <a:cxn ang="0">
                    <a:pos x="216" y="312"/>
                  </a:cxn>
                  <a:cxn ang="0">
                    <a:pos x="187" y="297"/>
                  </a:cxn>
                  <a:cxn ang="0">
                    <a:pos x="192" y="326"/>
                  </a:cxn>
                  <a:cxn ang="0">
                    <a:pos x="221" y="336"/>
                  </a:cxn>
                  <a:cxn ang="0">
                    <a:pos x="192" y="413"/>
                  </a:cxn>
                  <a:cxn ang="0">
                    <a:pos x="168" y="369"/>
                  </a:cxn>
                  <a:cxn ang="0">
                    <a:pos x="120" y="413"/>
                  </a:cxn>
                  <a:cxn ang="0">
                    <a:pos x="125" y="461"/>
                  </a:cxn>
                  <a:cxn ang="0">
                    <a:pos x="81" y="470"/>
                  </a:cxn>
                  <a:cxn ang="0">
                    <a:pos x="57" y="528"/>
                  </a:cxn>
                  <a:cxn ang="0">
                    <a:pos x="62" y="513"/>
                  </a:cxn>
                  <a:cxn ang="0">
                    <a:pos x="91" y="494"/>
                  </a:cxn>
                  <a:cxn ang="0">
                    <a:pos x="62" y="595"/>
                  </a:cxn>
                  <a:cxn ang="0">
                    <a:pos x="38" y="662"/>
                  </a:cxn>
                  <a:cxn ang="0">
                    <a:pos x="0" y="590"/>
                  </a:cxn>
                  <a:cxn ang="0">
                    <a:pos x="0" y="533"/>
                  </a:cxn>
                  <a:cxn ang="0">
                    <a:pos x="33" y="475"/>
                  </a:cxn>
                  <a:cxn ang="0">
                    <a:pos x="19" y="441"/>
                  </a:cxn>
                  <a:cxn ang="0">
                    <a:pos x="48" y="398"/>
                  </a:cxn>
                  <a:cxn ang="0">
                    <a:pos x="33" y="341"/>
                  </a:cxn>
                  <a:cxn ang="0">
                    <a:pos x="77" y="307"/>
                  </a:cxn>
                  <a:cxn ang="0">
                    <a:pos x="86" y="273"/>
                  </a:cxn>
                  <a:cxn ang="0">
                    <a:pos x="110" y="225"/>
                  </a:cxn>
                  <a:cxn ang="0">
                    <a:pos x="115" y="187"/>
                  </a:cxn>
                  <a:cxn ang="0">
                    <a:pos x="129" y="192"/>
                  </a:cxn>
                  <a:cxn ang="0">
                    <a:pos x="139" y="177"/>
                  </a:cxn>
                  <a:cxn ang="0">
                    <a:pos x="163" y="173"/>
                  </a:cxn>
                  <a:cxn ang="0">
                    <a:pos x="187" y="120"/>
                  </a:cxn>
                  <a:cxn ang="0">
                    <a:pos x="163" y="77"/>
                  </a:cxn>
                  <a:cxn ang="0">
                    <a:pos x="211" y="43"/>
                  </a:cxn>
                  <a:cxn ang="0">
                    <a:pos x="221" y="19"/>
                  </a:cxn>
                </a:cxnLst>
                <a:rect l="0" t="0" r="r" b="b"/>
                <a:pathLst>
                  <a:path w="366" h="662">
                    <a:moveTo>
                      <a:pt x="187" y="53"/>
                    </a:moveTo>
                    <a:cubicBezTo>
                      <a:pt x="192" y="50"/>
                      <a:pt x="197" y="47"/>
                      <a:pt x="201" y="43"/>
                    </a:cubicBezTo>
                    <a:cubicBezTo>
                      <a:pt x="205" y="39"/>
                      <a:pt x="207" y="33"/>
                      <a:pt x="211" y="29"/>
                    </a:cubicBezTo>
                    <a:cubicBezTo>
                      <a:pt x="242" y="4"/>
                      <a:pt x="289" y="5"/>
                      <a:pt x="326" y="0"/>
                    </a:cubicBezTo>
                    <a:cubicBezTo>
                      <a:pt x="356" y="10"/>
                      <a:pt x="339" y="25"/>
                      <a:pt x="331" y="48"/>
                    </a:cubicBezTo>
                    <a:cubicBezTo>
                      <a:pt x="366" y="61"/>
                      <a:pt x="322" y="77"/>
                      <a:pt x="307" y="81"/>
                    </a:cubicBezTo>
                    <a:cubicBezTo>
                      <a:pt x="294" y="119"/>
                      <a:pt x="304" y="74"/>
                      <a:pt x="321" y="101"/>
                    </a:cubicBezTo>
                    <a:cubicBezTo>
                      <a:pt x="330" y="116"/>
                      <a:pt x="295" y="136"/>
                      <a:pt x="288" y="144"/>
                    </a:cubicBezTo>
                    <a:cubicBezTo>
                      <a:pt x="276" y="178"/>
                      <a:pt x="288" y="170"/>
                      <a:pt x="264" y="177"/>
                    </a:cubicBezTo>
                    <a:cubicBezTo>
                      <a:pt x="261" y="206"/>
                      <a:pt x="268" y="230"/>
                      <a:pt x="240" y="240"/>
                    </a:cubicBezTo>
                    <a:cubicBezTo>
                      <a:pt x="237" y="271"/>
                      <a:pt x="246" y="301"/>
                      <a:pt x="216" y="312"/>
                    </a:cubicBezTo>
                    <a:cubicBezTo>
                      <a:pt x="200" y="288"/>
                      <a:pt x="211" y="273"/>
                      <a:pt x="187" y="297"/>
                    </a:cubicBezTo>
                    <a:cubicBezTo>
                      <a:pt x="189" y="307"/>
                      <a:pt x="186" y="319"/>
                      <a:pt x="192" y="326"/>
                    </a:cubicBezTo>
                    <a:cubicBezTo>
                      <a:pt x="199" y="334"/>
                      <a:pt x="221" y="336"/>
                      <a:pt x="221" y="336"/>
                    </a:cubicBezTo>
                    <a:cubicBezTo>
                      <a:pt x="229" y="365"/>
                      <a:pt x="215" y="396"/>
                      <a:pt x="192" y="413"/>
                    </a:cubicBezTo>
                    <a:cubicBezTo>
                      <a:pt x="180" y="378"/>
                      <a:pt x="189" y="391"/>
                      <a:pt x="168" y="369"/>
                    </a:cubicBezTo>
                    <a:cubicBezTo>
                      <a:pt x="155" y="409"/>
                      <a:pt x="163" y="404"/>
                      <a:pt x="120" y="413"/>
                    </a:cubicBezTo>
                    <a:cubicBezTo>
                      <a:pt x="113" y="432"/>
                      <a:pt x="119" y="443"/>
                      <a:pt x="125" y="461"/>
                    </a:cubicBezTo>
                    <a:cubicBezTo>
                      <a:pt x="110" y="463"/>
                      <a:pt x="91" y="459"/>
                      <a:pt x="81" y="470"/>
                    </a:cubicBezTo>
                    <a:cubicBezTo>
                      <a:pt x="77" y="474"/>
                      <a:pt x="58" y="525"/>
                      <a:pt x="57" y="528"/>
                    </a:cubicBezTo>
                    <a:cubicBezTo>
                      <a:pt x="55" y="533"/>
                      <a:pt x="60" y="518"/>
                      <a:pt x="62" y="513"/>
                    </a:cubicBezTo>
                    <a:cubicBezTo>
                      <a:pt x="66" y="501"/>
                      <a:pt x="81" y="498"/>
                      <a:pt x="91" y="494"/>
                    </a:cubicBezTo>
                    <a:cubicBezTo>
                      <a:pt x="83" y="632"/>
                      <a:pt x="99" y="543"/>
                      <a:pt x="62" y="595"/>
                    </a:cubicBezTo>
                    <a:cubicBezTo>
                      <a:pt x="58" y="628"/>
                      <a:pt x="65" y="646"/>
                      <a:pt x="38" y="662"/>
                    </a:cubicBezTo>
                    <a:cubicBezTo>
                      <a:pt x="23" y="639"/>
                      <a:pt x="14" y="614"/>
                      <a:pt x="0" y="590"/>
                    </a:cubicBezTo>
                    <a:cubicBezTo>
                      <a:pt x="6" y="574"/>
                      <a:pt x="41" y="504"/>
                      <a:pt x="0" y="533"/>
                    </a:cubicBezTo>
                    <a:cubicBezTo>
                      <a:pt x="6" y="488"/>
                      <a:pt x="3" y="497"/>
                      <a:pt x="33" y="475"/>
                    </a:cubicBezTo>
                    <a:cubicBezTo>
                      <a:pt x="40" y="456"/>
                      <a:pt x="39" y="448"/>
                      <a:pt x="19" y="441"/>
                    </a:cubicBezTo>
                    <a:cubicBezTo>
                      <a:pt x="28" y="414"/>
                      <a:pt x="40" y="429"/>
                      <a:pt x="48" y="398"/>
                    </a:cubicBezTo>
                    <a:cubicBezTo>
                      <a:pt x="19" y="388"/>
                      <a:pt x="30" y="371"/>
                      <a:pt x="33" y="341"/>
                    </a:cubicBezTo>
                    <a:cubicBezTo>
                      <a:pt x="65" y="350"/>
                      <a:pt x="43" y="318"/>
                      <a:pt x="77" y="307"/>
                    </a:cubicBezTo>
                    <a:cubicBezTo>
                      <a:pt x="65" y="272"/>
                      <a:pt x="57" y="281"/>
                      <a:pt x="86" y="273"/>
                    </a:cubicBezTo>
                    <a:cubicBezTo>
                      <a:pt x="107" y="260"/>
                      <a:pt x="103" y="247"/>
                      <a:pt x="110" y="225"/>
                    </a:cubicBezTo>
                    <a:cubicBezTo>
                      <a:pt x="112" y="212"/>
                      <a:pt x="109" y="198"/>
                      <a:pt x="115" y="187"/>
                    </a:cubicBezTo>
                    <a:cubicBezTo>
                      <a:pt x="117" y="183"/>
                      <a:pt x="124" y="194"/>
                      <a:pt x="129" y="192"/>
                    </a:cubicBezTo>
                    <a:cubicBezTo>
                      <a:pt x="135" y="190"/>
                      <a:pt x="134" y="180"/>
                      <a:pt x="139" y="177"/>
                    </a:cubicBezTo>
                    <a:cubicBezTo>
                      <a:pt x="146" y="173"/>
                      <a:pt x="155" y="174"/>
                      <a:pt x="163" y="173"/>
                    </a:cubicBezTo>
                    <a:cubicBezTo>
                      <a:pt x="171" y="126"/>
                      <a:pt x="175" y="154"/>
                      <a:pt x="187" y="120"/>
                    </a:cubicBezTo>
                    <a:cubicBezTo>
                      <a:pt x="181" y="98"/>
                      <a:pt x="170" y="97"/>
                      <a:pt x="163" y="77"/>
                    </a:cubicBezTo>
                    <a:cubicBezTo>
                      <a:pt x="214" y="59"/>
                      <a:pt x="173" y="70"/>
                      <a:pt x="211" y="43"/>
                    </a:cubicBezTo>
                    <a:cubicBezTo>
                      <a:pt x="217" y="25"/>
                      <a:pt x="214" y="33"/>
                      <a:pt x="221" y="19"/>
                    </a:cubicBezTo>
                  </a:path>
                </a:pathLst>
              </a:custGeom>
              <a:solidFill>
                <a:srgbClr val="66FF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71842" dir="2700000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6152" name="Oval 8"/>
            <p:cNvSpPr>
              <a:spLocks noChangeArrowheads="1"/>
            </p:cNvSpPr>
            <p:nvPr/>
          </p:nvSpPr>
          <p:spPr bwMode="auto">
            <a:xfrm>
              <a:off x="2623" y="2248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53" name="Oval 9"/>
            <p:cNvSpPr>
              <a:spLocks noChangeArrowheads="1"/>
            </p:cNvSpPr>
            <p:nvPr/>
          </p:nvSpPr>
          <p:spPr bwMode="auto">
            <a:xfrm>
              <a:off x="2524" y="2370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54" name="Oval 10"/>
            <p:cNvSpPr>
              <a:spLocks noChangeArrowheads="1"/>
            </p:cNvSpPr>
            <p:nvPr/>
          </p:nvSpPr>
          <p:spPr bwMode="auto">
            <a:xfrm>
              <a:off x="2372" y="2219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55" name="Oval 11"/>
            <p:cNvSpPr>
              <a:spLocks noChangeArrowheads="1"/>
            </p:cNvSpPr>
            <p:nvPr/>
          </p:nvSpPr>
          <p:spPr bwMode="auto">
            <a:xfrm>
              <a:off x="2666" y="2723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56" name="Oval 12"/>
            <p:cNvSpPr>
              <a:spLocks noChangeArrowheads="1"/>
            </p:cNvSpPr>
            <p:nvPr/>
          </p:nvSpPr>
          <p:spPr bwMode="auto">
            <a:xfrm>
              <a:off x="2967" y="2352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57" name="Oval 13"/>
            <p:cNvSpPr>
              <a:spLocks noChangeArrowheads="1"/>
            </p:cNvSpPr>
            <p:nvPr/>
          </p:nvSpPr>
          <p:spPr bwMode="auto">
            <a:xfrm>
              <a:off x="2199" y="2016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58" name="Oval 14"/>
            <p:cNvSpPr>
              <a:spLocks noChangeArrowheads="1"/>
            </p:cNvSpPr>
            <p:nvPr/>
          </p:nvSpPr>
          <p:spPr bwMode="auto">
            <a:xfrm>
              <a:off x="1767" y="2208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59" name="Oval 15"/>
            <p:cNvSpPr>
              <a:spLocks noChangeArrowheads="1"/>
            </p:cNvSpPr>
            <p:nvPr/>
          </p:nvSpPr>
          <p:spPr bwMode="auto">
            <a:xfrm>
              <a:off x="1623" y="2688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60" name="Oval 16"/>
            <p:cNvSpPr>
              <a:spLocks noChangeArrowheads="1"/>
            </p:cNvSpPr>
            <p:nvPr/>
          </p:nvSpPr>
          <p:spPr bwMode="auto">
            <a:xfrm>
              <a:off x="2955" y="2484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61" name="Oval 17"/>
            <p:cNvSpPr>
              <a:spLocks noChangeArrowheads="1"/>
            </p:cNvSpPr>
            <p:nvPr/>
          </p:nvSpPr>
          <p:spPr bwMode="auto">
            <a:xfrm>
              <a:off x="3063" y="2232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62" name="Oval 18"/>
            <p:cNvSpPr>
              <a:spLocks noChangeArrowheads="1"/>
            </p:cNvSpPr>
            <p:nvPr/>
          </p:nvSpPr>
          <p:spPr bwMode="auto">
            <a:xfrm>
              <a:off x="2175" y="2160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63" name="Oval 19"/>
            <p:cNvSpPr>
              <a:spLocks noChangeArrowheads="1"/>
            </p:cNvSpPr>
            <p:nvPr/>
          </p:nvSpPr>
          <p:spPr bwMode="auto">
            <a:xfrm>
              <a:off x="2520" y="2478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64" name="Oval 20"/>
            <p:cNvSpPr>
              <a:spLocks noChangeArrowheads="1"/>
            </p:cNvSpPr>
            <p:nvPr/>
          </p:nvSpPr>
          <p:spPr bwMode="auto">
            <a:xfrm>
              <a:off x="2755" y="2272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65" name="Oval 21"/>
            <p:cNvSpPr>
              <a:spLocks noChangeArrowheads="1"/>
            </p:cNvSpPr>
            <p:nvPr/>
          </p:nvSpPr>
          <p:spPr bwMode="auto">
            <a:xfrm>
              <a:off x="2767" y="2392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66" name="Oval 22"/>
            <p:cNvSpPr>
              <a:spLocks noChangeArrowheads="1"/>
            </p:cNvSpPr>
            <p:nvPr/>
          </p:nvSpPr>
          <p:spPr bwMode="auto">
            <a:xfrm>
              <a:off x="2858" y="2735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67" name="Oval 23"/>
            <p:cNvSpPr>
              <a:spLocks noChangeArrowheads="1"/>
            </p:cNvSpPr>
            <p:nvPr/>
          </p:nvSpPr>
          <p:spPr bwMode="auto">
            <a:xfrm>
              <a:off x="783" y="2712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68" name="Oval 24"/>
            <p:cNvSpPr>
              <a:spLocks noChangeArrowheads="1"/>
            </p:cNvSpPr>
            <p:nvPr/>
          </p:nvSpPr>
          <p:spPr bwMode="auto">
            <a:xfrm>
              <a:off x="1827" y="2304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169" name="Oval 25"/>
            <p:cNvSpPr>
              <a:spLocks noChangeArrowheads="1"/>
            </p:cNvSpPr>
            <p:nvPr/>
          </p:nvSpPr>
          <p:spPr bwMode="auto">
            <a:xfrm>
              <a:off x="2196" y="2454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2700" dir="54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  <p:pic>
        <p:nvPicPr>
          <p:cNvPr id="20485" name="Picture 27" descr="dale and jason harvesting wheat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 t="17714"/>
          <a:stretch>
            <a:fillRect/>
          </a:stretch>
        </p:blipFill>
        <p:spPr bwMode="auto">
          <a:xfrm>
            <a:off x="6248400" y="2971800"/>
            <a:ext cx="2597150" cy="1481138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6" name="Picture 28" descr="jason sens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6775" y="4343400"/>
            <a:ext cx="3121025" cy="2341563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0487" name="Text Box 29"/>
          <p:cNvSpPr txBox="1">
            <a:spLocks noChangeArrowheads="1"/>
          </p:cNvSpPr>
          <p:nvPr/>
        </p:nvSpPr>
        <p:spPr bwMode="auto">
          <a:xfrm>
            <a:off x="288925" y="3657600"/>
            <a:ext cx="5578475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Aft>
                <a:spcPct val="20000"/>
              </a:spcAft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r>
              <a:rPr lang="en-US" sz="2400" b="1"/>
              <a:t> Wide range of preplant, starter, and in-season N rates (including VR)</a:t>
            </a:r>
          </a:p>
          <a:p>
            <a:pPr eaLnBrk="0" hangingPunct="0">
              <a:spcAft>
                <a:spcPct val="20000"/>
              </a:spcAft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r>
              <a:rPr lang="en-US" sz="2400" b="1"/>
              <a:t> Collected spectral measurements and an assortment of plant physical and chemical characteristics at various growth stages</a:t>
            </a:r>
          </a:p>
          <a:p>
            <a:pPr eaLnBrk="0" hangingPunct="0">
              <a:spcAft>
                <a:spcPct val="20000"/>
              </a:spcAft>
              <a:buClr>
                <a:srgbClr val="FF3300"/>
              </a:buClr>
              <a:buSzPct val="65000"/>
              <a:buFont typeface="Monotype Sorts" pitchFamily="2" charset="2"/>
              <a:buChar char="l"/>
            </a:pPr>
            <a:r>
              <a:rPr lang="en-US" sz="2400" b="1"/>
              <a:t> Determine grain yield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517525" y="231775"/>
            <a:ext cx="80772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000" b="1">
                <a:solidFill>
                  <a:srgbClr val="993300"/>
                </a:solidFill>
                <a:latin typeface="Tahoma" pitchFamily="34" charset="0"/>
              </a:rPr>
              <a:t>VIRGINIA APPROACH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81000" y="1295400"/>
            <a:ext cx="8382000" cy="10128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7932" tIns="48966" rIns="97932" bIns="48966">
            <a:spAutoFit/>
          </a:bodyPr>
          <a:lstStyle/>
          <a:p>
            <a:pPr marL="517525" indent="-517525" defTabSz="979488" eaLnBrk="0" hangingPunct="0">
              <a:spcBef>
                <a:spcPct val="100000"/>
              </a:spcBef>
              <a:buClr>
                <a:srgbClr val="FF3300"/>
              </a:buClr>
              <a:buSzPct val="80000"/>
              <a:buFont typeface="Monotype Sorts" pitchFamily="2" charset="2"/>
              <a:buChar char="l"/>
              <a:tabLst>
                <a:tab pos="514350" algn="l"/>
              </a:tabLst>
            </a:pPr>
            <a:r>
              <a:rPr lang="en-US" sz="3000" b="1"/>
              <a:t>Generated calibration model for Mid-Atlantic wheat</a:t>
            </a: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362200"/>
            <a:ext cx="728662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100_06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517525" y="231775"/>
            <a:ext cx="80772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000" b="1">
                <a:solidFill>
                  <a:srgbClr val="993300"/>
                </a:solidFill>
                <a:latin typeface="Tahoma" pitchFamily="34" charset="0"/>
              </a:rPr>
              <a:t>VIRGINIA APPROACH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381000" y="1295400"/>
            <a:ext cx="8382000" cy="2384425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bg2">
                  <a:gamma/>
                  <a:shade val="46275"/>
                  <a:invGamma/>
                  <a:alpha val="60001"/>
                </a:schemeClr>
              </a:gs>
            </a:gsLst>
            <a:lin ang="54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7932" tIns="48966" rIns="97932" bIns="48966">
            <a:spAutoFit/>
          </a:bodyPr>
          <a:lstStyle/>
          <a:p>
            <a:pPr marL="517525" indent="-517525" defTabSz="979488" eaLnBrk="0" hangingPunct="0">
              <a:spcBef>
                <a:spcPct val="100000"/>
              </a:spcBef>
              <a:buClr>
                <a:srgbClr val="FF3300"/>
              </a:buClr>
              <a:buSzPct val="80000"/>
              <a:buFont typeface="Monotype Sorts" pitchFamily="2" charset="2"/>
              <a:buChar char="l"/>
              <a:tabLst>
                <a:tab pos="514350" algn="l"/>
              </a:tabLst>
              <a:defRPr/>
            </a:pPr>
            <a:r>
              <a:rPr lang="en-US" sz="3000" b="1">
                <a:solidFill>
                  <a:schemeClr val="bg1"/>
                </a:solidFill>
                <a:latin typeface="Arial" charset="0"/>
              </a:rPr>
              <a:t>Generated calibration models for wheat and corn grown in the Mid-Atlantic</a:t>
            </a:r>
          </a:p>
          <a:p>
            <a:pPr marL="517525" indent="-517525" defTabSz="979488" eaLnBrk="0" hangingPunct="0">
              <a:spcBef>
                <a:spcPct val="100000"/>
              </a:spcBef>
              <a:buClr>
                <a:srgbClr val="FF3300"/>
              </a:buClr>
              <a:buSzPct val="80000"/>
              <a:buFont typeface="Monotype Sorts" pitchFamily="2" charset="2"/>
              <a:buChar char="l"/>
              <a:tabLst>
                <a:tab pos="514350" algn="l"/>
              </a:tabLst>
              <a:defRPr/>
            </a:pPr>
            <a:r>
              <a:rPr lang="en-US" sz="3000" b="1">
                <a:solidFill>
                  <a:schemeClr val="bg1"/>
                </a:solidFill>
                <a:latin typeface="Arial" charset="0"/>
              </a:rPr>
              <a:t>Developed N fertilization algorithms for both crops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In-season N management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>
            <p:ph idx="1"/>
          </p:nvPr>
        </p:nvGraphicFramePr>
        <p:xfrm>
          <a:off x="2057400" y="2471738"/>
          <a:ext cx="5029200" cy="2781300"/>
        </p:xfrm>
        <a:graphic>
          <a:graphicData uri="http://schemas.openxmlformats.org/presentationml/2006/ole">
            <p:oleObj spid="_x0000_s3074" name="Photo Editor Photo" r:id="rId3" imgW="5028571" imgH="2781688" progId="MSPhotoEd.3">
              <p:embed/>
            </p:oleObj>
          </a:graphicData>
        </a:graphic>
      </p:graphicFrame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3657600" y="2362200"/>
            <a:ext cx="304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2438400" y="2667000"/>
            <a:ext cx="1066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2057400"/>
            <a:ext cx="2514600" cy="68580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</a:t>
            </a:r>
            <a:r>
              <a:rPr lang="en-US" baseline="30000"/>
              <a:t>st</a:t>
            </a:r>
            <a:r>
              <a:rPr lang="en-US"/>
              <a:t> topdress based on </a:t>
            </a:r>
          </a:p>
          <a:p>
            <a:pPr algn="ctr"/>
            <a:r>
              <a:rPr lang="en-US"/>
              <a:t>estimated tiller #</a:t>
            </a: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2667000" y="1676400"/>
            <a:ext cx="25146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</a:t>
            </a:r>
            <a:r>
              <a:rPr lang="en-US" baseline="30000"/>
              <a:t>nd</a:t>
            </a:r>
            <a:r>
              <a:rPr lang="en-US"/>
              <a:t> topdress based on </a:t>
            </a:r>
          </a:p>
          <a:p>
            <a:pPr algn="ctr"/>
            <a:r>
              <a:rPr lang="en-US"/>
              <a:t>Tissue N concentration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3505200"/>
            <a:ext cx="2514600" cy="6858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30 to 40 lb N/ac preplant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animBg="1"/>
      <p:bldP spid="3994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181100" y="1552575"/>
          <a:ext cx="6781800" cy="3751263"/>
        </p:xfrm>
        <a:graphic>
          <a:graphicData uri="http://schemas.openxmlformats.org/presentationml/2006/ole">
            <p:oleObj spid="_x0000_s4098" name="Photo Editor Photo" r:id="rId3" imgW="5028571" imgH="2781688" progId="MSPhotoEd.3">
              <p:embed/>
            </p:oleObj>
          </a:graphicData>
        </a:graphic>
      </p:graphicFrame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048000" y="5181600"/>
            <a:ext cx="310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Zadoks stage, in parenthesis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219200" y="5105400"/>
            <a:ext cx="65532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In-season N timing</a:t>
            </a: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1524000" y="4762500"/>
            <a:ext cx="2590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Days From Planting</a:t>
            </a:r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>
            <a:off x="3657600" y="2362200"/>
            <a:ext cx="304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2438400" y="2667000"/>
            <a:ext cx="1066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2057400"/>
            <a:ext cx="2514600" cy="68580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</a:t>
            </a:r>
            <a:r>
              <a:rPr lang="en-US" baseline="30000"/>
              <a:t>st</a:t>
            </a:r>
            <a:r>
              <a:rPr lang="en-US"/>
              <a:t> topdress based on </a:t>
            </a:r>
          </a:p>
          <a:p>
            <a:pPr algn="ctr"/>
            <a:r>
              <a:rPr lang="en-US"/>
              <a:t>estimated tiller #</a:t>
            </a:r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2667000" y="1676400"/>
            <a:ext cx="2514600" cy="6858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</a:t>
            </a:r>
            <a:r>
              <a:rPr lang="en-US" baseline="30000"/>
              <a:t>nd</a:t>
            </a:r>
            <a:r>
              <a:rPr lang="en-US"/>
              <a:t> topdress based on </a:t>
            </a:r>
          </a:p>
          <a:p>
            <a:pPr algn="ctr"/>
            <a:r>
              <a:rPr lang="en-US"/>
              <a:t>NDVI and DFP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 animBg="1"/>
      <p:bldP spid="40967" grpId="0" animBg="1"/>
      <p:bldP spid="4097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Wheat N Rate Algorithm</a:t>
            </a: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>
            <p:ph idx="1"/>
          </p:nvPr>
        </p:nvGraphicFramePr>
        <p:xfrm>
          <a:off x="1716088" y="1752600"/>
          <a:ext cx="5710237" cy="4691063"/>
        </p:xfrm>
        <a:graphic>
          <a:graphicData uri="http://schemas.openxmlformats.org/presentationml/2006/ole">
            <p:oleObj spid="_x0000_s5122" name="Chart" r:id="rId3" imgW="5019662" imgH="4124418" progId="Excel.Chart.8">
              <p:embed/>
            </p:oleObj>
          </a:graphicData>
        </a:graphic>
      </p:graphicFrame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08450" y="1131888"/>
            <a:ext cx="925513" cy="229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4308475"/>
            <a:ext cx="1325563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09800" y="3429000"/>
            <a:ext cx="993775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P10101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43350"/>
            <a:ext cx="59436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What’s Needed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001000" cy="4525963"/>
          </a:xfrm>
        </p:spPr>
        <p:txBody>
          <a:bodyPr/>
          <a:lstStyle/>
          <a:p>
            <a:pPr eaLnBrk="1" hangingPunct="1"/>
            <a:r>
              <a:rPr lang="en-US" smtClean="0"/>
              <a:t>Reference Strips</a:t>
            </a:r>
          </a:p>
          <a:p>
            <a:pPr lvl="1" eaLnBrk="1" hangingPunct="1"/>
            <a:r>
              <a:rPr lang="en-US" smtClean="0"/>
              <a:t>Difference between:</a:t>
            </a:r>
          </a:p>
          <a:p>
            <a:pPr lvl="2" eaLnBrk="1" hangingPunct="1"/>
            <a:r>
              <a:rPr lang="en-US" smtClean="0"/>
              <a:t>High N reference (best possible with more than adequate N)</a:t>
            </a:r>
          </a:p>
          <a:p>
            <a:pPr lvl="2" eaLnBrk="1" hangingPunct="1"/>
            <a:r>
              <a:rPr lang="en-US" smtClean="0"/>
              <a:t>Low N reference (0 N applied)</a:t>
            </a:r>
          </a:p>
          <a:p>
            <a:pPr lvl="2" eaLnBrk="1" hangingPunct="1">
              <a:buFontTx/>
              <a:buNone/>
            </a:pPr>
            <a:r>
              <a:rPr lang="en-US" smtClean="0"/>
              <a:t>And</a:t>
            </a:r>
          </a:p>
          <a:p>
            <a:pPr lvl="2" eaLnBrk="1" hangingPunct="1"/>
            <a:r>
              <a:rPr lang="en-US" smtClean="0"/>
              <a:t>Area currently in sensor’s view.</a:t>
            </a:r>
          </a:p>
          <a:p>
            <a:pPr eaLnBrk="1" hangingPunct="1"/>
            <a:endParaRPr lang="en-US" smtClean="0"/>
          </a:p>
        </p:txBody>
      </p:sp>
      <p:pic>
        <p:nvPicPr>
          <p:cNvPr id="23557" name="Picture 4" descr="GreenSeek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8875" y="4419600"/>
            <a:ext cx="29051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517525" y="231775"/>
            <a:ext cx="80772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000" b="1">
                <a:solidFill>
                  <a:srgbClr val="993300"/>
                </a:solidFill>
                <a:latin typeface="Tahoma" pitchFamily="34" charset="0"/>
              </a:rPr>
              <a:t>VIRGINIA APPROACH - Wheat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1000" y="1295400"/>
            <a:ext cx="8382000" cy="5556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7932" tIns="48966" rIns="97932" bIns="48966">
            <a:spAutoFit/>
          </a:bodyPr>
          <a:lstStyle/>
          <a:p>
            <a:pPr marL="517525" indent="-517525" defTabSz="979488" eaLnBrk="0" hangingPunct="0">
              <a:spcBef>
                <a:spcPct val="100000"/>
              </a:spcBef>
              <a:buClr>
                <a:srgbClr val="FF3300"/>
              </a:buClr>
              <a:buSzPct val="80000"/>
              <a:buFont typeface="Monotype Sorts" pitchFamily="2" charset="2"/>
              <a:buChar char="l"/>
              <a:tabLst>
                <a:tab pos="514350" algn="l"/>
              </a:tabLst>
            </a:pPr>
            <a:endParaRPr lang="en-US" sz="3000" b="1"/>
          </a:p>
        </p:txBody>
      </p:sp>
      <p:pic>
        <p:nvPicPr>
          <p:cNvPr id="24580" name="Picture 5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288" y="990600"/>
            <a:ext cx="8647112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517525" y="231775"/>
            <a:ext cx="80772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000" b="1">
                <a:solidFill>
                  <a:srgbClr val="993300"/>
                </a:solidFill>
                <a:latin typeface="Tahoma" pitchFamily="34" charset="0"/>
              </a:rPr>
              <a:t>VIRGINIA APPROACH - Corn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81000" y="1295400"/>
            <a:ext cx="8382000" cy="5556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7932" tIns="48966" rIns="97932" bIns="48966">
            <a:spAutoFit/>
          </a:bodyPr>
          <a:lstStyle/>
          <a:p>
            <a:pPr marL="517525" indent="-517525" defTabSz="979488" eaLnBrk="0" hangingPunct="0">
              <a:spcBef>
                <a:spcPct val="100000"/>
              </a:spcBef>
              <a:buClr>
                <a:srgbClr val="FF3300"/>
              </a:buClr>
              <a:buSzPct val="80000"/>
              <a:buFont typeface="Monotype Sorts" pitchFamily="2" charset="2"/>
              <a:buChar char="l"/>
              <a:tabLst>
                <a:tab pos="514350" algn="l"/>
              </a:tabLst>
            </a:pPr>
            <a:endParaRPr lang="en-US" sz="3000" b="1"/>
          </a:p>
        </p:txBody>
      </p:sp>
      <p:pic>
        <p:nvPicPr>
          <p:cNvPr id="2560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275" y="1214438"/>
            <a:ext cx="8493125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517525" y="231775"/>
            <a:ext cx="80772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000" b="1">
                <a:solidFill>
                  <a:srgbClr val="993300"/>
                </a:solidFill>
                <a:latin typeface="Tahoma" pitchFamily="34" charset="0"/>
              </a:rPr>
              <a:t>Entering Required Information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81000" y="1295400"/>
            <a:ext cx="8382000" cy="5556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7932" tIns="48966" rIns="97932" bIns="48966">
            <a:spAutoFit/>
          </a:bodyPr>
          <a:lstStyle/>
          <a:p>
            <a:pPr marL="517525" indent="-517525" defTabSz="979488" eaLnBrk="0" hangingPunct="0">
              <a:spcBef>
                <a:spcPct val="100000"/>
              </a:spcBef>
              <a:buClr>
                <a:srgbClr val="FF3300"/>
              </a:buClr>
              <a:buSzPct val="80000"/>
              <a:buFont typeface="Monotype Sorts" pitchFamily="2" charset="2"/>
              <a:buChar char="l"/>
              <a:tabLst>
                <a:tab pos="514350" algn="l"/>
              </a:tabLst>
            </a:pPr>
            <a:endParaRPr lang="en-US" sz="3000" b="1"/>
          </a:p>
        </p:txBody>
      </p:sp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2378075" cy="340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600200"/>
            <a:ext cx="2425700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10" descr="C:\Work\Experiments\Targeted_watersheds\N_studies\photos\DSC041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1828800"/>
            <a:ext cx="3454400" cy="2590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100_06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517525" y="231775"/>
            <a:ext cx="80772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000" b="1">
                <a:solidFill>
                  <a:srgbClr val="993300"/>
                </a:solidFill>
                <a:latin typeface="Tahoma" pitchFamily="34" charset="0"/>
              </a:rPr>
              <a:t>VIRGINIA APPROACH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81000" y="1295400"/>
            <a:ext cx="8382000" cy="3756025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bg2">
                  <a:gamma/>
                  <a:shade val="46275"/>
                  <a:invGamma/>
                  <a:alpha val="60001"/>
                </a:schemeClr>
              </a:gs>
            </a:gsLst>
            <a:lin ang="54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7932" tIns="48966" rIns="97932" bIns="48966">
            <a:spAutoFit/>
          </a:bodyPr>
          <a:lstStyle/>
          <a:p>
            <a:pPr marL="517525" indent="-517525" defTabSz="979488" eaLnBrk="0" hangingPunct="0">
              <a:spcBef>
                <a:spcPct val="100000"/>
              </a:spcBef>
              <a:buClr>
                <a:srgbClr val="FF3300"/>
              </a:buClr>
              <a:buSzPct val="80000"/>
              <a:buFont typeface="Monotype Sorts" pitchFamily="2" charset="2"/>
              <a:buChar char="l"/>
              <a:tabLst>
                <a:tab pos="514350" algn="l"/>
              </a:tabLst>
              <a:defRPr/>
            </a:pPr>
            <a:r>
              <a:rPr lang="en-US" sz="3000" b="1">
                <a:solidFill>
                  <a:schemeClr val="bg1"/>
                </a:solidFill>
                <a:latin typeface="Arial" charset="0"/>
              </a:rPr>
              <a:t>Generated calibration models for wheat and corn grown in the Mid-Atlantic</a:t>
            </a:r>
          </a:p>
          <a:p>
            <a:pPr marL="517525" indent="-517525" defTabSz="979488" eaLnBrk="0" hangingPunct="0">
              <a:spcBef>
                <a:spcPct val="100000"/>
              </a:spcBef>
              <a:buClr>
                <a:srgbClr val="FF3300"/>
              </a:buClr>
              <a:buSzPct val="80000"/>
              <a:buFont typeface="Monotype Sorts" pitchFamily="2" charset="2"/>
              <a:buChar char="l"/>
              <a:tabLst>
                <a:tab pos="514350" algn="l"/>
              </a:tabLst>
              <a:defRPr/>
            </a:pPr>
            <a:r>
              <a:rPr lang="en-US" sz="3000" b="1">
                <a:solidFill>
                  <a:schemeClr val="bg1"/>
                </a:solidFill>
                <a:latin typeface="Arial" charset="0"/>
              </a:rPr>
              <a:t>Developed N fertilization algorithms for both crops</a:t>
            </a:r>
          </a:p>
          <a:p>
            <a:pPr marL="517525" indent="-517525" defTabSz="979488" eaLnBrk="0" hangingPunct="0">
              <a:spcBef>
                <a:spcPct val="100000"/>
              </a:spcBef>
              <a:buClr>
                <a:srgbClr val="FF3300"/>
              </a:buClr>
              <a:buSzPct val="80000"/>
              <a:buFont typeface="Monotype Sorts" pitchFamily="2" charset="2"/>
              <a:buChar char="l"/>
              <a:tabLst>
                <a:tab pos="514350" algn="l"/>
              </a:tabLst>
              <a:defRPr/>
            </a:pPr>
            <a:r>
              <a:rPr lang="en-US" sz="3000" b="1">
                <a:solidFill>
                  <a:schemeClr val="bg1"/>
                </a:solidFill>
                <a:latin typeface="Arial" charset="0"/>
              </a:rPr>
              <a:t>Validated these rate equations for performance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439738" y="304800"/>
            <a:ext cx="812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000" b="1">
                <a:solidFill>
                  <a:srgbClr val="993300"/>
                </a:solidFill>
                <a:latin typeface="Tahoma" pitchFamily="34" charset="0"/>
              </a:rPr>
              <a:t>EXPERIMENTAL PROCEDURES</a:t>
            </a:r>
            <a:endParaRPr lang="en-US" sz="4000" b="1">
              <a:solidFill>
                <a:srgbClr val="993300"/>
              </a:solidFill>
              <a:latin typeface="Arial" charset="0"/>
            </a:endParaRPr>
          </a:p>
        </p:txBody>
      </p:sp>
      <p:pic>
        <p:nvPicPr>
          <p:cNvPr id="28675" name="Picture 3" descr="RT200_1"/>
          <p:cNvPicPr>
            <a:picLocks noChangeAspect="1" noChangeArrowheads="1"/>
          </p:cNvPicPr>
          <p:nvPr/>
        </p:nvPicPr>
        <p:blipFill>
          <a:blip r:embed="rId2" cstate="print"/>
          <a:srcRect t="26062" r="21867" b="9375"/>
          <a:stretch>
            <a:fillRect/>
          </a:stretch>
        </p:blipFill>
        <p:spPr bwMode="auto">
          <a:xfrm>
            <a:off x="304800" y="1676400"/>
            <a:ext cx="4525963" cy="31559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47638" y="5091113"/>
            <a:ext cx="8548687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buClr>
                <a:srgbClr val="FF0000"/>
              </a:buClr>
              <a:buSzPct val="65000"/>
              <a:buFont typeface="Monotype Sorts" pitchFamily="2" charset="2"/>
              <a:buChar char="l"/>
            </a:pPr>
            <a:r>
              <a:rPr lang="en-US" sz="2400" b="1"/>
              <a:t> Spra Coupe 220 w/ 60 ft boom and </a:t>
            </a:r>
            <a:r>
              <a:rPr lang="en-US" sz="2500" b="1"/>
              <a:t>GreenSeeker RT200 </a:t>
            </a:r>
            <a:endParaRPr lang="en-US" sz="2400" b="1"/>
          </a:p>
          <a:p>
            <a:pPr eaLnBrk="0" hangingPunct="0">
              <a:buClr>
                <a:srgbClr val="FF0000"/>
              </a:buClr>
              <a:buSzPct val="65000"/>
              <a:buFont typeface="Monotype Sorts" pitchFamily="2" charset="2"/>
              <a:buChar char="l"/>
            </a:pPr>
            <a:r>
              <a:rPr lang="en-US" sz="2400" b="1"/>
              <a:t> Raven 440 flow rate controller</a:t>
            </a:r>
          </a:p>
          <a:p>
            <a:pPr eaLnBrk="0" hangingPunct="0">
              <a:buClr>
                <a:srgbClr val="FF0000"/>
              </a:buClr>
              <a:buSzPct val="65000"/>
              <a:buFont typeface="Monotype Sorts" pitchFamily="2" charset="2"/>
              <a:buNone/>
            </a:pPr>
            <a:endParaRPr lang="en-US" sz="2400" b="1"/>
          </a:p>
        </p:txBody>
      </p:sp>
      <p:grpSp>
        <p:nvGrpSpPr>
          <p:cNvPr id="28677" name="Group 5"/>
          <p:cNvGrpSpPr>
            <a:grpSpLocks/>
          </p:cNvGrpSpPr>
          <p:nvPr/>
        </p:nvGrpSpPr>
        <p:grpSpPr bwMode="auto">
          <a:xfrm>
            <a:off x="5029200" y="1547813"/>
            <a:ext cx="4097338" cy="3633787"/>
            <a:chOff x="3168" y="975"/>
            <a:chExt cx="2581" cy="2289"/>
          </a:xfrm>
        </p:grpSpPr>
        <p:sp>
          <p:nvSpPr>
            <p:cNvPr id="28678" name="Rectangle 6"/>
            <p:cNvSpPr>
              <a:spLocks noChangeArrowheads="1"/>
            </p:cNvSpPr>
            <p:nvPr/>
          </p:nvSpPr>
          <p:spPr bwMode="auto">
            <a:xfrm>
              <a:off x="3168" y="975"/>
              <a:ext cx="2581" cy="2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buClr>
                  <a:srgbClr val="FF0000"/>
                </a:buClr>
                <a:buSzPct val="60000"/>
                <a:buFont typeface="Monotype Sorts" pitchFamily="2" charset="2"/>
                <a:buChar char="l"/>
                <a:tabLst>
                  <a:tab pos="279400" algn="l"/>
                </a:tabLst>
              </a:pPr>
              <a:r>
                <a:rPr lang="en-US" sz="2500" b="1"/>
                <a:t> Diverse locs; RCBD; 3-8 reps</a:t>
              </a:r>
            </a:p>
            <a:p>
              <a:pPr eaLnBrk="0" hangingPunct="0">
                <a:spcBef>
                  <a:spcPct val="20000"/>
                </a:spcBef>
                <a:buClr>
                  <a:srgbClr val="FF0000"/>
                </a:buClr>
                <a:buSzPct val="60000"/>
                <a:buFont typeface="Monotype Sorts" pitchFamily="2" charset="2"/>
                <a:buChar char="l"/>
                <a:tabLst>
                  <a:tab pos="279400" algn="l"/>
                </a:tabLst>
              </a:pPr>
              <a:r>
                <a:rPr lang="en-US" sz="2500" b="1"/>
                <a:t> Plot size: 60 by 250 to 500 ft</a:t>
              </a:r>
            </a:p>
            <a:p>
              <a:pPr eaLnBrk="0" hangingPunct="0">
                <a:spcBef>
                  <a:spcPct val="20000"/>
                </a:spcBef>
                <a:buClr>
                  <a:srgbClr val="FF0000"/>
                </a:buClr>
                <a:buSzPct val="60000"/>
                <a:buFont typeface="Monotype Sorts" pitchFamily="2" charset="2"/>
                <a:buChar char="l"/>
                <a:tabLst>
                  <a:tab pos="279400" algn="l"/>
                </a:tabLst>
              </a:pPr>
              <a:r>
                <a:rPr lang="en-US" sz="2500" b="1"/>
                <a:t> In-season N:</a:t>
              </a:r>
            </a:p>
            <a:p>
              <a:pPr eaLnBrk="0" hangingPunct="0">
                <a:buClr>
                  <a:srgbClr val="FF0000"/>
                </a:buClr>
                <a:buSzPct val="60000"/>
                <a:buFont typeface="Monotype Sorts" pitchFamily="2" charset="2"/>
                <a:buNone/>
                <a:tabLst>
                  <a:tab pos="279400" algn="l"/>
                </a:tabLst>
              </a:pPr>
              <a:r>
                <a:rPr lang="en-US" sz="2500" b="1"/>
                <a:t>	4-5 Fixed Rates</a:t>
              </a:r>
            </a:p>
            <a:p>
              <a:pPr eaLnBrk="0" hangingPunct="0">
                <a:buClr>
                  <a:srgbClr val="FF0000"/>
                </a:buClr>
                <a:buSzPct val="60000"/>
                <a:buFont typeface="Monotype Sorts" pitchFamily="2" charset="2"/>
                <a:buNone/>
                <a:tabLst>
                  <a:tab pos="279400" algn="l"/>
                </a:tabLst>
              </a:pPr>
              <a:r>
                <a:rPr lang="en-US" sz="2500" b="1"/>
                <a:t>	1 Standard Rate</a:t>
              </a:r>
            </a:p>
            <a:p>
              <a:pPr eaLnBrk="0" hangingPunct="0">
                <a:buClr>
                  <a:srgbClr val="FF0000"/>
                </a:buClr>
                <a:buSzPct val="60000"/>
                <a:buFont typeface="Monotype Sorts" pitchFamily="2" charset="2"/>
                <a:buNone/>
                <a:tabLst>
                  <a:tab pos="279400" algn="l"/>
                </a:tabLst>
              </a:pPr>
              <a:r>
                <a:rPr lang="en-US" sz="2500" b="1"/>
                <a:t>	1 Variable Rate </a:t>
              </a:r>
            </a:p>
          </p:txBody>
        </p:sp>
        <p:sp>
          <p:nvSpPr>
            <p:cNvPr id="28679" name="Text Box 7"/>
            <p:cNvSpPr txBox="1">
              <a:spLocks noChangeArrowheads="1"/>
            </p:cNvSpPr>
            <p:nvPr/>
          </p:nvSpPr>
          <p:spPr bwMode="auto">
            <a:xfrm>
              <a:off x="3170" y="2963"/>
              <a:ext cx="1320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buClr>
                  <a:srgbClr val="FF0000"/>
                </a:buClr>
                <a:buSzPct val="60000"/>
                <a:buFont typeface="Monotype Sorts" pitchFamily="2" charset="2"/>
                <a:buChar char="l"/>
              </a:pPr>
              <a:r>
                <a:rPr lang="en-US" sz="2500" b="1"/>
                <a:t> Grain Yield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7" descr="layout fields2005.bmp"/>
          <p:cNvPicPr>
            <a:picLocks noChangeAspect="1"/>
          </p:cNvPicPr>
          <p:nvPr/>
        </p:nvPicPr>
        <p:blipFill>
          <a:blip r:embed="rId3" cstate="print"/>
          <a:srcRect l="1675" t="14461" r="51953" b="19025"/>
          <a:stretch>
            <a:fillRect/>
          </a:stretch>
        </p:blipFill>
        <p:spPr bwMode="auto">
          <a:xfrm>
            <a:off x="304800" y="0"/>
            <a:ext cx="34448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8" descr="layout fields2005.bmp"/>
          <p:cNvPicPr>
            <a:picLocks noChangeAspect="1"/>
          </p:cNvPicPr>
          <p:nvPr/>
        </p:nvPicPr>
        <p:blipFill>
          <a:blip r:embed="rId3" cstate="print"/>
          <a:srcRect l="49242" t="10779" r="3024" b="20586"/>
          <a:stretch>
            <a:fillRect/>
          </a:stretch>
        </p:blipFill>
        <p:spPr bwMode="auto">
          <a:xfrm>
            <a:off x="5202238" y="41275"/>
            <a:ext cx="3402012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Rectangle 9"/>
          <p:cNvSpPr>
            <a:spLocks noChangeArrowheads="1"/>
          </p:cNvSpPr>
          <p:nvPr/>
        </p:nvSpPr>
        <p:spPr bwMode="auto">
          <a:xfrm>
            <a:off x="533400" y="5334000"/>
            <a:ext cx="444500" cy="176213"/>
          </a:xfrm>
          <a:prstGeom prst="rect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822325"/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1" name="Rectangle 10"/>
          <p:cNvSpPr>
            <a:spLocks noChangeArrowheads="1"/>
          </p:cNvSpPr>
          <p:nvPr/>
        </p:nvSpPr>
        <p:spPr bwMode="auto">
          <a:xfrm>
            <a:off x="533400" y="5581650"/>
            <a:ext cx="444500" cy="177800"/>
          </a:xfrm>
          <a:prstGeom prst="rect">
            <a:avLst/>
          </a:prstGeom>
          <a:solidFill>
            <a:srgbClr val="0033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822325"/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2" name="Rectangle 11"/>
          <p:cNvSpPr>
            <a:spLocks noChangeArrowheads="1"/>
          </p:cNvSpPr>
          <p:nvPr/>
        </p:nvSpPr>
        <p:spPr bwMode="auto">
          <a:xfrm>
            <a:off x="533400" y="5829300"/>
            <a:ext cx="444500" cy="1778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822325"/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3" name="Rectangle 12"/>
          <p:cNvSpPr>
            <a:spLocks noChangeArrowheads="1"/>
          </p:cNvSpPr>
          <p:nvPr/>
        </p:nvSpPr>
        <p:spPr bwMode="auto">
          <a:xfrm>
            <a:off x="533400" y="6076950"/>
            <a:ext cx="444500" cy="177800"/>
          </a:xfrm>
          <a:prstGeom prst="rect">
            <a:avLst/>
          </a:prstGeom>
          <a:solidFill>
            <a:srgbClr val="816215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822325"/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4" name="TextBox 14"/>
          <p:cNvSpPr txBox="1">
            <a:spLocks noChangeArrowheads="1"/>
          </p:cNvSpPr>
          <p:nvPr/>
        </p:nvSpPr>
        <p:spPr bwMode="auto">
          <a:xfrm>
            <a:off x="533400" y="6359525"/>
            <a:ext cx="845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0 – 75 N kg/ha: (numerical rates): Predetermined Nitrogen  rates applied in lb/acres</a:t>
            </a:r>
          </a:p>
        </p:txBody>
      </p:sp>
      <p:sp>
        <p:nvSpPr>
          <p:cNvPr id="29705" name="TextBox 15"/>
          <p:cNvSpPr txBox="1">
            <a:spLocks noChangeArrowheads="1"/>
          </p:cNvSpPr>
          <p:nvPr/>
        </p:nvSpPr>
        <p:spPr bwMode="auto">
          <a:xfrm>
            <a:off x="1027113" y="5334000"/>
            <a:ext cx="6124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Average: Single N rate determine using Greenseeker® (VA algorithm)</a:t>
            </a:r>
          </a:p>
        </p:txBody>
      </p:sp>
      <p:sp>
        <p:nvSpPr>
          <p:cNvPr id="29706" name="TextBox 16"/>
          <p:cNvSpPr txBox="1">
            <a:spLocks noChangeArrowheads="1"/>
          </p:cNvSpPr>
          <p:nvPr/>
        </p:nvSpPr>
        <p:spPr bwMode="auto">
          <a:xfrm>
            <a:off x="1016000" y="5581650"/>
            <a:ext cx="665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Variable: Variable Nitrogen rate determined using Greenseeker® Virginia Algorithm </a:t>
            </a:r>
          </a:p>
        </p:txBody>
      </p:sp>
      <p:sp>
        <p:nvSpPr>
          <p:cNvPr id="29707" name="TextBox 17"/>
          <p:cNvSpPr txBox="1">
            <a:spLocks noChangeArrowheads="1"/>
          </p:cNvSpPr>
          <p:nvPr/>
        </p:nvSpPr>
        <p:spPr bwMode="auto">
          <a:xfrm>
            <a:off x="1033463" y="5829300"/>
            <a:ext cx="83550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Standard: Nitrogen rate  determined based on GS 30 tissue test ( Standard Virginia recommendation system )</a:t>
            </a:r>
          </a:p>
        </p:txBody>
      </p:sp>
      <p:sp>
        <p:nvSpPr>
          <p:cNvPr id="29708" name="TextBox 18"/>
          <p:cNvSpPr txBox="1">
            <a:spLocks noChangeArrowheads="1"/>
          </p:cNvSpPr>
          <p:nvPr/>
        </p:nvSpPr>
        <p:spPr bwMode="auto">
          <a:xfrm>
            <a:off x="1022350" y="6076950"/>
            <a:ext cx="69484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Greenseeker ® : Variable N rates determined using default Greenseeker ® wheat algorithm</a:t>
            </a:r>
          </a:p>
        </p:txBody>
      </p:sp>
      <p:pic>
        <p:nvPicPr>
          <p:cNvPr id="2970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4550" y="3886200"/>
            <a:ext cx="2433638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99125" y="3927475"/>
            <a:ext cx="250666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550863"/>
            <a:ext cx="5903913" cy="607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Chart 1"/>
          <p:cNvGraphicFramePr/>
          <p:nvPr/>
        </p:nvGraphicFramePr>
        <p:xfrm>
          <a:off x="2147483647" y="2147483647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2147483647" y="2147483647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725" name="TextBox 3"/>
          <p:cNvSpPr txBox="1">
            <a:spLocks noChangeArrowheads="1"/>
          </p:cNvSpPr>
          <p:nvPr/>
        </p:nvSpPr>
        <p:spPr bwMode="auto">
          <a:xfrm>
            <a:off x="2438400" y="763588"/>
            <a:ext cx="3444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26" name="TextBox 4"/>
          <p:cNvSpPr txBox="1">
            <a:spLocks noChangeArrowheads="1"/>
          </p:cNvSpPr>
          <p:nvPr/>
        </p:nvSpPr>
        <p:spPr bwMode="auto">
          <a:xfrm>
            <a:off x="2790825" y="628650"/>
            <a:ext cx="3444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27" name="TextBox 5"/>
          <p:cNvSpPr txBox="1">
            <a:spLocks noChangeArrowheads="1"/>
          </p:cNvSpPr>
          <p:nvPr/>
        </p:nvSpPr>
        <p:spPr bwMode="auto">
          <a:xfrm>
            <a:off x="3105150" y="771525"/>
            <a:ext cx="3444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28" name="TextBox 6"/>
          <p:cNvSpPr txBox="1">
            <a:spLocks noChangeArrowheads="1"/>
          </p:cNvSpPr>
          <p:nvPr/>
        </p:nvSpPr>
        <p:spPr bwMode="auto">
          <a:xfrm>
            <a:off x="3419475" y="1049338"/>
            <a:ext cx="3444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29" name="TextBox 7"/>
          <p:cNvSpPr txBox="1">
            <a:spLocks noChangeArrowheads="1"/>
          </p:cNvSpPr>
          <p:nvPr/>
        </p:nvSpPr>
        <p:spPr bwMode="auto">
          <a:xfrm>
            <a:off x="3752850" y="647700"/>
            <a:ext cx="3444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30" name="TextBox 8"/>
          <p:cNvSpPr txBox="1">
            <a:spLocks noChangeArrowheads="1"/>
          </p:cNvSpPr>
          <p:nvPr/>
        </p:nvSpPr>
        <p:spPr bwMode="auto">
          <a:xfrm>
            <a:off x="4095750" y="657225"/>
            <a:ext cx="3460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31" name="TextBox 9"/>
          <p:cNvSpPr txBox="1">
            <a:spLocks noChangeArrowheads="1"/>
          </p:cNvSpPr>
          <p:nvPr/>
        </p:nvSpPr>
        <p:spPr bwMode="auto">
          <a:xfrm>
            <a:off x="4419600" y="790575"/>
            <a:ext cx="3444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32" name="TextBox 10"/>
          <p:cNvSpPr txBox="1">
            <a:spLocks noChangeArrowheads="1"/>
          </p:cNvSpPr>
          <p:nvPr/>
        </p:nvSpPr>
        <p:spPr bwMode="auto">
          <a:xfrm>
            <a:off x="4751388" y="790575"/>
            <a:ext cx="3460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**</a:t>
            </a:r>
          </a:p>
        </p:txBody>
      </p:sp>
      <p:sp>
        <p:nvSpPr>
          <p:cNvPr id="30733" name="TextBox 11"/>
          <p:cNvSpPr txBox="1">
            <a:spLocks noChangeArrowheads="1"/>
          </p:cNvSpPr>
          <p:nvPr/>
        </p:nvSpPr>
        <p:spPr bwMode="auto">
          <a:xfrm>
            <a:off x="5451475" y="1057275"/>
            <a:ext cx="2651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</a:t>
            </a:r>
          </a:p>
        </p:txBody>
      </p:sp>
      <p:sp>
        <p:nvSpPr>
          <p:cNvPr id="30734" name="TextBox 12"/>
          <p:cNvSpPr txBox="1">
            <a:spLocks noChangeArrowheads="1"/>
          </p:cNvSpPr>
          <p:nvPr/>
        </p:nvSpPr>
        <p:spPr bwMode="auto">
          <a:xfrm>
            <a:off x="5764213" y="923925"/>
            <a:ext cx="2651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</a:t>
            </a:r>
          </a:p>
        </p:txBody>
      </p:sp>
      <p:sp>
        <p:nvSpPr>
          <p:cNvPr id="30735" name="TextBox 13"/>
          <p:cNvSpPr txBox="1">
            <a:spLocks noChangeArrowheads="1"/>
          </p:cNvSpPr>
          <p:nvPr/>
        </p:nvSpPr>
        <p:spPr bwMode="auto">
          <a:xfrm>
            <a:off x="6430963" y="771525"/>
            <a:ext cx="2651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*</a:t>
            </a:r>
          </a:p>
        </p:txBody>
      </p:sp>
      <p:sp>
        <p:nvSpPr>
          <p:cNvPr id="30736" name="TextBox 14"/>
          <p:cNvSpPr txBox="1">
            <a:spLocks noChangeArrowheads="1"/>
          </p:cNvSpPr>
          <p:nvPr/>
        </p:nvSpPr>
        <p:spPr bwMode="auto">
          <a:xfrm>
            <a:off x="7467600" y="1295400"/>
            <a:ext cx="536575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-7%</a:t>
            </a:r>
          </a:p>
        </p:txBody>
      </p:sp>
      <p:sp>
        <p:nvSpPr>
          <p:cNvPr id="30737" name="TextBox 15"/>
          <p:cNvSpPr txBox="1">
            <a:spLocks noChangeArrowheads="1"/>
          </p:cNvSpPr>
          <p:nvPr/>
        </p:nvSpPr>
        <p:spPr bwMode="auto">
          <a:xfrm>
            <a:off x="3057525" y="4352925"/>
            <a:ext cx="2841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*</a:t>
            </a:r>
          </a:p>
        </p:txBody>
      </p:sp>
      <p:sp>
        <p:nvSpPr>
          <p:cNvPr id="30738" name="TextBox 16"/>
          <p:cNvSpPr txBox="1">
            <a:spLocks noChangeArrowheads="1"/>
          </p:cNvSpPr>
          <p:nvPr/>
        </p:nvSpPr>
        <p:spPr bwMode="auto">
          <a:xfrm>
            <a:off x="6534150" y="4324350"/>
            <a:ext cx="2841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*</a:t>
            </a:r>
          </a:p>
        </p:txBody>
      </p:sp>
      <p:sp>
        <p:nvSpPr>
          <p:cNvPr id="30739" name="TextBox 17"/>
          <p:cNvSpPr txBox="1">
            <a:spLocks noChangeArrowheads="1"/>
          </p:cNvSpPr>
          <p:nvPr/>
        </p:nvSpPr>
        <p:spPr bwMode="auto">
          <a:xfrm>
            <a:off x="7391400" y="3962400"/>
            <a:ext cx="71278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-0.8%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 descr="P10100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163" y="1600200"/>
            <a:ext cx="60356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Comparison with Economically Optimum N Rate</a:t>
            </a:r>
          </a:p>
        </p:txBody>
      </p:sp>
      <p:pic>
        <p:nvPicPr>
          <p:cNvPr id="3174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095500" y="2373313"/>
            <a:ext cx="4953000" cy="2979737"/>
          </a:xfrm>
          <a:noFill/>
        </p:spPr>
      </p:pic>
      <p:sp>
        <p:nvSpPr>
          <p:cNvPr id="31749" name="TextBox 8"/>
          <p:cNvSpPr txBox="1">
            <a:spLocks noChangeArrowheads="1"/>
          </p:cNvSpPr>
          <p:nvPr/>
        </p:nvSpPr>
        <p:spPr bwMode="auto">
          <a:xfrm>
            <a:off x="2528888" y="3116263"/>
            <a:ext cx="30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31750" name="TextBox 9"/>
          <p:cNvSpPr txBox="1">
            <a:spLocks noChangeArrowheads="1"/>
          </p:cNvSpPr>
          <p:nvPr/>
        </p:nvSpPr>
        <p:spPr bwMode="auto">
          <a:xfrm>
            <a:off x="2643188" y="3116263"/>
            <a:ext cx="30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31751" name="TextBox 14"/>
          <p:cNvSpPr txBox="1">
            <a:spLocks noChangeArrowheads="1"/>
          </p:cNvSpPr>
          <p:nvPr/>
        </p:nvSpPr>
        <p:spPr bwMode="auto">
          <a:xfrm>
            <a:off x="2805113" y="3124200"/>
            <a:ext cx="300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31752" name="TextBox 15"/>
          <p:cNvSpPr txBox="1">
            <a:spLocks noChangeArrowheads="1"/>
          </p:cNvSpPr>
          <p:nvPr/>
        </p:nvSpPr>
        <p:spPr bwMode="auto">
          <a:xfrm>
            <a:off x="2919413" y="3124200"/>
            <a:ext cx="300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31753" name="TextBox 16"/>
          <p:cNvSpPr txBox="1">
            <a:spLocks noChangeArrowheads="1"/>
          </p:cNvSpPr>
          <p:nvPr/>
        </p:nvSpPr>
        <p:spPr bwMode="auto">
          <a:xfrm>
            <a:off x="3635375" y="3124200"/>
            <a:ext cx="30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31754" name="TextBox 17"/>
          <p:cNvSpPr txBox="1">
            <a:spLocks noChangeArrowheads="1"/>
          </p:cNvSpPr>
          <p:nvPr/>
        </p:nvSpPr>
        <p:spPr bwMode="auto">
          <a:xfrm>
            <a:off x="3749675" y="3124200"/>
            <a:ext cx="30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rxrates realti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763" y="0"/>
            <a:ext cx="4881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57200" y="4495800"/>
            <a:ext cx="28956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Rx rate prediction map and real time map demonstrate the small trend in values – SW to NW values almost normal distributed: in the real time map those values ranged from 17 to 20 in the prediction map (interpolation) the recommended rate in that area still normal but decrease to 10 – 12 gal/acres</a:t>
            </a:r>
          </a:p>
        </p:txBody>
      </p:sp>
      <p:pic>
        <p:nvPicPr>
          <p:cNvPr id="32772" name="Picture 4" descr="soilndivrate.bmp"/>
          <p:cNvPicPr>
            <a:picLocks noChangeAspect="1"/>
          </p:cNvPicPr>
          <p:nvPr/>
        </p:nvPicPr>
        <p:blipFill>
          <a:blip r:embed="rId4" cstate="print"/>
          <a:srcRect l="719" t="30556" r="2940" b="10555"/>
          <a:stretch>
            <a:fillRect/>
          </a:stretch>
        </p:blipFill>
        <p:spPr bwMode="auto">
          <a:xfrm>
            <a:off x="3886200" y="2209800"/>
            <a:ext cx="52578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914400" y="457200"/>
            <a:ext cx="990600" cy="3048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3997325" y="2454275"/>
            <a:ext cx="990600" cy="3048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6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Corn Algorithm Performance</a:t>
            </a:r>
          </a:p>
        </p:txBody>
      </p:sp>
      <p:sp>
        <p:nvSpPr>
          <p:cNvPr id="33795" name="AutoShape 53"/>
          <p:cNvSpPr>
            <a:spLocks noChangeAspect="1" noChangeArrowheads="1" noTextEdit="1"/>
          </p:cNvSpPr>
          <p:nvPr/>
        </p:nvSpPr>
        <p:spPr bwMode="auto">
          <a:xfrm>
            <a:off x="1409700" y="688975"/>
            <a:ext cx="63246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6" name="Rectangle 55"/>
          <p:cNvSpPr>
            <a:spLocks noChangeArrowheads="1"/>
          </p:cNvSpPr>
          <p:nvPr/>
        </p:nvSpPr>
        <p:spPr bwMode="auto">
          <a:xfrm>
            <a:off x="1474788" y="754063"/>
            <a:ext cx="6194425" cy="27749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7" name="Rectangle 56"/>
          <p:cNvSpPr>
            <a:spLocks noChangeArrowheads="1"/>
          </p:cNvSpPr>
          <p:nvPr/>
        </p:nvSpPr>
        <p:spPr bwMode="auto">
          <a:xfrm>
            <a:off x="2338388" y="1025525"/>
            <a:ext cx="4581525" cy="1974850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8" name="Line 57"/>
          <p:cNvSpPr>
            <a:spLocks noChangeShapeType="1"/>
          </p:cNvSpPr>
          <p:nvPr/>
        </p:nvSpPr>
        <p:spPr bwMode="auto">
          <a:xfrm>
            <a:off x="2338388" y="2678113"/>
            <a:ext cx="45815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9" name="Line 58"/>
          <p:cNvSpPr>
            <a:spLocks noChangeShapeType="1"/>
          </p:cNvSpPr>
          <p:nvPr/>
        </p:nvSpPr>
        <p:spPr bwMode="auto">
          <a:xfrm>
            <a:off x="2338388" y="2341563"/>
            <a:ext cx="45815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0" name="Line 59"/>
          <p:cNvSpPr>
            <a:spLocks noChangeShapeType="1"/>
          </p:cNvSpPr>
          <p:nvPr/>
        </p:nvSpPr>
        <p:spPr bwMode="auto">
          <a:xfrm>
            <a:off x="2338388" y="2019300"/>
            <a:ext cx="45815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1" name="Line 60"/>
          <p:cNvSpPr>
            <a:spLocks noChangeShapeType="1"/>
          </p:cNvSpPr>
          <p:nvPr/>
        </p:nvSpPr>
        <p:spPr bwMode="auto">
          <a:xfrm>
            <a:off x="2338388" y="1682750"/>
            <a:ext cx="45815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2" name="Line 61"/>
          <p:cNvSpPr>
            <a:spLocks noChangeShapeType="1"/>
          </p:cNvSpPr>
          <p:nvPr/>
        </p:nvSpPr>
        <p:spPr bwMode="auto">
          <a:xfrm>
            <a:off x="2338388" y="1360488"/>
            <a:ext cx="45815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3" name="Line 62"/>
          <p:cNvSpPr>
            <a:spLocks noChangeShapeType="1"/>
          </p:cNvSpPr>
          <p:nvPr/>
        </p:nvSpPr>
        <p:spPr bwMode="auto">
          <a:xfrm>
            <a:off x="2338388" y="1025525"/>
            <a:ext cx="45815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4" name="Rectangle 63"/>
          <p:cNvSpPr>
            <a:spLocks noChangeArrowheads="1"/>
          </p:cNvSpPr>
          <p:nvPr/>
        </p:nvSpPr>
        <p:spPr bwMode="auto">
          <a:xfrm>
            <a:off x="2338388" y="1025525"/>
            <a:ext cx="4581525" cy="1974850"/>
          </a:xfrm>
          <a:prstGeom prst="rect">
            <a:avLst/>
          </a:prstGeom>
          <a:noFill/>
          <a:ln w="19050">
            <a:solidFill>
              <a:srgbClr val="80808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5" name="Rectangle 64"/>
          <p:cNvSpPr>
            <a:spLocks noChangeArrowheads="1"/>
          </p:cNvSpPr>
          <p:nvPr/>
        </p:nvSpPr>
        <p:spPr bwMode="auto">
          <a:xfrm>
            <a:off x="2430463" y="1360488"/>
            <a:ext cx="114300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6" name="Rectangle 65"/>
          <p:cNvSpPr>
            <a:spLocks noChangeArrowheads="1"/>
          </p:cNvSpPr>
          <p:nvPr/>
        </p:nvSpPr>
        <p:spPr bwMode="auto">
          <a:xfrm>
            <a:off x="2843213" y="1360488"/>
            <a:ext cx="128587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7" name="Rectangle 66"/>
          <p:cNvSpPr>
            <a:spLocks noChangeArrowheads="1"/>
          </p:cNvSpPr>
          <p:nvPr/>
        </p:nvSpPr>
        <p:spPr bwMode="auto">
          <a:xfrm>
            <a:off x="3268663" y="1360488"/>
            <a:ext cx="115887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8" name="Rectangle 67"/>
          <p:cNvSpPr>
            <a:spLocks noChangeArrowheads="1"/>
          </p:cNvSpPr>
          <p:nvPr/>
        </p:nvSpPr>
        <p:spPr bwMode="auto">
          <a:xfrm>
            <a:off x="3681413" y="1360488"/>
            <a:ext cx="115887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9" name="Rectangle 68"/>
          <p:cNvSpPr>
            <a:spLocks noChangeArrowheads="1"/>
          </p:cNvSpPr>
          <p:nvPr/>
        </p:nvSpPr>
        <p:spPr bwMode="auto">
          <a:xfrm>
            <a:off x="4094163" y="1360488"/>
            <a:ext cx="115887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0" name="Rectangle 69"/>
          <p:cNvSpPr>
            <a:spLocks noChangeArrowheads="1"/>
          </p:cNvSpPr>
          <p:nvPr/>
        </p:nvSpPr>
        <p:spPr bwMode="auto">
          <a:xfrm>
            <a:off x="4506913" y="1360488"/>
            <a:ext cx="130175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1" name="Rectangle 70"/>
          <p:cNvSpPr>
            <a:spLocks noChangeArrowheads="1"/>
          </p:cNvSpPr>
          <p:nvPr/>
        </p:nvSpPr>
        <p:spPr bwMode="auto">
          <a:xfrm>
            <a:off x="4933950" y="1360488"/>
            <a:ext cx="115888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2" name="Rectangle 71"/>
          <p:cNvSpPr>
            <a:spLocks noChangeArrowheads="1"/>
          </p:cNvSpPr>
          <p:nvPr/>
        </p:nvSpPr>
        <p:spPr bwMode="auto">
          <a:xfrm>
            <a:off x="5346700" y="1360488"/>
            <a:ext cx="115888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3" name="Rectangle 72"/>
          <p:cNvSpPr>
            <a:spLocks noChangeArrowheads="1"/>
          </p:cNvSpPr>
          <p:nvPr/>
        </p:nvSpPr>
        <p:spPr bwMode="auto">
          <a:xfrm>
            <a:off x="5759450" y="1360488"/>
            <a:ext cx="115888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4" name="Rectangle 73"/>
          <p:cNvSpPr>
            <a:spLocks noChangeArrowheads="1"/>
          </p:cNvSpPr>
          <p:nvPr/>
        </p:nvSpPr>
        <p:spPr bwMode="auto">
          <a:xfrm>
            <a:off x="6172200" y="1360488"/>
            <a:ext cx="128588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5" name="Rectangle 74"/>
          <p:cNvSpPr>
            <a:spLocks noChangeArrowheads="1"/>
          </p:cNvSpPr>
          <p:nvPr/>
        </p:nvSpPr>
        <p:spPr bwMode="auto">
          <a:xfrm>
            <a:off x="6597650" y="1360488"/>
            <a:ext cx="115888" cy="1639887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6" name="Rectangle 75"/>
          <p:cNvSpPr>
            <a:spLocks noChangeArrowheads="1"/>
          </p:cNvSpPr>
          <p:nvPr/>
        </p:nvSpPr>
        <p:spPr bwMode="auto">
          <a:xfrm>
            <a:off x="2544763" y="1695450"/>
            <a:ext cx="117475" cy="1304925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7" name="Rectangle 76"/>
          <p:cNvSpPr>
            <a:spLocks noChangeArrowheads="1"/>
          </p:cNvSpPr>
          <p:nvPr/>
        </p:nvSpPr>
        <p:spPr bwMode="auto">
          <a:xfrm>
            <a:off x="2971800" y="1450975"/>
            <a:ext cx="115888" cy="1549400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8" name="Rectangle 77"/>
          <p:cNvSpPr>
            <a:spLocks noChangeArrowheads="1"/>
          </p:cNvSpPr>
          <p:nvPr/>
        </p:nvSpPr>
        <p:spPr bwMode="auto">
          <a:xfrm>
            <a:off x="3384550" y="1489075"/>
            <a:ext cx="115888" cy="1511300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9" name="Rectangle 78"/>
          <p:cNvSpPr>
            <a:spLocks noChangeArrowheads="1"/>
          </p:cNvSpPr>
          <p:nvPr/>
        </p:nvSpPr>
        <p:spPr bwMode="auto">
          <a:xfrm>
            <a:off x="3797300" y="2019300"/>
            <a:ext cx="115888" cy="981075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0" name="Rectangle 79"/>
          <p:cNvSpPr>
            <a:spLocks noChangeArrowheads="1"/>
          </p:cNvSpPr>
          <p:nvPr/>
        </p:nvSpPr>
        <p:spPr bwMode="auto">
          <a:xfrm>
            <a:off x="4210050" y="1579563"/>
            <a:ext cx="117475" cy="1420812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1" name="Rectangle 80"/>
          <p:cNvSpPr>
            <a:spLocks noChangeArrowheads="1"/>
          </p:cNvSpPr>
          <p:nvPr/>
        </p:nvSpPr>
        <p:spPr bwMode="auto">
          <a:xfrm>
            <a:off x="4637088" y="1373188"/>
            <a:ext cx="114300" cy="1627187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2" name="Rectangle 81"/>
          <p:cNvSpPr>
            <a:spLocks noChangeArrowheads="1"/>
          </p:cNvSpPr>
          <p:nvPr/>
        </p:nvSpPr>
        <p:spPr bwMode="auto">
          <a:xfrm>
            <a:off x="5049838" y="1438275"/>
            <a:ext cx="115887" cy="1562100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3" name="Rectangle 82"/>
          <p:cNvSpPr>
            <a:spLocks noChangeArrowheads="1"/>
          </p:cNvSpPr>
          <p:nvPr/>
        </p:nvSpPr>
        <p:spPr bwMode="auto">
          <a:xfrm>
            <a:off x="5462588" y="1863725"/>
            <a:ext cx="115887" cy="1136650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4" name="Rectangle 83"/>
          <p:cNvSpPr>
            <a:spLocks noChangeArrowheads="1"/>
          </p:cNvSpPr>
          <p:nvPr/>
        </p:nvSpPr>
        <p:spPr bwMode="auto">
          <a:xfrm>
            <a:off x="5875338" y="1901825"/>
            <a:ext cx="115887" cy="1098550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5" name="Rectangle 84"/>
          <p:cNvSpPr>
            <a:spLocks noChangeArrowheads="1"/>
          </p:cNvSpPr>
          <p:nvPr/>
        </p:nvSpPr>
        <p:spPr bwMode="auto">
          <a:xfrm>
            <a:off x="6300788" y="1735138"/>
            <a:ext cx="117475" cy="1265237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6" name="Rectangle 85"/>
          <p:cNvSpPr>
            <a:spLocks noChangeArrowheads="1"/>
          </p:cNvSpPr>
          <p:nvPr/>
        </p:nvSpPr>
        <p:spPr bwMode="auto">
          <a:xfrm>
            <a:off x="6713538" y="2147888"/>
            <a:ext cx="117475" cy="852487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7" name="Line 86"/>
          <p:cNvSpPr>
            <a:spLocks noChangeShapeType="1"/>
          </p:cNvSpPr>
          <p:nvPr/>
        </p:nvSpPr>
        <p:spPr bwMode="auto">
          <a:xfrm>
            <a:off x="2338388" y="1025525"/>
            <a:ext cx="0" cy="19748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8" name="Line 87"/>
          <p:cNvSpPr>
            <a:spLocks noChangeShapeType="1"/>
          </p:cNvSpPr>
          <p:nvPr/>
        </p:nvSpPr>
        <p:spPr bwMode="auto">
          <a:xfrm>
            <a:off x="2287588" y="3000375"/>
            <a:ext cx="508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9" name="Line 88"/>
          <p:cNvSpPr>
            <a:spLocks noChangeShapeType="1"/>
          </p:cNvSpPr>
          <p:nvPr/>
        </p:nvSpPr>
        <p:spPr bwMode="auto">
          <a:xfrm>
            <a:off x="2287588" y="2678113"/>
            <a:ext cx="508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0" name="Line 89"/>
          <p:cNvSpPr>
            <a:spLocks noChangeShapeType="1"/>
          </p:cNvSpPr>
          <p:nvPr/>
        </p:nvSpPr>
        <p:spPr bwMode="auto">
          <a:xfrm>
            <a:off x="2287588" y="2341563"/>
            <a:ext cx="508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1" name="Line 90"/>
          <p:cNvSpPr>
            <a:spLocks noChangeShapeType="1"/>
          </p:cNvSpPr>
          <p:nvPr/>
        </p:nvSpPr>
        <p:spPr bwMode="auto">
          <a:xfrm>
            <a:off x="2287588" y="2019300"/>
            <a:ext cx="508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2" name="Line 91"/>
          <p:cNvSpPr>
            <a:spLocks noChangeShapeType="1"/>
          </p:cNvSpPr>
          <p:nvPr/>
        </p:nvSpPr>
        <p:spPr bwMode="auto">
          <a:xfrm>
            <a:off x="2287588" y="1682750"/>
            <a:ext cx="508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3" name="Line 92"/>
          <p:cNvSpPr>
            <a:spLocks noChangeShapeType="1"/>
          </p:cNvSpPr>
          <p:nvPr/>
        </p:nvSpPr>
        <p:spPr bwMode="auto">
          <a:xfrm>
            <a:off x="2287588" y="1360488"/>
            <a:ext cx="508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4" name="Line 93"/>
          <p:cNvSpPr>
            <a:spLocks noChangeShapeType="1"/>
          </p:cNvSpPr>
          <p:nvPr/>
        </p:nvSpPr>
        <p:spPr bwMode="auto">
          <a:xfrm>
            <a:off x="2287588" y="1025525"/>
            <a:ext cx="5080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5" name="Line 94"/>
          <p:cNvSpPr>
            <a:spLocks noChangeShapeType="1"/>
          </p:cNvSpPr>
          <p:nvPr/>
        </p:nvSpPr>
        <p:spPr bwMode="auto">
          <a:xfrm>
            <a:off x="2338388" y="3000375"/>
            <a:ext cx="4581525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6" name="Line 95"/>
          <p:cNvSpPr>
            <a:spLocks noChangeShapeType="1"/>
          </p:cNvSpPr>
          <p:nvPr/>
        </p:nvSpPr>
        <p:spPr bwMode="auto">
          <a:xfrm flipV="1">
            <a:off x="2338388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7" name="Line 96"/>
          <p:cNvSpPr>
            <a:spLocks noChangeShapeType="1"/>
          </p:cNvSpPr>
          <p:nvPr/>
        </p:nvSpPr>
        <p:spPr bwMode="auto">
          <a:xfrm flipV="1">
            <a:off x="2751138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8" name="Line 97"/>
          <p:cNvSpPr>
            <a:spLocks noChangeShapeType="1"/>
          </p:cNvSpPr>
          <p:nvPr/>
        </p:nvSpPr>
        <p:spPr bwMode="auto">
          <a:xfrm flipV="1">
            <a:off x="3178175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9" name="Line 98"/>
          <p:cNvSpPr>
            <a:spLocks noChangeShapeType="1"/>
          </p:cNvSpPr>
          <p:nvPr/>
        </p:nvSpPr>
        <p:spPr bwMode="auto">
          <a:xfrm flipV="1">
            <a:off x="3590925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0" name="Line 99"/>
          <p:cNvSpPr>
            <a:spLocks noChangeShapeType="1"/>
          </p:cNvSpPr>
          <p:nvPr/>
        </p:nvSpPr>
        <p:spPr bwMode="auto">
          <a:xfrm flipV="1">
            <a:off x="4003675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1" name="Line 100"/>
          <p:cNvSpPr>
            <a:spLocks noChangeShapeType="1"/>
          </p:cNvSpPr>
          <p:nvPr/>
        </p:nvSpPr>
        <p:spPr bwMode="auto">
          <a:xfrm flipV="1">
            <a:off x="4416425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2" name="Line 101"/>
          <p:cNvSpPr>
            <a:spLocks noChangeShapeType="1"/>
          </p:cNvSpPr>
          <p:nvPr/>
        </p:nvSpPr>
        <p:spPr bwMode="auto">
          <a:xfrm flipV="1">
            <a:off x="4843463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3" name="Line 102"/>
          <p:cNvSpPr>
            <a:spLocks noChangeShapeType="1"/>
          </p:cNvSpPr>
          <p:nvPr/>
        </p:nvSpPr>
        <p:spPr bwMode="auto">
          <a:xfrm flipV="1">
            <a:off x="5256213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4" name="Line 103"/>
          <p:cNvSpPr>
            <a:spLocks noChangeShapeType="1"/>
          </p:cNvSpPr>
          <p:nvPr/>
        </p:nvSpPr>
        <p:spPr bwMode="auto">
          <a:xfrm flipV="1">
            <a:off x="5668963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5" name="Line 104"/>
          <p:cNvSpPr>
            <a:spLocks noChangeShapeType="1"/>
          </p:cNvSpPr>
          <p:nvPr/>
        </p:nvSpPr>
        <p:spPr bwMode="auto">
          <a:xfrm flipV="1">
            <a:off x="6081713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6" name="Line 105"/>
          <p:cNvSpPr>
            <a:spLocks noChangeShapeType="1"/>
          </p:cNvSpPr>
          <p:nvPr/>
        </p:nvSpPr>
        <p:spPr bwMode="auto">
          <a:xfrm flipV="1">
            <a:off x="6507163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7" name="Line 106"/>
          <p:cNvSpPr>
            <a:spLocks noChangeShapeType="1"/>
          </p:cNvSpPr>
          <p:nvPr/>
        </p:nvSpPr>
        <p:spPr bwMode="auto">
          <a:xfrm flipV="1">
            <a:off x="6919913" y="3000375"/>
            <a:ext cx="0" cy="523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8" name="Rectangle 107"/>
          <p:cNvSpPr>
            <a:spLocks noChangeArrowheads="1"/>
          </p:cNvSpPr>
          <p:nvPr/>
        </p:nvSpPr>
        <p:spPr bwMode="auto">
          <a:xfrm>
            <a:off x="2120900" y="2897188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0</a:t>
            </a:r>
            <a:endParaRPr lang="en-US"/>
          </a:p>
        </p:txBody>
      </p:sp>
      <p:sp>
        <p:nvSpPr>
          <p:cNvPr id="33849" name="Rectangle 108"/>
          <p:cNvSpPr>
            <a:spLocks noChangeArrowheads="1"/>
          </p:cNvSpPr>
          <p:nvPr/>
        </p:nvSpPr>
        <p:spPr bwMode="auto">
          <a:xfrm>
            <a:off x="2028825" y="2574925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20</a:t>
            </a:r>
            <a:endParaRPr lang="en-US"/>
          </a:p>
        </p:txBody>
      </p:sp>
      <p:sp>
        <p:nvSpPr>
          <p:cNvPr id="33850" name="Rectangle 109"/>
          <p:cNvSpPr>
            <a:spLocks noChangeArrowheads="1"/>
          </p:cNvSpPr>
          <p:nvPr/>
        </p:nvSpPr>
        <p:spPr bwMode="auto">
          <a:xfrm>
            <a:off x="2028825" y="2238375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40</a:t>
            </a:r>
            <a:endParaRPr lang="en-US"/>
          </a:p>
        </p:txBody>
      </p:sp>
      <p:sp>
        <p:nvSpPr>
          <p:cNvPr id="33851" name="Rectangle 110"/>
          <p:cNvSpPr>
            <a:spLocks noChangeArrowheads="1"/>
          </p:cNvSpPr>
          <p:nvPr/>
        </p:nvSpPr>
        <p:spPr bwMode="auto">
          <a:xfrm>
            <a:off x="2028825" y="1916113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60</a:t>
            </a:r>
            <a:endParaRPr lang="en-US"/>
          </a:p>
        </p:txBody>
      </p:sp>
      <p:sp>
        <p:nvSpPr>
          <p:cNvPr id="33852" name="Rectangle 111"/>
          <p:cNvSpPr>
            <a:spLocks noChangeArrowheads="1"/>
          </p:cNvSpPr>
          <p:nvPr/>
        </p:nvSpPr>
        <p:spPr bwMode="auto">
          <a:xfrm>
            <a:off x="2028825" y="1579563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33853" name="Rectangle 112"/>
          <p:cNvSpPr>
            <a:spLocks noChangeArrowheads="1"/>
          </p:cNvSpPr>
          <p:nvPr/>
        </p:nvSpPr>
        <p:spPr bwMode="auto">
          <a:xfrm>
            <a:off x="1938338" y="1257300"/>
            <a:ext cx="381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100</a:t>
            </a:r>
            <a:endParaRPr lang="en-US"/>
          </a:p>
        </p:txBody>
      </p:sp>
      <p:sp>
        <p:nvSpPr>
          <p:cNvPr id="33854" name="Rectangle 113"/>
          <p:cNvSpPr>
            <a:spLocks noChangeArrowheads="1"/>
          </p:cNvSpPr>
          <p:nvPr/>
        </p:nvSpPr>
        <p:spPr bwMode="auto">
          <a:xfrm>
            <a:off x="1938338" y="922338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120</a:t>
            </a:r>
            <a:endParaRPr lang="en-US"/>
          </a:p>
        </p:txBody>
      </p:sp>
      <p:sp>
        <p:nvSpPr>
          <p:cNvPr id="33855" name="Rectangle 114"/>
          <p:cNvSpPr>
            <a:spLocks noChangeArrowheads="1"/>
          </p:cNvSpPr>
          <p:nvPr/>
        </p:nvSpPr>
        <p:spPr bwMode="auto">
          <a:xfrm>
            <a:off x="2506663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</a:t>
            </a:r>
            <a:endParaRPr lang="en-US"/>
          </a:p>
        </p:txBody>
      </p:sp>
      <p:sp>
        <p:nvSpPr>
          <p:cNvPr id="33856" name="Rectangle 115"/>
          <p:cNvSpPr>
            <a:spLocks noChangeArrowheads="1"/>
          </p:cNvSpPr>
          <p:nvPr/>
        </p:nvSpPr>
        <p:spPr bwMode="auto">
          <a:xfrm>
            <a:off x="2919413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</a:t>
            </a:r>
            <a:endParaRPr lang="en-US"/>
          </a:p>
        </p:txBody>
      </p:sp>
      <p:sp>
        <p:nvSpPr>
          <p:cNvPr id="33857" name="Rectangle 116"/>
          <p:cNvSpPr>
            <a:spLocks noChangeArrowheads="1"/>
          </p:cNvSpPr>
          <p:nvPr/>
        </p:nvSpPr>
        <p:spPr bwMode="auto">
          <a:xfrm>
            <a:off x="3344863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3</a:t>
            </a:r>
            <a:endParaRPr lang="en-US"/>
          </a:p>
        </p:txBody>
      </p:sp>
      <p:sp>
        <p:nvSpPr>
          <p:cNvPr id="33858" name="Rectangle 117"/>
          <p:cNvSpPr>
            <a:spLocks noChangeArrowheads="1"/>
          </p:cNvSpPr>
          <p:nvPr/>
        </p:nvSpPr>
        <p:spPr bwMode="auto">
          <a:xfrm>
            <a:off x="3757613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4</a:t>
            </a:r>
            <a:endParaRPr lang="en-US"/>
          </a:p>
        </p:txBody>
      </p:sp>
      <p:sp>
        <p:nvSpPr>
          <p:cNvPr id="33859" name="Rectangle 118"/>
          <p:cNvSpPr>
            <a:spLocks noChangeArrowheads="1"/>
          </p:cNvSpPr>
          <p:nvPr/>
        </p:nvSpPr>
        <p:spPr bwMode="auto">
          <a:xfrm>
            <a:off x="4171950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5</a:t>
            </a:r>
            <a:endParaRPr lang="en-US"/>
          </a:p>
        </p:txBody>
      </p:sp>
      <p:sp>
        <p:nvSpPr>
          <p:cNvPr id="33860" name="Rectangle 119"/>
          <p:cNvSpPr>
            <a:spLocks noChangeArrowheads="1"/>
          </p:cNvSpPr>
          <p:nvPr/>
        </p:nvSpPr>
        <p:spPr bwMode="auto">
          <a:xfrm>
            <a:off x="4597400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6</a:t>
            </a:r>
            <a:endParaRPr lang="en-US"/>
          </a:p>
        </p:txBody>
      </p:sp>
      <p:sp>
        <p:nvSpPr>
          <p:cNvPr id="33861" name="Rectangle 120"/>
          <p:cNvSpPr>
            <a:spLocks noChangeArrowheads="1"/>
          </p:cNvSpPr>
          <p:nvPr/>
        </p:nvSpPr>
        <p:spPr bwMode="auto">
          <a:xfrm>
            <a:off x="5011738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7</a:t>
            </a:r>
            <a:endParaRPr lang="en-US"/>
          </a:p>
        </p:txBody>
      </p:sp>
      <p:sp>
        <p:nvSpPr>
          <p:cNvPr id="33862" name="Rectangle 121"/>
          <p:cNvSpPr>
            <a:spLocks noChangeArrowheads="1"/>
          </p:cNvSpPr>
          <p:nvPr/>
        </p:nvSpPr>
        <p:spPr bwMode="auto">
          <a:xfrm>
            <a:off x="5424488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8</a:t>
            </a:r>
            <a:endParaRPr lang="en-US"/>
          </a:p>
        </p:txBody>
      </p:sp>
      <p:sp>
        <p:nvSpPr>
          <p:cNvPr id="33863" name="Rectangle 122"/>
          <p:cNvSpPr>
            <a:spLocks noChangeArrowheads="1"/>
          </p:cNvSpPr>
          <p:nvPr/>
        </p:nvSpPr>
        <p:spPr bwMode="auto">
          <a:xfrm>
            <a:off x="5837238" y="314166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9</a:t>
            </a:r>
            <a:endParaRPr lang="en-US"/>
          </a:p>
        </p:txBody>
      </p:sp>
      <p:sp>
        <p:nvSpPr>
          <p:cNvPr id="33864" name="Rectangle 123"/>
          <p:cNvSpPr>
            <a:spLocks noChangeArrowheads="1"/>
          </p:cNvSpPr>
          <p:nvPr/>
        </p:nvSpPr>
        <p:spPr bwMode="auto">
          <a:xfrm>
            <a:off x="6211888" y="3141663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10</a:t>
            </a:r>
            <a:endParaRPr lang="en-US"/>
          </a:p>
        </p:txBody>
      </p:sp>
      <p:sp>
        <p:nvSpPr>
          <p:cNvPr id="33865" name="Rectangle 124"/>
          <p:cNvSpPr>
            <a:spLocks noChangeArrowheads="1"/>
          </p:cNvSpPr>
          <p:nvPr/>
        </p:nvSpPr>
        <p:spPr bwMode="auto">
          <a:xfrm>
            <a:off x="6624638" y="3141663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11</a:t>
            </a:r>
            <a:endParaRPr lang="en-US"/>
          </a:p>
        </p:txBody>
      </p:sp>
      <p:sp>
        <p:nvSpPr>
          <p:cNvPr id="33866" name="Rectangle 125"/>
          <p:cNvSpPr>
            <a:spLocks noChangeArrowheads="1"/>
          </p:cNvSpPr>
          <p:nvPr/>
        </p:nvSpPr>
        <p:spPr bwMode="auto">
          <a:xfrm rot="-5400000">
            <a:off x="1105694" y="1691481"/>
            <a:ext cx="1371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N Rate, lb/ac</a:t>
            </a:r>
            <a:endParaRPr lang="en-US"/>
          </a:p>
        </p:txBody>
      </p:sp>
      <p:sp>
        <p:nvSpPr>
          <p:cNvPr id="33867" name="Rectangle 126"/>
          <p:cNvSpPr>
            <a:spLocks noChangeArrowheads="1"/>
          </p:cNvSpPr>
          <p:nvPr/>
        </p:nvSpPr>
        <p:spPr bwMode="auto">
          <a:xfrm>
            <a:off x="7127875" y="1838325"/>
            <a:ext cx="90488" cy="90488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68" name="Rectangle 127"/>
          <p:cNvSpPr>
            <a:spLocks noChangeArrowheads="1"/>
          </p:cNvSpPr>
          <p:nvPr/>
        </p:nvSpPr>
        <p:spPr bwMode="auto">
          <a:xfrm>
            <a:off x="7269163" y="1787525"/>
            <a:ext cx="45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STD</a:t>
            </a:r>
            <a:endParaRPr lang="en-US"/>
          </a:p>
        </p:txBody>
      </p:sp>
      <p:sp>
        <p:nvSpPr>
          <p:cNvPr id="33869" name="Rectangle 128"/>
          <p:cNvSpPr>
            <a:spLocks noChangeArrowheads="1"/>
          </p:cNvSpPr>
          <p:nvPr/>
        </p:nvSpPr>
        <p:spPr bwMode="auto">
          <a:xfrm>
            <a:off x="7127875" y="2097088"/>
            <a:ext cx="90488" cy="90487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0" name="Rectangle 129"/>
          <p:cNvSpPr>
            <a:spLocks noChangeArrowheads="1"/>
          </p:cNvSpPr>
          <p:nvPr/>
        </p:nvSpPr>
        <p:spPr bwMode="auto">
          <a:xfrm>
            <a:off x="7269163" y="2044700"/>
            <a:ext cx="330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GS</a:t>
            </a:r>
            <a:endParaRPr lang="en-US"/>
          </a:p>
        </p:txBody>
      </p:sp>
      <p:sp>
        <p:nvSpPr>
          <p:cNvPr id="33871" name="AutoShape 131"/>
          <p:cNvSpPr>
            <a:spLocks noChangeAspect="1" noChangeArrowheads="1" noTextEdit="1"/>
          </p:cNvSpPr>
          <p:nvPr/>
        </p:nvSpPr>
        <p:spPr bwMode="auto">
          <a:xfrm>
            <a:off x="990600" y="3429000"/>
            <a:ext cx="7162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2" name="Rectangle 132"/>
          <p:cNvSpPr>
            <a:spLocks noChangeArrowheads="1"/>
          </p:cNvSpPr>
          <p:nvPr/>
        </p:nvSpPr>
        <p:spPr bwMode="auto">
          <a:xfrm>
            <a:off x="1027113" y="3459163"/>
            <a:ext cx="7089775" cy="31464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3" name="Rectangle 133"/>
          <p:cNvSpPr>
            <a:spLocks noChangeArrowheads="1"/>
          </p:cNvSpPr>
          <p:nvPr/>
        </p:nvSpPr>
        <p:spPr bwMode="auto">
          <a:xfrm>
            <a:off x="1992313" y="3657600"/>
            <a:ext cx="5348287" cy="24971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4" name="Line 138"/>
          <p:cNvSpPr>
            <a:spLocks noChangeShapeType="1"/>
          </p:cNvSpPr>
          <p:nvPr/>
        </p:nvSpPr>
        <p:spPr bwMode="auto">
          <a:xfrm>
            <a:off x="1992313" y="3657600"/>
            <a:ext cx="53482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5" name="Rectangle 139"/>
          <p:cNvSpPr>
            <a:spLocks noChangeArrowheads="1"/>
          </p:cNvSpPr>
          <p:nvPr/>
        </p:nvSpPr>
        <p:spPr bwMode="auto">
          <a:xfrm>
            <a:off x="1992313" y="3657600"/>
            <a:ext cx="5348287" cy="2497138"/>
          </a:xfrm>
          <a:prstGeom prst="rect">
            <a:avLst/>
          </a:prstGeom>
          <a:noFill/>
          <a:ln w="7938">
            <a:solidFill>
              <a:srgbClr val="80808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6" name="Rectangle 140"/>
          <p:cNvSpPr>
            <a:spLocks noChangeArrowheads="1"/>
          </p:cNvSpPr>
          <p:nvPr/>
        </p:nvSpPr>
        <p:spPr bwMode="auto">
          <a:xfrm>
            <a:off x="2093913" y="4535488"/>
            <a:ext cx="138112" cy="1619250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7" name="Rectangle 141"/>
          <p:cNvSpPr>
            <a:spLocks noChangeArrowheads="1"/>
          </p:cNvSpPr>
          <p:nvPr/>
        </p:nvSpPr>
        <p:spPr bwMode="auto">
          <a:xfrm>
            <a:off x="2579688" y="4957763"/>
            <a:ext cx="138112" cy="1196975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8" name="Rectangle 142"/>
          <p:cNvSpPr>
            <a:spLocks noChangeArrowheads="1"/>
          </p:cNvSpPr>
          <p:nvPr/>
        </p:nvSpPr>
        <p:spPr bwMode="auto">
          <a:xfrm>
            <a:off x="3065463" y="4397375"/>
            <a:ext cx="138112" cy="1757363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9" name="Rectangle 143"/>
          <p:cNvSpPr>
            <a:spLocks noChangeArrowheads="1"/>
          </p:cNvSpPr>
          <p:nvPr/>
        </p:nvSpPr>
        <p:spPr bwMode="auto">
          <a:xfrm>
            <a:off x="3552825" y="5203825"/>
            <a:ext cx="138113" cy="950913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0" name="Rectangle 144"/>
          <p:cNvSpPr>
            <a:spLocks noChangeArrowheads="1"/>
          </p:cNvSpPr>
          <p:nvPr/>
        </p:nvSpPr>
        <p:spPr bwMode="auto">
          <a:xfrm>
            <a:off x="4038600" y="4645025"/>
            <a:ext cx="138113" cy="1509713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1" name="Rectangle 145"/>
          <p:cNvSpPr>
            <a:spLocks noChangeArrowheads="1"/>
          </p:cNvSpPr>
          <p:nvPr/>
        </p:nvSpPr>
        <p:spPr bwMode="auto">
          <a:xfrm>
            <a:off x="4524375" y="4818063"/>
            <a:ext cx="138113" cy="1336675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2" name="Rectangle 146"/>
          <p:cNvSpPr>
            <a:spLocks noChangeArrowheads="1"/>
          </p:cNvSpPr>
          <p:nvPr/>
        </p:nvSpPr>
        <p:spPr bwMode="auto">
          <a:xfrm>
            <a:off x="5011738" y="4606925"/>
            <a:ext cx="138112" cy="1547813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3" name="Rectangle 147"/>
          <p:cNvSpPr>
            <a:spLocks noChangeArrowheads="1"/>
          </p:cNvSpPr>
          <p:nvPr/>
        </p:nvSpPr>
        <p:spPr bwMode="auto">
          <a:xfrm>
            <a:off x="5497513" y="4895850"/>
            <a:ext cx="138112" cy="1258888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4" name="Rectangle 148"/>
          <p:cNvSpPr>
            <a:spLocks noChangeArrowheads="1"/>
          </p:cNvSpPr>
          <p:nvPr/>
        </p:nvSpPr>
        <p:spPr bwMode="auto">
          <a:xfrm>
            <a:off x="5984875" y="4422775"/>
            <a:ext cx="136525" cy="1731963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5" name="Rectangle 149"/>
          <p:cNvSpPr>
            <a:spLocks noChangeArrowheads="1"/>
          </p:cNvSpPr>
          <p:nvPr/>
        </p:nvSpPr>
        <p:spPr bwMode="auto">
          <a:xfrm>
            <a:off x="6470650" y="4319588"/>
            <a:ext cx="136525" cy="1835150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6" name="Rectangle 150"/>
          <p:cNvSpPr>
            <a:spLocks noChangeArrowheads="1"/>
          </p:cNvSpPr>
          <p:nvPr/>
        </p:nvSpPr>
        <p:spPr bwMode="auto">
          <a:xfrm>
            <a:off x="6954838" y="4645025"/>
            <a:ext cx="138112" cy="1509713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7" name="Rectangle 151"/>
          <p:cNvSpPr>
            <a:spLocks noChangeArrowheads="1"/>
          </p:cNvSpPr>
          <p:nvPr/>
        </p:nvSpPr>
        <p:spPr bwMode="auto">
          <a:xfrm>
            <a:off x="2232025" y="4548188"/>
            <a:ext cx="138113" cy="1606550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8" name="Rectangle 152"/>
          <p:cNvSpPr>
            <a:spLocks noChangeArrowheads="1"/>
          </p:cNvSpPr>
          <p:nvPr/>
        </p:nvSpPr>
        <p:spPr bwMode="auto">
          <a:xfrm>
            <a:off x="2717800" y="4962525"/>
            <a:ext cx="138113" cy="1192213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9" name="Rectangle 153"/>
          <p:cNvSpPr>
            <a:spLocks noChangeArrowheads="1"/>
          </p:cNvSpPr>
          <p:nvPr/>
        </p:nvSpPr>
        <p:spPr bwMode="auto">
          <a:xfrm>
            <a:off x="3203575" y="4319588"/>
            <a:ext cx="138113" cy="1835150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0" name="Rectangle 154"/>
          <p:cNvSpPr>
            <a:spLocks noChangeArrowheads="1"/>
          </p:cNvSpPr>
          <p:nvPr/>
        </p:nvSpPr>
        <p:spPr bwMode="auto">
          <a:xfrm>
            <a:off x="3690938" y="5233988"/>
            <a:ext cx="138112" cy="920750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1" name="Rectangle 155"/>
          <p:cNvSpPr>
            <a:spLocks noChangeArrowheads="1"/>
          </p:cNvSpPr>
          <p:nvPr/>
        </p:nvSpPr>
        <p:spPr bwMode="auto">
          <a:xfrm>
            <a:off x="4176713" y="4583113"/>
            <a:ext cx="138112" cy="1571625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2" name="Rectangle 156"/>
          <p:cNvSpPr>
            <a:spLocks noChangeArrowheads="1"/>
          </p:cNvSpPr>
          <p:nvPr/>
        </p:nvSpPr>
        <p:spPr bwMode="auto">
          <a:xfrm>
            <a:off x="4662488" y="4830763"/>
            <a:ext cx="138112" cy="1323975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3" name="Rectangle 157"/>
          <p:cNvSpPr>
            <a:spLocks noChangeArrowheads="1"/>
          </p:cNvSpPr>
          <p:nvPr/>
        </p:nvSpPr>
        <p:spPr bwMode="auto">
          <a:xfrm>
            <a:off x="5149850" y="4649788"/>
            <a:ext cx="136525" cy="1504950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4" name="Rectangle 158"/>
          <p:cNvSpPr>
            <a:spLocks noChangeArrowheads="1"/>
          </p:cNvSpPr>
          <p:nvPr/>
        </p:nvSpPr>
        <p:spPr bwMode="auto">
          <a:xfrm>
            <a:off x="5635625" y="4794250"/>
            <a:ext cx="136525" cy="1360488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5" name="Rectangle 159"/>
          <p:cNvSpPr>
            <a:spLocks noChangeArrowheads="1"/>
          </p:cNvSpPr>
          <p:nvPr/>
        </p:nvSpPr>
        <p:spPr bwMode="auto">
          <a:xfrm>
            <a:off x="6121400" y="4524375"/>
            <a:ext cx="138113" cy="1630363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6" name="Rectangle 160"/>
          <p:cNvSpPr>
            <a:spLocks noChangeArrowheads="1"/>
          </p:cNvSpPr>
          <p:nvPr/>
        </p:nvSpPr>
        <p:spPr bwMode="auto">
          <a:xfrm>
            <a:off x="6607175" y="4246563"/>
            <a:ext cx="138113" cy="1908175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7" name="Rectangle 161"/>
          <p:cNvSpPr>
            <a:spLocks noChangeArrowheads="1"/>
          </p:cNvSpPr>
          <p:nvPr/>
        </p:nvSpPr>
        <p:spPr bwMode="auto">
          <a:xfrm>
            <a:off x="7092950" y="4679950"/>
            <a:ext cx="138113" cy="1474788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8" name="Line 162"/>
          <p:cNvSpPr>
            <a:spLocks noChangeShapeType="1"/>
          </p:cNvSpPr>
          <p:nvPr/>
        </p:nvSpPr>
        <p:spPr bwMode="auto">
          <a:xfrm>
            <a:off x="1992313" y="3657600"/>
            <a:ext cx="0" cy="24971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9" name="Line 163"/>
          <p:cNvSpPr>
            <a:spLocks noChangeShapeType="1"/>
          </p:cNvSpPr>
          <p:nvPr/>
        </p:nvSpPr>
        <p:spPr bwMode="auto">
          <a:xfrm>
            <a:off x="1927225" y="6154738"/>
            <a:ext cx="65088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0" name="Line 164"/>
          <p:cNvSpPr>
            <a:spLocks noChangeShapeType="1"/>
          </p:cNvSpPr>
          <p:nvPr/>
        </p:nvSpPr>
        <p:spPr bwMode="auto">
          <a:xfrm>
            <a:off x="1927225" y="5654675"/>
            <a:ext cx="65088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1" name="Line 165"/>
          <p:cNvSpPr>
            <a:spLocks noChangeShapeType="1"/>
          </p:cNvSpPr>
          <p:nvPr/>
        </p:nvSpPr>
        <p:spPr bwMode="auto">
          <a:xfrm>
            <a:off x="1927225" y="5154613"/>
            <a:ext cx="65088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2" name="Line 166"/>
          <p:cNvSpPr>
            <a:spLocks noChangeShapeType="1"/>
          </p:cNvSpPr>
          <p:nvPr/>
        </p:nvSpPr>
        <p:spPr bwMode="auto">
          <a:xfrm>
            <a:off x="1927225" y="4656138"/>
            <a:ext cx="65088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3" name="Line 167"/>
          <p:cNvSpPr>
            <a:spLocks noChangeShapeType="1"/>
          </p:cNvSpPr>
          <p:nvPr/>
        </p:nvSpPr>
        <p:spPr bwMode="auto">
          <a:xfrm>
            <a:off x="1927225" y="4156075"/>
            <a:ext cx="65088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4" name="Line 168"/>
          <p:cNvSpPr>
            <a:spLocks noChangeShapeType="1"/>
          </p:cNvSpPr>
          <p:nvPr/>
        </p:nvSpPr>
        <p:spPr bwMode="auto">
          <a:xfrm>
            <a:off x="1927225" y="3657600"/>
            <a:ext cx="65088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5" name="Line 169"/>
          <p:cNvSpPr>
            <a:spLocks noChangeShapeType="1"/>
          </p:cNvSpPr>
          <p:nvPr/>
        </p:nvSpPr>
        <p:spPr bwMode="auto">
          <a:xfrm>
            <a:off x="1992313" y="6154738"/>
            <a:ext cx="5348287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6" name="Line 170"/>
          <p:cNvSpPr>
            <a:spLocks noChangeShapeType="1"/>
          </p:cNvSpPr>
          <p:nvPr/>
        </p:nvSpPr>
        <p:spPr bwMode="auto">
          <a:xfrm flipV="1">
            <a:off x="1992313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7" name="Line 171"/>
          <p:cNvSpPr>
            <a:spLocks noChangeShapeType="1"/>
          </p:cNvSpPr>
          <p:nvPr/>
        </p:nvSpPr>
        <p:spPr bwMode="auto">
          <a:xfrm flipV="1">
            <a:off x="2478088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8" name="Line 172"/>
          <p:cNvSpPr>
            <a:spLocks noChangeShapeType="1"/>
          </p:cNvSpPr>
          <p:nvPr/>
        </p:nvSpPr>
        <p:spPr bwMode="auto">
          <a:xfrm flipV="1">
            <a:off x="2965450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9" name="Line 173"/>
          <p:cNvSpPr>
            <a:spLocks noChangeShapeType="1"/>
          </p:cNvSpPr>
          <p:nvPr/>
        </p:nvSpPr>
        <p:spPr bwMode="auto">
          <a:xfrm flipV="1">
            <a:off x="3451225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0" name="Line 174"/>
          <p:cNvSpPr>
            <a:spLocks noChangeShapeType="1"/>
          </p:cNvSpPr>
          <p:nvPr/>
        </p:nvSpPr>
        <p:spPr bwMode="auto">
          <a:xfrm flipV="1">
            <a:off x="3937000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1" name="Line 175"/>
          <p:cNvSpPr>
            <a:spLocks noChangeShapeType="1"/>
          </p:cNvSpPr>
          <p:nvPr/>
        </p:nvSpPr>
        <p:spPr bwMode="auto">
          <a:xfrm flipV="1">
            <a:off x="4422775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2" name="Line 176"/>
          <p:cNvSpPr>
            <a:spLocks noChangeShapeType="1"/>
          </p:cNvSpPr>
          <p:nvPr/>
        </p:nvSpPr>
        <p:spPr bwMode="auto">
          <a:xfrm flipV="1">
            <a:off x="4908550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3" name="Line 177"/>
          <p:cNvSpPr>
            <a:spLocks noChangeShapeType="1"/>
          </p:cNvSpPr>
          <p:nvPr/>
        </p:nvSpPr>
        <p:spPr bwMode="auto">
          <a:xfrm flipV="1">
            <a:off x="5395913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4" name="Line 178"/>
          <p:cNvSpPr>
            <a:spLocks noChangeShapeType="1"/>
          </p:cNvSpPr>
          <p:nvPr/>
        </p:nvSpPr>
        <p:spPr bwMode="auto">
          <a:xfrm flipV="1">
            <a:off x="5881688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5" name="Line 179"/>
          <p:cNvSpPr>
            <a:spLocks noChangeShapeType="1"/>
          </p:cNvSpPr>
          <p:nvPr/>
        </p:nvSpPr>
        <p:spPr bwMode="auto">
          <a:xfrm flipV="1">
            <a:off x="6367463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6" name="Line 180"/>
          <p:cNvSpPr>
            <a:spLocks noChangeShapeType="1"/>
          </p:cNvSpPr>
          <p:nvPr/>
        </p:nvSpPr>
        <p:spPr bwMode="auto">
          <a:xfrm flipV="1">
            <a:off x="6854825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7" name="Line 181"/>
          <p:cNvSpPr>
            <a:spLocks noChangeShapeType="1"/>
          </p:cNvSpPr>
          <p:nvPr/>
        </p:nvSpPr>
        <p:spPr bwMode="auto">
          <a:xfrm flipV="1">
            <a:off x="7340600" y="6154738"/>
            <a:ext cx="0" cy="523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8" name="Rectangle 182"/>
          <p:cNvSpPr>
            <a:spLocks noChangeArrowheads="1"/>
          </p:cNvSpPr>
          <p:nvPr/>
        </p:nvSpPr>
        <p:spPr bwMode="auto">
          <a:xfrm>
            <a:off x="1976438" y="4332288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162</a:t>
            </a:r>
            <a:endParaRPr lang="en-US"/>
          </a:p>
        </p:txBody>
      </p:sp>
      <p:sp>
        <p:nvSpPr>
          <p:cNvPr id="33919" name="Rectangle 183"/>
          <p:cNvSpPr>
            <a:spLocks noChangeArrowheads="1"/>
          </p:cNvSpPr>
          <p:nvPr/>
        </p:nvSpPr>
        <p:spPr bwMode="auto">
          <a:xfrm>
            <a:off x="2449513" y="4789488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120</a:t>
            </a:r>
            <a:endParaRPr lang="en-US"/>
          </a:p>
        </p:txBody>
      </p:sp>
      <p:sp>
        <p:nvSpPr>
          <p:cNvPr id="33920" name="Rectangle 184"/>
          <p:cNvSpPr>
            <a:spLocks noChangeArrowheads="1"/>
          </p:cNvSpPr>
          <p:nvPr/>
        </p:nvSpPr>
        <p:spPr bwMode="auto">
          <a:xfrm>
            <a:off x="2951163" y="4229100"/>
            <a:ext cx="2524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176</a:t>
            </a:r>
            <a:endParaRPr lang="en-US"/>
          </a:p>
        </p:txBody>
      </p:sp>
      <p:sp>
        <p:nvSpPr>
          <p:cNvPr id="33921" name="Rectangle 185"/>
          <p:cNvSpPr>
            <a:spLocks noChangeArrowheads="1"/>
          </p:cNvSpPr>
          <p:nvPr/>
        </p:nvSpPr>
        <p:spPr bwMode="auto">
          <a:xfrm>
            <a:off x="3517900" y="5035550"/>
            <a:ext cx="16827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95</a:t>
            </a:r>
            <a:endParaRPr lang="en-US"/>
          </a:p>
        </p:txBody>
      </p:sp>
      <p:sp>
        <p:nvSpPr>
          <p:cNvPr id="33922" name="Rectangle 186"/>
          <p:cNvSpPr>
            <a:spLocks noChangeArrowheads="1"/>
          </p:cNvSpPr>
          <p:nvPr/>
        </p:nvSpPr>
        <p:spPr bwMode="auto">
          <a:xfrm>
            <a:off x="3910013" y="4475163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151</a:t>
            </a:r>
            <a:endParaRPr lang="en-US"/>
          </a:p>
        </p:txBody>
      </p:sp>
      <p:sp>
        <p:nvSpPr>
          <p:cNvPr id="33923" name="Rectangle 187"/>
          <p:cNvSpPr>
            <a:spLocks noChangeArrowheads="1"/>
          </p:cNvSpPr>
          <p:nvPr/>
        </p:nvSpPr>
        <p:spPr bwMode="auto">
          <a:xfrm>
            <a:off x="4411663" y="4649788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134</a:t>
            </a:r>
            <a:endParaRPr lang="en-US"/>
          </a:p>
        </p:txBody>
      </p:sp>
      <p:sp>
        <p:nvSpPr>
          <p:cNvPr id="33924" name="Rectangle 188"/>
          <p:cNvSpPr>
            <a:spLocks noChangeArrowheads="1"/>
          </p:cNvSpPr>
          <p:nvPr/>
        </p:nvSpPr>
        <p:spPr bwMode="auto">
          <a:xfrm>
            <a:off x="4903788" y="4441825"/>
            <a:ext cx="2524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155</a:t>
            </a:r>
            <a:endParaRPr lang="en-US"/>
          </a:p>
        </p:txBody>
      </p:sp>
      <p:sp>
        <p:nvSpPr>
          <p:cNvPr id="33925" name="Rectangle 189"/>
          <p:cNvSpPr>
            <a:spLocks noChangeArrowheads="1"/>
          </p:cNvSpPr>
          <p:nvPr/>
        </p:nvSpPr>
        <p:spPr bwMode="auto">
          <a:xfrm>
            <a:off x="5367338" y="4727575"/>
            <a:ext cx="2524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126</a:t>
            </a:r>
            <a:endParaRPr lang="en-US"/>
          </a:p>
        </p:txBody>
      </p:sp>
      <p:sp>
        <p:nvSpPr>
          <p:cNvPr id="33926" name="Rectangle 190"/>
          <p:cNvSpPr>
            <a:spLocks noChangeArrowheads="1"/>
          </p:cNvSpPr>
          <p:nvPr/>
        </p:nvSpPr>
        <p:spPr bwMode="auto">
          <a:xfrm>
            <a:off x="5899150" y="4252913"/>
            <a:ext cx="25241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173</a:t>
            </a:r>
            <a:endParaRPr lang="en-US"/>
          </a:p>
        </p:txBody>
      </p:sp>
      <p:sp>
        <p:nvSpPr>
          <p:cNvPr id="33927" name="Rectangle 191"/>
          <p:cNvSpPr>
            <a:spLocks noChangeArrowheads="1"/>
          </p:cNvSpPr>
          <p:nvPr/>
        </p:nvSpPr>
        <p:spPr bwMode="auto">
          <a:xfrm>
            <a:off x="6362700" y="4151313"/>
            <a:ext cx="25241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184</a:t>
            </a:r>
            <a:endParaRPr lang="en-US"/>
          </a:p>
        </p:txBody>
      </p:sp>
      <p:sp>
        <p:nvSpPr>
          <p:cNvPr id="33928" name="Rectangle 192"/>
          <p:cNvSpPr>
            <a:spLocks noChangeArrowheads="1"/>
          </p:cNvSpPr>
          <p:nvPr/>
        </p:nvSpPr>
        <p:spPr bwMode="auto">
          <a:xfrm>
            <a:off x="6826250" y="4475163"/>
            <a:ext cx="25241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151</a:t>
            </a:r>
            <a:endParaRPr lang="en-US"/>
          </a:p>
        </p:txBody>
      </p:sp>
      <p:sp>
        <p:nvSpPr>
          <p:cNvPr id="33929" name="Rectangle 193"/>
          <p:cNvSpPr>
            <a:spLocks noChangeArrowheads="1"/>
          </p:cNvSpPr>
          <p:nvPr/>
        </p:nvSpPr>
        <p:spPr bwMode="auto">
          <a:xfrm>
            <a:off x="2249488" y="4332288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161</a:t>
            </a:r>
            <a:endParaRPr lang="en-US"/>
          </a:p>
        </p:txBody>
      </p:sp>
      <p:sp>
        <p:nvSpPr>
          <p:cNvPr id="33930" name="Rectangle 194"/>
          <p:cNvSpPr>
            <a:spLocks noChangeArrowheads="1"/>
          </p:cNvSpPr>
          <p:nvPr/>
        </p:nvSpPr>
        <p:spPr bwMode="auto">
          <a:xfrm>
            <a:off x="2693988" y="4794250"/>
            <a:ext cx="2524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119</a:t>
            </a:r>
            <a:endParaRPr lang="en-US"/>
          </a:p>
        </p:txBody>
      </p:sp>
      <p:sp>
        <p:nvSpPr>
          <p:cNvPr id="33931" name="Rectangle 195"/>
          <p:cNvSpPr>
            <a:spLocks noChangeArrowheads="1"/>
          </p:cNvSpPr>
          <p:nvPr/>
        </p:nvSpPr>
        <p:spPr bwMode="auto">
          <a:xfrm>
            <a:off x="3197225" y="4144963"/>
            <a:ext cx="25241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184</a:t>
            </a:r>
            <a:endParaRPr lang="en-US"/>
          </a:p>
        </p:txBody>
      </p:sp>
      <p:sp>
        <p:nvSpPr>
          <p:cNvPr id="33932" name="Rectangle 196"/>
          <p:cNvSpPr>
            <a:spLocks noChangeArrowheads="1"/>
          </p:cNvSpPr>
          <p:nvPr/>
        </p:nvSpPr>
        <p:spPr bwMode="auto">
          <a:xfrm>
            <a:off x="3752850" y="5035550"/>
            <a:ext cx="16827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92</a:t>
            </a:r>
            <a:endParaRPr lang="en-US"/>
          </a:p>
        </p:txBody>
      </p:sp>
      <p:sp>
        <p:nvSpPr>
          <p:cNvPr id="33933" name="Rectangle 197"/>
          <p:cNvSpPr>
            <a:spLocks noChangeArrowheads="1"/>
          </p:cNvSpPr>
          <p:nvPr/>
        </p:nvSpPr>
        <p:spPr bwMode="auto">
          <a:xfrm>
            <a:off x="4152900" y="4414838"/>
            <a:ext cx="25241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157</a:t>
            </a:r>
            <a:endParaRPr lang="en-US"/>
          </a:p>
        </p:txBody>
      </p:sp>
      <p:sp>
        <p:nvSpPr>
          <p:cNvPr id="33934" name="Rectangle 198"/>
          <p:cNvSpPr>
            <a:spLocks noChangeArrowheads="1"/>
          </p:cNvSpPr>
          <p:nvPr/>
        </p:nvSpPr>
        <p:spPr bwMode="auto">
          <a:xfrm>
            <a:off x="4684713" y="4662488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132</a:t>
            </a:r>
            <a:endParaRPr lang="en-US"/>
          </a:p>
        </p:txBody>
      </p:sp>
      <p:sp>
        <p:nvSpPr>
          <p:cNvPr id="33935" name="Rectangle 199"/>
          <p:cNvSpPr>
            <a:spLocks noChangeArrowheads="1"/>
          </p:cNvSpPr>
          <p:nvPr/>
        </p:nvSpPr>
        <p:spPr bwMode="auto">
          <a:xfrm>
            <a:off x="5148263" y="4483100"/>
            <a:ext cx="2524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150</a:t>
            </a:r>
            <a:endParaRPr lang="en-US"/>
          </a:p>
        </p:txBody>
      </p:sp>
      <p:sp>
        <p:nvSpPr>
          <p:cNvPr id="33936" name="Rectangle 200"/>
          <p:cNvSpPr>
            <a:spLocks noChangeArrowheads="1"/>
          </p:cNvSpPr>
          <p:nvPr/>
        </p:nvSpPr>
        <p:spPr bwMode="auto">
          <a:xfrm>
            <a:off x="5611813" y="4624388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136</a:t>
            </a:r>
            <a:endParaRPr lang="en-US"/>
          </a:p>
        </p:txBody>
      </p:sp>
      <p:sp>
        <p:nvSpPr>
          <p:cNvPr id="33937" name="Rectangle 201"/>
          <p:cNvSpPr>
            <a:spLocks noChangeArrowheads="1"/>
          </p:cNvSpPr>
          <p:nvPr/>
        </p:nvSpPr>
        <p:spPr bwMode="auto">
          <a:xfrm>
            <a:off x="6143625" y="4356100"/>
            <a:ext cx="25241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163</a:t>
            </a:r>
            <a:endParaRPr lang="en-US"/>
          </a:p>
        </p:txBody>
      </p:sp>
      <p:sp>
        <p:nvSpPr>
          <p:cNvPr id="33938" name="Rectangle 202"/>
          <p:cNvSpPr>
            <a:spLocks noChangeArrowheads="1"/>
          </p:cNvSpPr>
          <p:nvPr/>
        </p:nvSpPr>
        <p:spPr bwMode="auto">
          <a:xfrm>
            <a:off x="6564313" y="4002088"/>
            <a:ext cx="25241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191</a:t>
            </a:r>
            <a:endParaRPr lang="en-US"/>
          </a:p>
        </p:txBody>
      </p:sp>
      <p:sp>
        <p:nvSpPr>
          <p:cNvPr id="33939" name="Rectangle 203"/>
          <p:cNvSpPr>
            <a:spLocks noChangeArrowheads="1"/>
          </p:cNvSpPr>
          <p:nvPr/>
        </p:nvSpPr>
        <p:spPr bwMode="auto">
          <a:xfrm>
            <a:off x="7072313" y="4495800"/>
            <a:ext cx="2524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148</a:t>
            </a:r>
            <a:endParaRPr lang="en-US"/>
          </a:p>
        </p:txBody>
      </p:sp>
      <p:sp>
        <p:nvSpPr>
          <p:cNvPr id="33940" name="Rectangle 204"/>
          <p:cNvSpPr>
            <a:spLocks noChangeArrowheads="1"/>
          </p:cNvSpPr>
          <p:nvPr/>
        </p:nvSpPr>
        <p:spPr bwMode="auto">
          <a:xfrm>
            <a:off x="1724025" y="605790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0</a:t>
            </a:r>
            <a:endParaRPr lang="en-US"/>
          </a:p>
        </p:txBody>
      </p:sp>
      <p:sp>
        <p:nvSpPr>
          <p:cNvPr id="33941" name="Rectangle 205"/>
          <p:cNvSpPr>
            <a:spLocks noChangeArrowheads="1"/>
          </p:cNvSpPr>
          <p:nvPr/>
        </p:nvSpPr>
        <p:spPr bwMode="auto">
          <a:xfrm>
            <a:off x="1614488" y="5557838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50</a:t>
            </a:r>
            <a:endParaRPr lang="en-US"/>
          </a:p>
        </p:txBody>
      </p:sp>
      <p:sp>
        <p:nvSpPr>
          <p:cNvPr id="33942" name="Rectangle 206"/>
          <p:cNvSpPr>
            <a:spLocks noChangeArrowheads="1"/>
          </p:cNvSpPr>
          <p:nvPr/>
        </p:nvSpPr>
        <p:spPr bwMode="auto">
          <a:xfrm>
            <a:off x="1506538" y="50593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100</a:t>
            </a:r>
            <a:endParaRPr lang="en-US"/>
          </a:p>
        </p:txBody>
      </p:sp>
      <p:sp>
        <p:nvSpPr>
          <p:cNvPr id="33943" name="Rectangle 207"/>
          <p:cNvSpPr>
            <a:spLocks noChangeArrowheads="1"/>
          </p:cNvSpPr>
          <p:nvPr/>
        </p:nvSpPr>
        <p:spPr bwMode="auto">
          <a:xfrm>
            <a:off x="1506538" y="4559300"/>
            <a:ext cx="381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150</a:t>
            </a:r>
            <a:endParaRPr lang="en-US"/>
          </a:p>
        </p:txBody>
      </p:sp>
      <p:sp>
        <p:nvSpPr>
          <p:cNvPr id="33944" name="Rectangle 208"/>
          <p:cNvSpPr>
            <a:spLocks noChangeArrowheads="1"/>
          </p:cNvSpPr>
          <p:nvPr/>
        </p:nvSpPr>
        <p:spPr bwMode="auto">
          <a:xfrm>
            <a:off x="1506538" y="4060825"/>
            <a:ext cx="381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200</a:t>
            </a:r>
            <a:endParaRPr lang="en-US"/>
          </a:p>
        </p:txBody>
      </p:sp>
      <p:sp>
        <p:nvSpPr>
          <p:cNvPr id="33945" name="Rectangle 209"/>
          <p:cNvSpPr>
            <a:spLocks noChangeArrowheads="1"/>
          </p:cNvSpPr>
          <p:nvPr/>
        </p:nvSpPr>
        <p:spPr bwMode="auto">
          <a:xfrm>
            <a:off x="1506538" y="3562350"/>
            <a:ext cx="381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250</a:t>
            </a:r>
            <a:endParaRPr lang="en-US"/>
          </a:p>
        </p:txBody>
      </p:sp>
      <p:sp>
        <p:nvSpPr>
          <p:cNvPr id="33946" name="Rectangle 210"/>
          <p:cNvSpPr>
            <a:spLocks noChangeArrowheads="1"/>
          </p:cNvSpPr>
          <p:nvPr/>
        </p:nvSpPr>
        <p:spPr bwMode="auto">
          <a:xfrm>
            <a:off x="2189163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</a:t>
            </a:r>
            <a:endParaRPr lang="en-US"/>
          </a:p>
        </p:txBody>
      </p:sp>
      <p:sp>
        <p:nvSpPr>
          <p:cNvPr id="33947" name="Rectangle 211"/>
          <p:cNvSpPr>
            <a:spLocks noChangeArrowheads="1"/>
          </p:cNvSpPr>
          <p:nvPr/>
        </p:nvSpPr>
        <p:spPr bwMode="auto">
          <a:xfrm>
            <a:off x="2674938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</a:t>
            </a:r>
            <a:endParaRPr lang="en-US"/>
          </a:p>
        </p:txBody>
      </p:sp>
      <p:sp>
        <p:nvSpPr>
          <p:cNvPr id="33948" name="Rectangle 212"/>
          <p:cNvSpPr>
            <a:spLocks noChangeArrowheads="1"/>
          </p:cNvSpPr>
          <p:nvPr/>
        </p:nvSpPr>
        <p:spPr bwMode="auto">
          <a:xfrm>
            <a:off x="3159125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3</a:t>
            </a:r>
            <a:endParaRPr lang="en-US"/>
          </a:p>
        </p:txBody>
      </p:sp>
      <p:sp>
        <p:nvSpPr>
          <p:cNvPr id="33949" name="Rectangle 213"/>
          <p:cNvSpPr>
            <a:spLocks noChangeArrowheads="1"/>
          </p:cNvSpPr>
          <p:nvPr/>
        </p:nvSpPr>
        <p:spPr bwMode="auto">
          <a:xfrm>
            <a:off x="3644900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4</a:t>
            </a:r>
            <a:endParaRPr lang="en-US"/>
          </a:p>
        </p:txBody>
      </p:sp>
      <p:sp>
        <p:nvSpPr>
          <p:cNvPr id="33950" name="Rectangle 214"/>
          <p:cNvSpPr>
            <a:spLocks noChangeArrowheads="1"/>
          </p:cNvSpPr>
          <p:nvPr/>
        </p:nvSpPr>
        <p:spPr bwMode="auto">
          <a:xfrm>
            <a:off x="4132263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5</a:t>
            </a:r>
            <a:endParaRPr lang="en-US"/>
          </a:p>
        </p:txBody>
      </p:sp>
      <p:sp>
        <p:nvSpPr>
          <p:cNvPr id="33951" name="Rectangle 215"/>
          <p:cNvSpPr>
            <a:spLocks noChangeArrowheads="1"/>
          </p:cNvSpPr>
          <p:nvPr/>
        </p:nvSpPr>
        <p:spPr bwMode="auto">
          <a:xfrm>
            <a:off x="4619625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6</a:t>
            </a:r>
            <a:endParaRPr lang="en-US"/>
          </a:p>
        </p:txBody>
      </p:sp>
      <p:sp>
        <p:nvSpPr>
          <p:cNvPr id="33952" name="Rectangle 216"/>
          <p:cNvSpPr>
            <a:spLocks noChangeArrowheads="1"/>
          </p:cNvSpPr>
          <p:nvPr/>
        </p:nvSpPr>
        <p:spPr bwMode="auto">
          <a:xfrm>
            <a:off x="5105400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7</a:t>
            </a:r>
            <a:endParaRPr lang="en-US"/>
          </a:p>
        </p:txBody>
      </p:sp>
      <p:sp>
        <p:nvSpPr>
          <p:cNvPr id="33953" name="Rectangle 217"/>
          <p:cNvSpPr>
            <a:spLocks noChangeArrowheads="1"/>
          </p:cNvSpPr>
          <p:nvPr/>
        </p:nvSpPr>
        <p:spPr bwMode="auto">
          <a:xfrm>
            <a:off x="5591175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8</a:t>
            </a:r>
            <a:endParaRPr lang="en-US"/>
          </a:p>
        </p:txBody>
      </p:sp>
      <p:sp>
        <p:nvSpPr>
          <p:cNvPr id="33954" name="Rectangle 218"/>
          <p:cNvSpPr>
            <a:spLocks noChangeArrowheads="1"/>
          </p:cNvSpPr>
          <p:nvPr/>
        </p:nvSpPr>
        <p:spPr bwMode="auto">
          <a:xfrm>
            <a:off x="6076950" y="6305550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9</a:t>
            </a:r>
            <a:endParaRPr lang="en-US"/>
          </a:p>
        </p:txBody>
      </p:sp>
      <p:sp>
        <p:nvSpPr>
          <p:cNvPr id="33955" name="Rectangle 219"/>
          <p:cNvSpPr>
            <a:spLocks noChangeArrowheads="1"/>
          </p:cNvSpPr>
          <p:nvPr/>
        </p:nvSpPr>
        <p:spPr bwMode="auto">
          <a:xfrm>
            <a:off x="6507163" y="6305550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10</a:t>
            </a:r>
            <a:endParaRPr lang="en-US"/>
          </a:p>
        </p:txBody>
      </p:sp>
      <p:sp>
        <p:nvSpPr>
          <p:cNvPr id="33956" name="Rectangle 220"/>
          <p:cNvSpPr>
            <a:spLocks noChangeArrowheads="1"/>
          </p:cNvSpPr>
          <p:nvPr/>
        </p:nvSpPr>
        <p:spPr bwMode="auto">
          <a:xfrm>
            <a:off x="6992938" y="6305550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11</a:t>
            </a:r>
            <a:endParaRPr lang="en-US"/>
          </a:p>
        </p:txBody>
      </p:sp>
      <p:sp>
        <p:nvSpPr>
          <p:cNvPr id="33957" name="Rectangle 221"/>
          <p:cNvSpPr>
            <a:spLocks noChangeArrowheads="1"/>
          </p:cNvSpPr>
          <p:nvPr/>
        </p:nvSpPr>
        <p:spPr bwMode="auto">
          <a:xfrm rot="-5400000">
            <a:off x="658019" y="4568031"/>
            <a:ext cx="1270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Yield, bu/ac</a:t>
            </a:r>
            <a:endParaRPr lang="en-US"/>
          </a:p>
        </p:txBody>
      </p:sp>
      <p:sp>
        <p:nvSpPr>
          <p:cNvPr id="33958" name="Rectangle 222"/>
          <p:cNvSpPr>
            <a:spLocks noChangeArrowheads="1"/>
          </p:cNvSpPr>
          <p:nvPr/>
        </p:nvSpPr>
        <p:spPr bwMode="auto">
          <a:xfrm>
            <a:off x="7478713" y="4751388"/>
            <a:ext cx="123825" cy="103187"/>
          </a:xfrm>
          <a:prstGeom prst="rect">
            <a:avLst/>
          </a:prstGeom>
          <a:solidFill>
            <a:srgbClr val="9999FF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59" name="Rectangle 223"/>
          <p:cNvSpPr>
            <a:spLocks noChangeArrowheads="1"/>
          </p:cNvSpPr>
          <p:nvPr/>
        </p:nvSpPr>
        <p:spPr bwMode="auto">
          <a:xfrm>
            <a:off x="7659688" y="4705350"/>
            <a:ext cx="45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STD</a:t>
            </a:r>
            <a:endParaRPr lang="en-US"/>
          </a:p>
        </p:txBody>
      </p:sp>
      <p:sp>
        <p:nvSpPr>
          <p:cNvPr id="33960" name="Rectangle 224"/>
          <p:cNvSpPr>
            <a:spLocks noChangeArrowheads="1"/>
          </p:cNvSpPr>
          <p:nvPr/>
        </p:nvSpPr>
        <p:spPr bwMode="auto">
          <a:xfrm>
            <a:off x="7478713" y="4981575"/>
            <a:ext cx="123825" cy="101600"/>
          </a:xfrm>
          <a:prstGeom prst="rect">
            <a:avLst/>
          </a:prstGeom>
          <a:solidFill>
            <a:srgbClr val="993366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61" name="Rectangle 225"/>
          <p:cNvSpPr>
            <a:spLocks noChangeArrowheads="1"/>
          </p:cNvSpPr>
          <p:nvPr/>
        </p:nvSpPr>
        <p:spPr bwMode="auto">
          <a:xfrm>
            <a:off x="7659688" y="4932363"/>
            <a:ext cx="33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GS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/>
          <p:cNvSpPr>
            <a:spLocks noChangeAspect="1" noChangeArrowheads="1" noTextEdit="1"/>
          </p:cNvSpPr>
          <p:nvPr/>
        </p:nvSpPr>
        <p:spPr bwMode="auto">
          <a:xfrm>
            <a:off x="0" y="2219325"/>
            <a:ext cx="91440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93663" y="2312988"/>
            <a:ext cx="8956675" cy="4013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895350" y="2705100"/>
            <a:ext cx="7054850" cy="2855913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>
            <a:off x="895350" y="5205413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895350" y="4851400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895350" y="4497388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895350" y="4141788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895350" y="3768725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>
            <a:off x="895350" y="3414713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>
            <a:off x="895350" y="3059113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895350" y="2705100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895350" y="2705100"/>
            <a:ext cx="7054850" cy="2855913"/>
          </a:xfrm>
          <a:prstGeom prst="rect">
            <a:avLst/>
          </a:prstGeom>
          <a:noFill/>
          <a:ln w="19050">
            <a:solidFill>
              <a:srgbClr val="80808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1641475" y="2928938"/>
            <a:ext cx="1008063" cy="2632075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1" name="Rectangle 15"/>
          <p:cNvSpPr>
            <a:spLocks noChangeArrowheads="1"/>
          </p:cNvSpPr>
          <p:nvPr/>
        </p:nvSpPr>
        <p:spPr bwMode="auto">
          <a:xfrm>
            <a:off x="5168900" y="3768725"/>
            <a:ext cx="1008063" cy="1792288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2649538" y="2909888"/>
            <a:ext cx="1008062" cy="2651125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3" name="Rectangle 17"/>
          <p:cNvSpPr>
            <a:spLocks noChangeArrowheads="1"/>
          </p:cNvSpPr>
          <p:nvPr/>
        </p:nvSpPr>
        <p:spPr bwMode="auto">
          <a:xfrm>
            <a:off x="6176963" y="4141788"/>
            <a:ext cx="1008062" cy="1419225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>
            <a:off x="895350" y="2705100"/>
            <a:ext cx="0" cy="28559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>
            <a:off x="820738" y="5561013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>
            <a:off x="820738" y="5205413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7" name="Line 21"/>
          <p:cNvSpPr>
            <a:spLocks noChangeShapeType="1"/>
          </p:cNvSpPr>
          <p:nvPr/>
        </p:nvSpPr>
        <p:spPr bwMode="auto">
          <a:xfrm>
            <a:off x="820738" y="4851400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>
            <a:off x="820738" y="4497388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>
            <a:off x="820738" y="4141788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>
            <a:off x="820738" y="3768725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1" name="Line 25"/>
          <p:cNvSpPr>
            <a:spLocks noChangeShapeType="1"/>
          </p:cNvSpPr>
          <p:nvPr/>
        </p:nvSpPr>
        <p:spPr bwMode="auto">
          <a:xfrm>
            <a:off x="820738" y="3414713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2" name="Line 26"/>
          <p:cNvSpPr>
            <a:spLocks noChangeShapeType="1"/>
          </p:cNvSpPr>
          <p:nvPr/>
        </p:nvSpPr>
        <p:spPr bwMode="auto">
          <a:xfrm>
            <a:off x="820738" y="3059113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3" name="Line 27"/>
          <p:cNvSpPr>
            <a:spLocks noChangeShapeType="1"/>
          </p:cNvSpPr>
          <p:nvPr/>
        </p:nvSpPr>
        <p:spPr bwMode="auto">
          <a:xfrm>
            <a:off x="820738" y="2705100"/>
            <a:ext cx="74612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4" name="Line 28"/>
          <p:cNvSpPr>
            <a:spLocks noChangeShapeType="1"/>
          </p:cNvSpPr>
          <p:nvPr/>
        </p:nvSpPr>
        <p:spPr bwMode="auto">
          <a:xfrm>
            <a:off x="895350" y="5561013"/>
            <a:ext cx="70548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5" name="Line 29"/>
          <p:cNvSpPr>
            <a:spLocks noChangeShapeType="1"/>
          </p:cNvSpPr>
          <p:nvPr/>
        </p:nvSpPr>
        <p:spPr bwMode="auto">
          <a:xfrm flipV="1">
            <a:off x="895350" y="5561013"/>
            <a:ext cx="0" cy="7461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6" name="Line 30"/>
          <p:cNvSpPr>
            <a:spLocks noChangeShapeType="1"/>
          </p:cNvSpPr>
          <p:nvPr/>
        </p:nvSpPr>
        <p:spPr bwMode="auto">
          <a:xfrm flipV="1">
            <a:off x="4422775" y="5561013"/>
            <a:ext cx="0" cy="7461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7" name="Line 31"/>
          <p:cNvSpPr>
            <a:spLocks noChangeShapeType="1"/>
          </p:cNvSpPr>
          <p:nvPr/>
        </p:nvSpPr>
        <p:spPr bwMode="auto">
          <a:xfrm flipV="1">
            <a:off x="7950200" y="5561013"/>
            <a:ext cx="0" cy="7461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8" name="Rectangle 32"/>
          <p:cNvSpPr>
            <a:spLocks noChangeArrowheads="1"/>
          </p:cNvSpPr>
          <p:nvPr/>
        </p:nvSpPr>
        <p:spPr bwMode="auto">
          <a:xfrm>
            <a:off x="577850" y="5411788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0</a:t>
            </a:r>
            <a:endParaRPr lang="en-US"/>
          </a:p>
        </p:txBody>
      </p:sp>
      <p:sp>
        <p:nvSpPr>
          <p:cNvPr id="34849" name="Rectangle 33"/>
          <p:cNvSpPr>
            <a:spLocks noChangeArrowheads="1"/>
          </p:cNvSpPr>
          <p:nvPr/>
        </p:nvSpPr>
        <p:spPr bwMode="auto">
          <a:xfrm>
            <a:off x="447675" y="5056188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20</a:t>
            </a:r>
            <a:endParaRPr lang="en-US"/>
          </a:p>
        </p:txBody>
      </p:sp>
      <p:sp>
        <p:nvSpPr>
          <p:cNvPr id="34850" name="Rectangle 34"/>
          <p:cNvSpPr>
            <a:spLocks noChangeArrowheads="1"/>
          </p:cNvSpPr>
          <p:nvPr/>
        </p:nvSpPr>
        <p:spPr bwMode="auto">
          <a:xfrm>
            <a:off x="447675" y="4702175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40</a:t>
            </a:r>
            <a:endParaRPr lang="en-US"/>
          </a:p>
        </p:txBody>
      </p:sp>
      <p:sp>
        <p:nvSpPr>
          <p:cNvPr id="34851" name="Rectangle 35"/>
          <p:cNvSpPr>
            <a:spLocks noChangeArrowheads="1"/>
          </p:cNvSpPr>
          <p:nvPr/>
        </p:nvSpPr>
        <p:spPr bwMode="auto">
          <a:xfrm>
            <a:off x="447675" y="4348163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60</a:t>
            </a:r>
            <a:endParaRPr lang="en-US"/>
          </a:p>
        </p:txBody>
      </p:sp>
      <p:sp>
        <p:nvSpPr>
          <p:cNvPr id="34852" name="Rectangle 36"/>
          <p:cNvSpPr>
            <a:spLocks noChangeArrowheads="1"/>
          </p:cNvSpPr>
          <p:nvPr/>
        </p:nvSpPr>
        <p:spPr bwMode="auto">
          <a:xfrm>
            <a:off x="447675" y="3992563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34853" name="Rectangle 37"/>
          <p:cNvSpPr>
            <a:spLocks noChangeArrowheads="1"/>
          </p:cNvSpPr>
          <p:nvPr/>
        </p:nvSpPr>
        <p:spPr bwMode="auto">
          <a:xfrm>
            <a:off x="317500" y="3619500"/>
            <a:ext cx="381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100</a:t>
            </a:r>
            <a:endParaRPr lang="en-US"/>
          </a:p>
        </p:txBody>
      </p:sp>
      <p:sp>
        <p:nvSpPr>
          <p:cNvPr id="34854" name="Rectangle 38"/>
          <p:cNvSpPr>
            <a:spLocks noChangeArrowheads="1"/>
          </p:cNvSpPr>
          <p:nvPr/>
        </p:nvSpPr>
        <p:spPr bwMode="auto">
          <a:xfrm>
            <a:off x="317500" y="3263900"/>
            <a:ext cx="381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120</a:t>
            </a:r>
            <a:endParaRPr lang="en-US"/>
          </a:p>
        </p:txBody>
      </p:sp>
      <p:sp>
        <p:nvSpPr>
          <p:cNvPr id="34855" name="Rectangle 39"/>
          <p:cNvSpPr>
            <a:spLocks noChangeArrowheads="1"/>
          </p:cNvSpPr>
          <p:nvPr/>
        </p:nvSpPr>
        <p:spPr bwMode="auto">
          <a:xfrm>
            <a:off x="317500" y="2909888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140</a:t>
            </a:r>
            <a:endParaRPr lang="en-US"/>
          </a:p>
        </p:txBody>
      </p:sp>
      <p:sp>
        <p:nvSpPr>
          <p:cNvPr id="34856" name="Rectangle 40"/>
          <p:cNvSpPr>
            <a:spLocks noChangeArrowheads="1"/>
          </p:cNvSpPr>
          <p:nvPr/>
        </p:nvSpPr>
        <p:spPr bwMode="auto">
          <a:xfrm>
            <a:off x="317500" y="2555875"/>
            <a:ext cx="381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160</a:t>
            </a:r>
            <a:endParaRPr lang="en-US"/>
          </a:p>
        </p:txBody>
      </p:sp>
      <p:sp>
        <p:nvSpPr>
          <p:cNvPr id="34857" name="Rectangle 42"/>
          <p:cNvSpPr>
            <a:spLocks noChangeArrowheads="1"/>
          </p:cNvSpPr>
          <p:nvPr/>
        </p:nvSpPr>
        <p:spPr bwMode="auto">
          <a:xfrm>
            <a:off x="8248650" y="3881438"/>
            <a:ext cx="130175" cy="130175"/>
          </a:xfrm>
          <a:prstGeom prst="rect">
            <a:avLst/>
          </a:prstGeom>
          <a:solidFill>
            <a:srgbClr val="9999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8" name="Rectangle 43"/>
          <p:cNvSpPr>
            <a:spLocks noChangeArrowheads="1"/>
          </p:cNvSpPr>
          <p:nvPr/>
        </p:nvSpPr>
        <p:spPr bwMode="auto">
          <a:xfrm>
            <a:off x="8453438" y="3806825"/>
            <a:ext cx="45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STD</a:t>
            </a:r>
            <a:endParaRPr lang="en-US"/>
          </a:p>
        </p:txBody>
      </p:sp>
      <p:sp>
        <p:nvSpPr>
          <p:cNvPr id="34859" name="Rectangle 44"/>
          <p:cNvSpPr>
            <a:spLocks noChangeArrowheads="1"/>
          </p:cNvSpPr>
          <p:nvPr/>
        </p:nvSpPr>
        <p:spPr bwMode="auto">
          <a:xfrm>
            <a:off x="8248650" y="4254500"/>
            <a:ext cx="130175" cy="130175"/>
          </a:xfrm>
          <a:prstGeom prst="rect">
            <a:avLst/>
          </a:prstGeom>
          <a:solidFill>
            <a:srgbClr val="9933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0" name="Rectangle 45"/>
          <p:cNvSpPr>
            <a:spLocks noChangeArrowheads="1"/>
          </p:cNvSpPr>
          <p:nvPr/>
        </p:nvSpPr>
        <p:spPr bwMode="auto">
          <a:xfrm>
            <a:off x="8453438" y="4179888"/>
            <a:ext cx="33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GS</a:t>
            </a:r>
            <a:endParaRPr lang="en-US"/>
          </a:p>
        </p:txBody>
      </p:sp>
      <p:sp>
        <p:nvSpPr>
          <p:cNvPr id="34861" name="Rectangle 4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Corn Algorithm Performance</a:t>
            </a:r>
          </a:p>
        </p:txBody>
      </p:sp>
      <p:sp>
        <p:nvSpPr>
          <p:cNvPr id="34862" name="Rectangle 47"/>
          <p:cNvSpPr>
            <a:spLocks noChangeArrowheads="1"/>
          </p:cNvSpPr>
          <p:nvPr/>
        </p:nvSpPr>
        <p:spPr bwMode="auto">
          <a:xfrm>
            <a:off x="1765300" y="5859463"/>
            <a:ext cx="1816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Grain Yield, bu/ac</a:t>
            </a:r>
            <a:endParaRPr lang="en-US"/>
          </a:p>
        </p:txBody>
      </p:sp>
      <p:sp>
        <p:nvSpPr>
          <p:cNvPr id="34863" name="Rectangle 48"/>
          <p:cNvSpPr>
            <a:spLocks noChangeArrowheads="1"/>
          </p:cNvSpPr>
          <p:nvPr/>
        </p:nvSpPr>
        <p:spPr bwMode="auto">
          <a:xfrm>
            <a:off x="5181600" y="5859463"/>
            <a:ext cx="1917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 Sidedress N, lb/ac</a:t>
            </a:r>
            <a:endParaRPr lang="en-US"/>
          </a:p>
        </p:txBody>
      </p:sp>
      <p:sp>
        <p:nvSpPr>
          <p:cNvPr id="34864" name="Text Box 49"/>
          <p:cNvSpPr txBox="1">
            <a:spLocks noChangeArrowheads="1"/>
          </p:cNvSpPr>
          <p:nvPr/>
        </p:nvSpPr>
        <p:spPr bwMode="auto">
          <a:xfrm>
            <a:off x="2425700" y="2212975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NS</a:t>
            </a:r>
          </a:p>
        </p:txBody>
      </p:sp>
      <p:sp>
        <p:nvSpPr>
          <p:cNvPr id="34865" name="Text Box 50"/>
          <p:cNvSpPr txBox="1">
            <a:spLocks noChangeArrowheads="1"/>
          </p:cNvSpPr>
          <p:nvPr/>
        </p:nvSpPr>
        <p:spPr bwMode="auto">
          <a:xfrm>
            <a:off x="4587875" y="3427413"/>
            <a:ext cx="3409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21 % (21 lb/ac) less N with 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Ridge and Valley Sites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228600" y="1600200"/>
          <a:ext cx="84582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6588" y="0"/>
            <a:ext cx="52990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3429000" y="2667000"/>
            <a:ext cx="2362200" cy="25908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2390775" y="3184525"/>
            <a:ext cx="8953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/>
              <a:t>Injected</a:t>
            </a:r>
          </a:p>
          <a:p>
            <a:pPr algn="ctr"/>
            <a:r>
              <a:rPr lang="en-US" sz="1600"/>
              <a:t>Manure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870200" y="1447800"/>
            <a:ext cx="16049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>
                <a:solidFill>
                  <a:srgbClr val="FFFF00"/>
                </a:solidFill>
              </a:rPr>
              <a:t>Surface-applied</a:t>
            </a:r>
          </a:p>
          <a:p>
            <a:pPr algn="ctr"/>
            <a:r>
              <a:rPr lang="en-US" sz="1600">
                <a:solidFill>
                  <a:srgbClr val="FFFF00"/>
                </a:solidFill>
              </a:rPr>
              <a:t>Manure</a:t>
            </a:r>
          </a:p>
        </p:txBody>
      </p:sp>
      <p:sp>
        <p:nvSpPr>
          <p:cNvPr id="58374" name="AutoShape 6"/>
          <p:cNvSpPr>
            <a:spLocks/>
          </p:cNvSpPr>
          <p:nvPr/>
        </p:nvSpPr>
        <p:spPr bwMode="auto">
          <a:xfrm rot="-2417978">
            <a:off x="3124200" y="4343400"/>
            <a:ext cx="74613" cy="1828800"/>
          </a:xfrm>
          <a:prstGeom prst="leftBrace">
            <a:avLst>
              <a:gd name="adj1" fmla="val 20425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2733675" y="5275263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47</a:t>
            </a:r>
          </a:p>
        </p:txBody>
      </p:sp>
      <p:sp>
        <p:nvSpPr>
          <p:cNvPr id="58376" name="AutoShape 8"/>
          <p:cNvSpPr>
            <a:spLocks/>
          </p:cNvSpPr>
          <p:nvPr/>
        </p:nvSpPr>
        <p:spPr bwMode="auto">
          <a:xfrm rot="-2417978">
            <a:off x="3554413" y="3914775"/>
            <a:ext cx="74612" cy="1828800"/>
          </a:xfrm>
          <a:prstGeom prst="leftBrace">
            <a:avLst>
              <a:gd name="adj1" fmla="val 20425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3206750" y="47815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60</a:t>
            </a:r>
          </a:p>
        </p:txBody>
      </p:sp>
      <p:sp>
        <p:nvSpPr>
          <p:cNvPr id="58378" name="AutoShape 10"/>
          <p:cNvSpPr>
            <a:spLocks/>
          </p:cNvSpPr>
          <p:nvPr/>
        </p:nvSpPr>
        <p:spPr bwMode="auto">
          <a:xfrm rot="-2417978">
            <a:off x="3887788" y="3581400"/>
            <a:ext cx="74612" cy="1828800"/>
          </a:xfrm>
          <a:prstGeom prst="leftBrace">
            <a:avLst>
              <a:gd name="adj1" fmla="val 20425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9" name="Text Box 11"/>
          <p:cNvSpPr txBox="1">
            <a:spLocks noChangeArrowheads="1"/>
          </p:cNvSpPr>
          <p:nvPr/>
        </p:nvSpPr>
        <p:spPr bwMode="auto">
          <a:xfrm>
            <a:off x="3540125" y="4448175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63</a:t>
            </a:r>
          </a:p>
        </p:txBody>
      </p:sp>
      <p:sp>
        <p:nvSpPr>
          <p:cNvPr id="58380" name="AutoShape 12"/>
          <p:cNvSpPr>
            <a:spLocks/>
          </p:cNvSpPr>
          <p:nvPr/>
        </p:nvSpPr>
        <p:spPr bwMode="auto">
          <a:xfrm rot="-2417978">
            <a:off x="4268788" y="3276600"/>
            <a:ext cx="74612" cy="1828800"/>
          </a:xfrm>
          <a:prstGeom prst="leftBrace">
            <a:avLst>
              <a:gd name="adj1" fmla="val 20425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81" name="Text Box 13"/>
          <p:cNvSpPr txBox="1">
            <a:spLocks noChangeArrowheads="1"/>
          </p:cNvSpPr>
          <p:nvPr/>
        </p:nvSpPr>
        <p:spPr bwMode="auto">
          <a:xfrm>
            <a:off x="3921125" y="4143375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75</a:t>
            </a:r>
          </a:p>
        </p:txBody>
      </p:sp>
      <p:sp>
        <p:nvSpPr>
          <p:cNvPr id="58382" name="AutoShape 14"/>
          <p:cNvSpPr>
            <a:spLocks/>
          </p:cNvSpPr>
          <p:nvPr/>
        </p:nvSpPr>
        <p:spPr bwMode="auto">
          <a:xfrm rot="8245473">
            <a:off x="4800600" y="2819400"/>
            <a:ext cx="74613" cy="1828800"/>
          </a:xfrm>
          <a:prstGeom prst="leftBrace">
            <a:avLst>
              <a:gd name="adj1" fmla="val 204254"/>
              <a:gd name="adj2" fmla="val 50000"/>
            </a:avLst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Text Box 15"/>
          <p:cNvSpPr txBox="1">
            <a:spLocks noChangeArrowheads="1"/>
          </p:cNvSpPr>
          <p:nvPr/>
        </p:nvSpPr>
        <p:spPr bwMode="auto">
          <a:xfrm>
            <a:off x="4800600" y="35052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78</a:t>
            </a:r>
          </a:p>
        </p:txBody>
      </p:sp>
      <p:sp>
        <p:nvSpPr>
          <p:cNvPr id="58384" name="AutoShape 16"/>
          <p:cNvSpPr>
            <a:spLocks/>
          </p:cNvSpPr>
          <p:nvPr/>
        </p:nvSpPr>
        <p:spPr bwMode="auto">
          <a:xfrm rot="8245473">
            <a:off x="5181600" y="2362200"/>
            <a:ext cx="74613" cy="1828800"/>
          </a:xfrm>
          <a:prstGeom prst="leftBrace">
            <a:avLst>
              <a:gd name="adj1" fmla="val 204254"/>
              <a:gd name="adj2" fmla="val 50000"/>
            </a:avLst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Text Box 17"/>
          <p:cNvSpPr txBox="1">
            <a:spLocks noChangeArrowheads="1"/>
          </p:cNvSpPr>
          <p:nvPr/>
        </p:nvSpPr>
        <p:spPr bwMode="auto">
          <a:xfrm>
            <a:off x="51816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70</a:t>
            </a:r>
          </a:p>
        </p:txBody>
      </p:sp>
      <p:sp>
        <p:nvSpPr>
          <p:cNvPr id="58386" name="AutoShape 18"/>
          <p:cNvSpPr>
            <a:spLocks/>
          </p:cNvSpPr>
          <p:nvPr/>
        </p:nvSpPr>
        <p:spPr bwMode="auto">
          <a:xfrm rot="9260854">
            <a:off x="5654675" y="1905000"/>
            <a:ext cx="74613" cy="1828800"/>
          </a:xfrm>
          <a:prstGeom prst="leftBrace">
            <a:avLst>
              <a:gd name="adj1" fmla="val 204254"/>
              <a:gd name="adj2" fmla="val 50000"/>
            </a:avLst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Text Box 19"/>
          <p:cNvSpPr txBox="1">
            <a:spLocks noChangeArrowheads="1"/>
          </p:cNvSpPr>
          <p:nvPr/>
        </p:nvSpPr>
        <p:spPr bwMode="auto">
          <a:xfrm>
            <a:off x="5638800" y="2590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70</a:t>
            </a:r>
          </a:p>
        </p:txBody>
      </p:sp>
      <p:sp>
        <p:nvSpPr>
          <p:cNvPr id="58388" name="AutoShape 20"/>
          <p:cNvSpPr>
            <a:spLocks/>
          </p:cNvSpPr>
          <p:nvPr/>
        </p:nvSpPr>
        <p:spPr bwMode="auto">
          <a:xfrm rot="9260854">
            <a:off x="6035675" y="1295400"/>
            <a:ext cx="74613" cy="1828800"/>
          </a:xfrm>
          <a:prstGeom prst="leftBrace">
            <a:avLst>
              <a:gd name="adj1" fmla="val 204254"/>
              <a:gd name="adj2" fmla="val 50000"/>
            </a:avLst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89" name="Text Box 21"/>
          <p:cNvSpPr txBox="1">
            <a:spLocks noChangeArrowheads="1"/>
          </p:cNvSpPr>
          <p:nvPr/>
        </p:nvSpPr>
        <p:spPr bwMode="auto">
          <a:xfrm>
            <a:off x="6019800" y="19812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72</a:t>
            </a:r>
          </a:p>
        </p:txBody>
      </p:sp>
      <p:sp>
        <p:nvSpPr>
          <p:cNvPr id="58390" name="Text Box 22"/>
          <p:cNvSpPr txBox="1">
            <a:spLocks noChangeArrowheads="1"/>
          </p:cNvSpPr>
          <p:nvPr/>
        </p:nvSpPr>
        <p:spPr bwMode="auto">
          <a:xfrm>
            <a:off x="2216150" y="2779713"/>
            <a:ext cx="125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61 lb N/ac</a:t>
            </a:r>
          </a:p>
        </p:txBody>
      </p:sp>
      <p:sp>
        <p:nvSpPr>
          <p:cNvPr id="58391" name="Text Box 23"/>
          <p:cNvSpPr txBox="1">
            <a:spLocks noChangeArrowheads="1"/>
          </p:cNvSpPr>
          <p:nvPr/>
        </p:nvSpPr>
        <p:spPr bwMode="auto">
          <a:xfrm>
            <a:off x="3048000" y="1981200"/>
            <a:ext cx="125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00"/>
                </a:solidFill>
              </a:rPr>
              <a:t>72 lb N/ac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4" grpId="0" animBg="1"/>
      <p:bldP spid="58375" grpId="0"/>
      <p:bldP spid="58376" grpId="0" animBg="1"/>
      <p:bldP spid="58377" grpId="0"/>
      <p:bldP spid="58378" grpId="0" animBg="1"/>
      <p:bldP spid="58379" grpId="0"/>
      <p:bldP spid="58380" grpId="0" animBg="1"/>
      <p:bldP spid="58381" grpId="0"/>
      <p:bldP spid="58382" grpId="0" animBg="1"/>
      <p:bldP spid="58383" grpId="0"/>
      <p:bldP spid="58384" grpId="0" animBg="1"/>
      <p:bldP spid="58385" grpId="0"/>
      <p:bldP spid="58386" grpId="0" animBg="1"/>
      <p:bldP spid="58387" grpId="0"/>
      <p:bldP spid="58388" grpId="0" animBg="1"/>
      <p:bldP spid="58389" grpId="0"/>
      <p:bldP spid="58390" grpId="0"/>
      <p:bldP spid="5839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Challenges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800" smtClean="0"/>
              <a:t>Timing</a:t>
            </a:r>
          </a:p>
          <a:p>
            <a:pPr lvl="1" eaLnBrk="1" hangingPunct="1"/>
            <a:r>
              <a:rPr lang="en-US" sz="2400" smtClean="0"/>
              <a:t>Size of the corn</a:t>
            </a:r>
          </a:p>
        </p:txBody>
      </p:sp>
      <p:pic>
        <p:nvPicPr>
          <p:cNvPr id="36868" name="Picture 4" descr="Nitrogen application to growing crop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295400"/>
            <a:ext cx="4610100" cy="322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RX vs. Applied Rates</a:t>
            </a:r>
          </a:p>
        </p:txBody>
      </p:sp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143000"/>
            <a:ext cx="3884613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1143000"/>
            <a:ext cx="3884613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0421" name="Object 5"/>
          <p:cNvGraphicFramePr>
            <a:graphicFrameLocks noChangeAspect="1"/>
          </p:cNvGraphicFramePr>
          <p:nvPr>
            <p:ph idx="1"/>
          </p:nvPr>
        </p:nvGraphicFramePr>
        <p:xfrm>
          <a:off x="1481138" y="2428875"/>
          <a:ext cx="6181725" cy="2867025"/>
        </p:xfrm>
        <a:graphic>
          <a:graphicData uri="http://schemas.openxmlformats.org/presentationml/2006/ole">
            <p:oleObj spid="_x0000_s6146" name="Chart" r:id="rId6" imgW="6181774" imgH="2867017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042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Challenges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N rich strips</a:t>
            </a:r>
          </a:p>
          <a:p>
            <a:pPr lvl="1" eaLnBrk="1" hangingPunct="1"/>
            <a:r>
              <a:rPr lang="en-US" sz="2400" smtClean="0"/>
              <a:t>Timing</a:t>
            </a:r>
          </a:p>
          <a:p>
            <a:pPr lvl="1" eaLnBrk="1" hangingPunct="1"/>
            <a:r>
              <a:rPr lang="en-US" sz="2400" smtClean="0"/>
              <a:t>Same Field</a:t>
            </a:r>
          </a:p>
          <a:p>
            <a:pPr lvl="1" eaLnBrk="1" hangingPunct="1"/>
            <a:r>
              <a:rPr lang="en-US" sz="2400" smtClean="0"/>
              <a:t>Same Hybrid/Variety</a:t>
            </a:r>
          </a:p>
          <a:p>
            <a:pPr lvl="1" eaLnBrk="1" hangingPunct="1"/>
            <a:r>
              <a:rPr lang="en-US" sz="2400" smtClean="0"/>
              <a:t>Mark it!</a:t>
            </a:r>
          </a:p>
          <a:p>
            <a:pPr eaLnBrk="1" hangingPunct="1"/>
            <a:r>
              <a:rPr lang="en-US" sz="2800" smtClean="0"/>
              <a:t>N “poor” strips</a:t>
            </a:r>
          </a:p>
        </p:txBody>
      </p:sp>
      <p:pic>
        <p:nvPicPr>
          <p:cNvPr id="37892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91000" y="1600200"/>
            <a:ext cx="4953000" cy="3716338"/>
          </a:xfrm>
        </p:spPr>
      </p:pic>
      <p:graphicFrame>
        <p:nvGraphicFramePr>
          <p:cNvPr id="62469" name="Group 5"/>
          <p:cNvGraphicFramePr>
            <a:graphicFrameLocks noGrp="1"/>
          </p:cNvGraphicFramePr>
          <p:nvPr>
            <p:ph sz="quarter" idx="3"/>
          </p:nvPr>
        </p:nvGraphicFramePr>
        <p:xfrm>
          <a:off x="762000" y="4648200"/>
          <a:ext cx="2590800" cy="1096963"/>
        </p:xfrm>
        <a:graphic>
          <a:graphicData uri="http://schemas.openxmlformats.org/drawingml/2006/table">
            <a:tbl>
              <a:tblPr/>
              <a:tblGrid>
                <a:gridCol w="863600"/>
                <a:gridCol w="863600"/>
                <a:gridCol w="863600"/>
              </a:tblGrid>
              <a:tr h="3476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NDVI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Low_Ref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Hi_Ref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0.79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Challenges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600200"/>
            <a:ext cx="4724400" cy="4525963"/>
          </a:xfrm>
        </p:spPr>
        <p:txBody>
          <a:bodyPr/>
          <a:lstStyle/>
          <a:p>
            <a:pPr eaLnBrk="1" hangingPunct="1"/>
            <a:r>
              <a:rPr lang="en-US" sz="2800" smtClean="0"/>
              <a:t>Herbicide Applications</a:t>
            </a:r>
          </a:p>
          <a:p>
            <a:pPr eaLnBrk="1" hangingPunct="1"/>
            <a:endParaRPr lang="en-US" sz="2800" smtClean="0"/>
          </a:p>
        </p:txBody>
      </p:sp>
      <p:sp>
        <p:nvSpPr>
          <p:cNvPr id="38916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z="2800" smtClean="0"/>
          </a:p>
        </p:txBody>
      </p:sp>
      <p:pic>
        <p:nvPicPr>
          <p:cNvPr id="38917" name="Picture 3" descr="RT200_1"/>
          <p:cNvPicPr>
            <a:picLocks noChangeAspect="1" noChangeArrowheads="1"/>
          </p:cNvPicPr>
          <p:nvPr/>
        </p:nvPicPr>
        <p:blipFill>
          <a:blip r:embed="rId2" cstate="print"/>
          <a:srcRect t="26062" r="21867" b="9375"/>
          <a:stretch>
            <a:fillRect/>
          </a:stretch>
        </p:blipFill>
        <p:spPr bwMode="auto">
          <a:xfrm>
            <a:off x="2308225" y="2819400"/>
            <a:ext cx="4525963" cy="31559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Challenges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600200"/>
            <a:ext cx="4724400" cy="4525963"/>
          </a:xfrm>
        </p:spPr>
        <p:txBody>
          <a:bodyPr/>
          <a:lstStyle/>
          <a:p>
            <a:pPr eaLnBrk="1" hangingPunct="1"/>
            <a:r>
              <a:rPr lang="en-US" sz="2800" smtClean="0"/>
              <a:t>Skepticism</a:t>
            </a:r>
          </a:p>
          <a:p>
            <a:pPr eaLnBrk="1" hangingPunct="1"/>
            <a:r>
              <a:rPr lang="en-US" sz="2800" smtClean="0"/>
              <a:t>How to tell if the system was “right”</a:t>
            </a:r>
          </a:p>
          <a:p>
            <a:pPr eaLnBrk="1" hangingPunct="1"/>
            <a:r>
              <a:rPr lang="en-US" sz="2800" smtClean="0"/>
              <a:t>Risk</a:t>
            </a:r>
          </a:p>
          <a:p>
            <a:pPr eaLnBrk="1" hangingPunct="1"/>
            <a:r>
              <a:rPr lang="en-US" sz="2800" smtClean="0"/>
              <a:t>Cost</a:t>
            </a:r>
          </a:p>
          <a:p>
            <a:pPr lvl="1" eaLnBrk="1" hangingPunct="1"/>
            <a:r>
              <a:rPr lang="en-US" sz="2400" smtClean="0"/>
              <a:t>EQIP cost share</a:t>
            </a:r>
          </a:p>
          <a:p>
            <a:pPr lvl="1" eaLnBrk="1" hangingPunct="1"/>
            <a:r>
              <a:rPr lang="en-US" sz="2400" smtClean="0"/>
              <a:t>Tax credits</a:t>
            </a:r>
          </a:p>
          <a:p>
            <a:pPr eaLnBrk="1" hangingPunct="1"/>
            <a:endParaRPr lang="en-US" sz="2800" smtClean="0"/>
          </a:p>
        </p:txBody>
      </p:sp>
      <p:sp>
        <p:nvSpPr>
          <p:cNvPr id="39940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z="2800" smtClean="0"/>
          </a:p>
        </p:txBody>
      </p:sp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2362200"/>
            <a:ext cx="4800600" cy="418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/>
          <a:lstStyle/>
          <a:p>
            <a:pPr eaLnBrk="1" hangingPunct="1"/>
            <a:r>
              <a:rPr lang="en-US" smtClean="0"/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0005&quot;&gt;&lt;property id=&quot;20148&quot; value=&quot;5&quot;/&gt;&lt;property id=&quot;20300&quot; value=&quot;Slide 2&quot;/&gt;&lt;property id=&quot;20307&quot; value=&quot;266&quot;/&gt;&lt;/object&gt;&lt;object type=&quot;3&quot; unique_id=&quot;10006&quot;&gt;&lt;property id=&quot;20148&quot; value=&quot;5&quot;/&gt;&lt;property id=&quot;20300&quot; value=&quot;Slide 3&quot;/&gt;&lt;property id=&quot;20307&quot; value=&quot;267&quot;/&gt;&lt;/object&gt;&lt;object type=&quot;3&quot; unique_id=&quot;10007&quot;&gt;&lt;property id=&quot;20148&quot; value=&quot;5&quot;/&gt;&lt;property id=&quot;20300&quot; value=&quot;Slide 4&quot;/&gt;&lt;property id=&quot;20307&quot; value=&quot;265&quot;/&gt;&lt;/object&gt;&lt;object type=&quot;3&quot; unique_id=&quot;10008&quot;&gt;&lt;property id=&quot;20148&quot; value=&quot;5&quot;/&gt;&lt;property id=&quot;20300&quot; value=&quot;Slide 5&quot;/&gt;&lt;property id=&quot;20307&quot; value=&quot;258&quot;/&gt;&lt;/object&gt;&lt;object type=&quot;3&quot; unique_id=&quot;10009&quot;&gt;&lt;property id=&quot;20148&quot; value=&quot;5&quot;/&gt;&lt;property id=&quot;20300&quot; value=&quot;Slide 6&quot;/&gt;&lt;property id=&quot;20307&quot; value=&quot;264&quot;/&gt;&lt;/object&gt;&lt;object type=&quot;3&quot; unique_id=&quot;10011&quot;&gt;&lt;property id=&quot;20148&quot; value=&quot;5&quot;/&gt;&lt;property id=&quot;20300&quot; value=&quot;Slide 7 - &amp;quot;Why?&amp;quot;&quot;/&gt;&lt;property id=&quot;20307&quot; value=&quot;269&quot;/&gt;&lt;/object&gt;&lt;object type=&quot;3&quot; unique_id=&quot;10013&quot;&gt;&lt;property id=&quot;20148&quot; value=&quot;5&quot;/&gt;&lt;property id=&quot;20300&quot; value=&quot;Slide 12&quot;/&gt;&lt;property id=&quot;20307&quot; value=&quot;259&quot;/&gt;&lt;/object&gt;&lt;object type=&quot;3&quot; unique_id=&quot;10014&quot;&gt;&lt;property id=&quot;20148&quot; value=&quot;5&quot;/&gt;&lt;property id=&quot;20300&quot; value=&quot;Slide 15&quot;/&gt;&lt;property id=&quot;20307&quot; value=&quot;260&quot;/&gt;&lt;/object&gt;&lt;object type=&quot;3&quot; unique_id=&quot;10017&quot;&gt;&lt;property id=&quot;20148&quot; value=&quot;5&quot;/&gt;&lt;property id=&quot;20300&quot; value=&quot;Slide 17&quot;/&gt;&lt;property id=&quot;20307&quot; value=&quot;274&quot;/&gt;&lt;/object&gt;&lt;object type=&quot;3&quot; unique_id=&quot;10018&quot;&gt;&lt;property id=&quot;20148&quot; value=&quot;5&quot;/&gt;&lt;property id=&quot;20300&quot; value=&quot;Slide 18 - &amp;quot;In-season N management&amp;quot;&quot;/&gt;&lt;property id=&quot;20307&quot; value=&quot;280&quot;/&gt;&lt;/object&gt;&lt;object type=&quot;3&quot; unique_id=&quot;10019&quot;&gt;&lt;property id=&quot;20148&quot; value=&quot;5&quot;/&gt;&lt;property id=&quot;20300&quot; value=&quot;Slide 19 - &amp;quot;In-season N timing&amp;quot;&quot;/&gt;&lt;property id=&quot;20307&quot; value=&quot;281&quot;/&gt;&lt;/object&gt;&lt;object type=&quot;3&quot; unique_id=&quot;10020&quot;&gt;&lt;property id=&quot;20148&quot; value=&quot;5&quot;/&gt;&lt;property id=&quot;20300&quot; value=&quot;Slide 20 - &amp;quot;Wheat N Rate Algorithm&amp;quot;&quot;/&gt;&lt;property id=&quot;20307&quot; value=&quot;279&quot;/&gt;&lt;/object&gt;&lt;object type=&quot;3&quot; unique_id=&quot;10021&quot;&gt;&lt;property id=&quot;20148&quot; value=&quot;5&quot;/&gt;&lt;property id=&quot;20300&quot; value=&quot;Slide 21 - &amp;quot;What’s Needed&amp;quot;&quot;/&gt;&lt;property id=&quot;20307&quot; value=&quot;303&quot;/&gt;&lt;/object&gt;&lt;object type=&quot;3&quot; unique_id=&quot;10022&quot;&gt;&lt;property id=&quot;20148&quot; value=&quot;5&quot;/&gt;&lt;property id=&quot;20300&quot; value=&quot;Slide 22&quot;/&gt;&lt;property id=&quot;20307&quot; value=&quot;277&quot;/&gt;&lt;/object&gt;&lt;object type=&quot;3&quot; unique_id=&quot;10023&quot;&gt;&lt;property id=&quot;20148&quot; value=&quot;5&quot;/&gt;&lt;property id=&quot;20300&quot; value=&quot;Slide 24&quot;/&gt;&lt;property id=&quot;20307&quot; value=&quot;304&quot;/&gt;&lt;/object&gt;&lt;object type=&quot;3&quot; unique_id=&quot;10024&quot;&gt;&lt;property id=&quot;20148&quot; value=&quot;5&quot;/&gt;&lt;property id=&quot;20300&quot; value=&quot;Slide 23&quot;/&gt;&lt;property id=&quot;20307&quot; value=&quot;283&quot;/&gt;&lt;/object&gt;&lt;object type=&quot;3&quot; unique_id=&quot;10025&quot;&gt;&lt;property id=&quot;20148&quot; value=&quot;5&quot;/&gt;&lt;property id=&quot;20300&quot; value=&quot;Slide 25&quot;/&gt;&lt;property id=&quot;20307&quot; value=&quot;275&quot;/&gt;&lt;/object&gt;&lt;object type=&quot;3&quot; unique_id=&quot;10026&quot;&gt;&lt;property id=&quot;20148&quot; value=&quot;5&quot;/&gt;&lt;property id=&quot;20300&quot; value=&quot;Slide 26&quot;/&gt;&lt;property id=&quot;20307&quot; value=&quot;284&quot;/&gt;&lt;/object&gt;&lt;object type=&quot;3&quot; unique_id=&quot;10027&quot;&gt;&lt;property id=&quot;20148&quot; value=&quot;5&quot;/&gt;&lt;property id=&quot;20300&quot; value=&quot;Slide 27&quot;/&gt;&lt;property id=&quot;20307&quot; value=&quot;285&quot;/&gt;&lt;/object&gt;&lt;object type=&quot;3&quot; unique_id=&quot;10031&quot;&gt;&lt;property id=&quot;20148&quot; value=&quot;5&quot;/&gt;&lt;property id=&quot;20300&quot; value=&quot;Slide 30&quot;/&gt;&lt;property id=&quot;20307&quot; value=&quot;288&quot;/&gt;&lt;/object&gt;&lt;object type=&quot;3&quot; unique_id=&quot;10032&quot;&gt;&lt;property id=&quot;20148&quot; value=&quot;5&quot;/&gt;&lt;property id=&quot;20300&quot; value=&quot;Slide 31 - &amp;quot;Corn Algorithm Performance&amp;quot;&quot;/&gt;&lt;property id=&quot;20307&quot; value=&quot;291&quot;/&gt;&lt;/object&gt;&lt;object type=&quot;3&quot; unique_id=&quot;10033&quot;&gt;&lt;property id=&quot;20148&quot; value=&quot;5&quot;/&gt;&lt;property id=&quot;20300&quot; value=&quot;Slide 32 - &amp;quot;Corn Algorithm Performance&amp;quot;&quot;/&gt;&lt;property id=&quot;20307&quot; value=&quot;302&quot;/&gt;&lt;/object&gt;&lt;object type=&quot;3&quot; unique_id=&quot;10034&quot;&gt;&lt;property id=&quot;20148&quot; value=&quot;5&quot;/&gt;&lt;property id=&quot;20300&quot; value=&quot;Slide 34&quot;/&gt;&lt;property id=&quot;20307&quot; value=&quot;293&quot;/&gt;&lt;/object&gt;&lt;object type=&quot;3&quot; unique_id=&quot;10035&quot;&gt;&lt;property id=&quot;20148&quot; value=&quot;5&quot;/&gt;&lt;property id=&quot;20300&quot; value=&quot;Slide 35 - &amp;quot;Challenges&amp;quot;&quot;/&gt;&lt;property id=&quot;20307&quot; value=&quot;294&quot;/&gt;&lt;/object&gt;&lt;object type=&quot;3&quot; unique_id=&quot;10036&quot;&gt;&lt;property id=&quot;20148&quot; value=&quot;5&quot;/&gt;&lt;property id=&quot;20300&quot; value=&quot;Slide 36 - &amp;quot;RX vs. Applied Rates&amp;quot;&quot;/&gt;&lt;property id=&quot;20307&quot; value=&quot;295&quot;/&gt;&lt;/object&gt;&lt;object type=&quot;3&quot; unique_id=&quot;10037&quot;&gt;&lt;property id=&quot;20148&quot; value=&quot;5&quot;/&gt;&lt;property id=&quot;20300&quot; value=&quot;Slide 37 - &amp;quot;Challenges&amp;quot;&quot;/&gt;&lt;property id=&quot;20307&quot; value=&quot;296&quot;/&gt;&lt;/object&gt;&lt;object type=&quot;3&quot; unique_id=&quot;10038&quot;&gt;&lt;property id=&quot;20148&quot; value=&quot;5&quot;/&gt;&lt;property id=&quot;20300&quot; value=&quot;Slide 38 - &amp;quot;Challenges&amp;quot;&quot;/&gt;&lt;property id=&quot;20307&quot; value=&quot;297&quot;/&gt;&lt;/object&gt;&lt;object type=&quot;3&quot; unique_id=&quot;10039&quot;&gt;&lt;property id=&quot;20148&quot; value=&quot;5&quot;/&gt;&lt;property id=&quot;20300&quot; value=&quot;Slide 39 - &amp;quot;Challenges&amp;quot;&quot;/&gt;&lt;property id=&quot;20307&quot; value=&quot;298&quot;/&gt;&lt;/object&gt;&lt;object type=&quot;3&quot; unique_id=&quot;10040&quot;&gt;&lt;property id=&quot;20148&quot; value=&quot;5&quot;/&gt;&lt;property id=&quot;20300&quot; value=&quot;Slide 40 - &amp;quot;Questions?&amp;quot;&quot;/&gt;&lt;property id=&quot;20307&quot; value=&quot;299&quot;/&gt;&lt;/object&gt;&lt;object type=&quot;3&quot; unique_id=&quot;10620&quot;&gt;&lt;property id=&quot;20148&quot; value=&quot;5&quot;/&gt;&lt;property id=&quot;20300&quot; value=&quot;Slide 16&quot;/&gt;&lt;property id=&quot;20307&quot; value=&quot;307&quot;/&gt;&lt;/object&gt;&lt;object type=&quot;3&quot; unique_id=&quot;10621&quot;&gt;&lt;property id=&quot;20148&quot; value=&quot;5&quot;/&gt;&lt;property id=&quot;20300&quot; value=&quot;Slide 28&quot;/&gt;&lt;property id=&quot;20307&quot; value=&quot;308&quot;/&gt;&lt;/object&gt;&lt;object type=&quot;3&quot; unique_id=&quot;11092&quot;&gt;&lt;property id=&quot;20148&quot; value=&quot;5&quot;/&gt;&lt;property id=&quot;20300&quot; value=&quot;Slide 8&quot;/&gt;&lt;property id=&quot;20307&quot; value=&quot;309&quot;/&gt;&lt;/object&gt;&lt;object type=&quot;3&quot; unique_id=&quot;11093&quot;&gt;&lt;property id=&quot;20148&quot; value=&quot;5&quot;/&gt;&lt;property id=&quot;20300&quot; value=&quot;Slide 9&quot;/&gt;&lt;property id=&quot;20307&quot; value=&quot;310&quot;/&gt;&lt;/object&gt;&lt;object type=&quot;3&quot; unique_id=&quot;11094&quot;&gt;&lt;property id=&quot;20148&quot; value=&quot;5&quot;/&gt;&lt;property id=&quot;20300&quot; value=&quot;Slide 10&quot;/&gt;&lt;property id=&quot;20307&quot; value=&quot;314&quot;/&gt;&lt;/object&gt;&lt;object type=&quot;3&quot; unique_id=&quot;11095&quot;&gt;&lt;property id=&quot;20148&quot; value=&quot;5&quot;/&gt;&lt;property id=&quot;20300&quot; value=&quot;Slide 11 - &amp;quot;Sensor Function&amp;quot;&quot;/&gt;&lt;property id=&quot;20307&quot; value=&quot;311&quot;/&gt;&lt;/object&gt;&lt;object type=&quot;3&quot; unique_id=&quot;11096&quot;&gt;&lt;property id=&quot;20148&quot; value=&quot;5&quot;/&gt;&lt;property id=&quot;20300&quot; value=&quot;Slide 13&quot;/&gt;&lt;property id=&quot;20307&quot; value=&quot;312&quot;/&gt;&lt;/object&gt;&lt;object type=&quot;3&quot; unique_id=&quot;11097&quot;&gt;&lt;property id=&quot;20148&quot; value=&quot;5&quot;/&gt;&lt;property id=&quot;20300&quot; value=&quot;Slide 14&quot;/&gt;&lt;property id=&quot;20307&quot; value=&quot;313&quot;/&gt;&lt;/object&gt;&lt;object type=&quot;3&quot; unique_id=&quot;11098&quot;&gt;&lt;property id=&quot;20148&quot; value=&quot;5&quot;/&gt;&lt;property id=&quot;20300&quot; value=&quot;Slide 29 - &amp;quot;Comparison with Economically Optimum N Rate&amp;quot;&quot;/&gt;&lt;property id=&quot;20307&quot; value=&quot;315&quot;/&gt;&lt;/object&gt;&lt;object type=&quot;3&quot; unique_id=&quot;11512&quot;&gt;&lt;property id=&quot;20148&quot; value=&quot;5&quot;/&gt;&lt;property id=&quot;20300&quot; value=&quot;Slide 33 - &amp;quot;Ridge and Valley Sites&amp;quot;&quot;/&gt;&lt;property id=&quot;20307&quot; value=&quot;31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923</Words>
  <Application>Microsoft Office PowerPoint</Application>
  <PresentationFormat>On-screen Show (4:3)</PresentationFormat>
  <Paragraphs>286</Paragraphs>
  <Slides>40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Arial</vt:lpstr>
      <vt:lpstr>Tahoma</vt:lpstr>
      <vt:lpstr>Monotype Sorts</vt:lpstr>
      <vt:lpstr>Times New Roman</vt:lpstr>
      <vt:lpstr>Wingdings</vt:lpstr>
      <vt:lpstr>Imago Book</vt:lpstr>
      <vt:lpstr>Default Design</vt:lpstr>
      <vt:lpstr>Microsoft Photo Editor 3.0 Photo</vt:lpstr>
      <vt:lpstr>Microsoft Excel Chart</vt:lpstr>
      <vt:lpstr>Microsoft Office Excel Chart</vt:lpstr>
      <vt:lpstr>Slide 1</vt:lpstr>
      <vt:lpstr>Slide 2</vt:lpstr>
      <vt:lpstr>Slide 3</vt:lpstr>
      <vt:lpstr>Slide 4</vt:lpstr>
      <vt:lpstr>Slide 5</vt:lpstr>
      <vt:lpstr>Slide 6</vt:lpstr>
      <vt:lpstr>Why?</vt:lpstr>
      <vt:lpstr>Slide 8</vt:lpstr>
      <vt:lpstr>Slide 9</vt:lpstr>
      <vt:lpstr>Slide 10</vt:lpstr>
      <vt:lpstr>Sensor Function</vt:lpstr>
      <vt:lpstr>Slide 12</vt:lpstr>
      <vt:lpstr>Slide 13</vt:lpstr>
      <vt:lpstr>Slide 14</vt:lpstr>
      <vt:lpstr>Slide 15</vt:lpstr>
      <vt:lpstr>Slide 16</vt:lpstr>
      <vt:lpstr>Slide 17</vt:lpstr>
      <vt:lpstr>In-season N management</vt:lpstr>
      <vt:lpstr>In-season N timing</vt:lpstr>
      <vt:lpstr>Wheat N Rate Algorithm</vt:lpstr>
      <vt:lpstr>What’s Needed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Comparison with Economically Optimum N Rate</vt:lpstr>
      <vt:lpstr>Slide 30</vt:lpstr>
      <vt:lpstr>Corn Algorithm Performance</vt:lpstr>
      <vt:lpstr>Corn Algorithm Performance</vt:lpstr>
      <vt:lpstr>Ridge and Valley Sites</vt:lpstr>
      <vt:lpstr>Slide 34</vt:lpstr>
      <vt:lpstr>Challenges</vt:lpstr>
      <vt:lpstr>RX vs. Applied Rates</vt:lpstr>
      <vt:lpstr>Challenges</vt:lpstr>
      <vt:lpstr>Challenges</vt:lpstr>
      <vt:lpstr>Challenges</vt:lpstr>
      <vt:lpstr>Questions?</vt:lpstr>
    </vt:vector>
  </TitlesOfParts>
  <Company>Virginia Tech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Wade Thomason</dc:creator>
  <cp:lastModifiedBy>Wade Thomason</cp:lastModifiedBy>
  <cp:revision>24</cp:revision>
  <dcterms:created xsi:type="dcterms:W3CDTF">2008-07-25T13:51:42Z</dcterms:created>
  <dcterms:modified xsi:type="dcterms:W3CDTF">2009-11-13T20:38:09Z</dcterms:modified>
</cp:coreProperties>
</file>