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theme/themeOverride1.xml" ContentType="application/vnd.openxmlformats-officedocument.themeOverr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tiff" ContentType="image/tiff"/>
  <Override PartName="/ppt/notesSlides/notesSlide11.xml" ContentType="application/vnd.openxmlformats-officedocument.presentationml.notesSlide+xml"/>
  <Override PartName="/ppt/notesSlides/notesSlide20.xml" ContentType="application/vnd.openxmlformats-officedocument.presentationml.notesSlide+xml"/>
  <Default Extension="gif" ContentType="image/gif"/>
  <Override PartName="/ppt/notesSlides/notesSlide31.xml" ContentType="application/vnd.openxmlformats-officedocument.presentationml.notesSlide+xml"/>
  <Default Extension="vml" ContentType="application/vnd.openxmlformats-officedocument.vmlDrawing"/>
  <Override PartName="/ppt/notesSlides/notesSlide40.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ags/tag2.xml" ContentType="application/vnd.openxmlformats-officedocument.presentationml.tags+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charts/chart5.xml" ContentType="application/vnd.openxmlformats-officedocument.drawingml.chart+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rawings/drawing1.xml" ContentType="application/vnd.openxmlformats-officedocument.drawingml.chartshapes+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tags/tag3.xml" ContentType="application/vnd.openxmlformats-officedocument.presentationml.tags+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8"/>
  </p:notesMasterIdLst>
  <p:handoutMasterIdLst>
    <p:handoutMasterId r:id="rId79"/>
  </p:handoutMasterIdLst>
  <p:sldIdLst>
    <p:sldId id="360" r:id="rId2"/>
    <p:sldId id="270" r:id="rId3"/>
    <p:sldId id="271" r:id="rId4"/>
    <p:sldId id="256" r:id="rId5"/>
    <p:sldId id="257" r:id="rId6"/>
    <p:sldId id="258" r:id="rId7"/>
    <p:sldId id="361" r:id="rId8"/>
    <p:sldId id="259" r:id="rId9"/>
    <p:sldId id="260" r:id="rId10"/>
    <p:sldId id="362" r:id="rId11"/>
    <p:sldId id="282" r:id="rId12"/>
    <p:sldId id="283" r:id="rId13"/>
    <p:sldId id="261" r:id="rId14"/>
    <p:sldId id="262" r:id="rId15"/>
    <p:sldId id="264" r:id="rId16"/>
    <p:sldId id="265" r:id="rId17"/>
    <p:sldId id="281" r:id="rId18"/>
    <p:sldId id="266" r:id="rId19"/>
    <p:sldId id="267" r:id="rId20"/>
    <p:sldId id="268" r:id="rId21"/>
    <p:sldId id="364" r:id="rId22"/>
    <p:sldId id="285" r:id="rId23"/>
    <p:sldId id="286" r:id="rId24"/>
    <p:sldId id="287" r:id="rId25"/>
    <p:sldId id="272" r:id="rId26"/>
    <p:sldId id="273" r:id="rId27"/>
    <p:sldId id="274" r:id="rId28"/>
    <p:sldId id="275" r:id="rId29"/>
    <p:sldId id="276" r:id="rId30"/>
    <p:sldId id="277" r:id="rId31"/>
    <p:sldId id="278" r:id="rId32"/>
    <p:sldId id="291" r:id="rId33"/>
    <p:sldId id="292" r:id="rId34"/>
    <p:sldId id="293" r:id="rId35"/>
    <p:sldId id="290" r:id="rId36"/>
    <p:sldId id="294" r:id="rId37"/>
    <p:sldId id="295" r:id="rId38"/>
    <p:sldId id="367" r:id="rId39"/>
    <p:sldId id="368" r:id="rId40"/>
    <p:sldId id="296" r:id="rId41"/>
    <p:sldId id="305" r:id="rId42"/>
    <p:sldId id="299" r:id="rId43"/>
    <p:sldId id="300" r:id="rId44"/>
    <p:sldId id="301" r:id="rId45"/>
    <p:sldId id="308" r:id="rId46"/>
    <p:sldId id="303" r:id="rId47"/>
    <p:sldId id="304" r:id="rId48"/>
    <p:sldId id="365" r:id="rId49"/>
    <p:sldId id="366" r:id="rId50"/>
    <p:sldId id="349" r:id="rId51"/>
    <p:sldId id="343" r:id="rId52"/>
    <p:sldId id="345" r:id="rId53"/>
    <p:sldId id="346" r:id="rId54"/>
    <p:sldId id="348" r:id="rId55"/>
    <p:sldId id="347" r:id="rId56"/>
    <p:sldId id="309" r:id="rId57"/>
    <p:sldId id="357" r:id="rId58"/>
    <p:sldId id="356" r:id="rId59"/>
    <p:sldId id="358" r:id="rId60"/>
    <p:sldId id="351" r:id="rId61"/>
    <p:sldId id="355" r:id="rId62"/>
    <p:sldId id="352" r:id="rId63"/>
    <p:sldId id="353" r:id="rId64"/>
    <p:sldId id="354" r:id="rId65"/>
    <p:sldId id="323" r:id="rId66"/>
    <p:sldId id="325" r:id="rId67"/>
    <p:sldId id="326" r:id="rId68"/>
    <p:sldId id="327" r:id="rId69"/>
    <p:sldId id="329" r:id="rId70"/>
    <p:sldId id="330" r:id="rId71"/>
    <p:sldId id="334" r:id="rId72"/>
    <p:sldId id="335" r:id="rId73"/>
    <p:sldId id="336" r:id="rId74"/>
    <p:sldId id="339" r:id="rId75"/>
    <p:sldId id="338" r:id="rId76"/>
    <p:sldId id="337" r:id="rId77"/>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1477" autoAdjust="0"/>
  </p:normalViewPr>
  <p:slideViewPr>
    <p:cSldViewPr>
      <p:cViewPr varScale="1">
        <p:scale>
          <a:sx n="67" d="100"/>
          <a:sy n="67" d="100"/>
        </p:scale>
        <p:origin x="-223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Work\Experiments\Wheat\AIM\2009\Copy%20of%20finished_summary_09.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Work\Experiments\Wheat\AIM\2009\Copy%20of%20finished_summary_09.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Work\Presentations\Presentations_10\Halifax\Nt_yields.xls" TargetMode="External"/></Relationships>
</file>

<file path=ppt/charts/_rels/chart5.xml.rels><?xml version="1.0" encoding="UTF-8" standalone="yes"?>
<Relationships xmlns="http://schemas.openxmlformats.org/package/2006/relationships"><Relationship Id="rId2" Type="http://schemas.openxmlformats.org/officeDocument/2006/relationships/oleObject" Target="file:///H:\2009-10%20AIM%20Project\2010%20AIM%20Study%20Summary.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plotArea>
      <c:layout/>
      <c:scatterChart>
        <c:scatterStyle val="lineMarker"/>
        <c:ser>
          <c:idx val="0"/>
          <c:order val="0"/>
          <c:spPr>
            <a:ln w="28575">
              <a:noFill/>
            </a:ln>
          </c:spPr>
          <c:xVal>
            <c:numRef>
              <c:f>Sheet1!$D$11:$D$16</c:f>
              <c:numCache>
                <c:formatCode>0</c:formatCode>
                <c:ptCount val="6"/>
                <c:pt idx="0">
                  <c:v>15.243494423791818</c:v>
                </c:pt>
                <c:pt idx="1">
                  <c:v>20.342936802973941</c:v>
                </c:pt>
                <c:pt idx="2">
                  <c:v>25.442379182156113</c:v>
                </c:pt>
                <c:pt idx="3">
                  <c:v>30.541821561338292</c:v>
                </c:pt>
                <c:pt idx="4">
                  <c:v>35.586431226765811</c:v>
                </c:pt>
                <c:pt idx="5">
                  <c:v>40.685873605947954</c:v>
                </c:pt>
              </c:numCache>
            </c:numRef>
          </c:xVal>
          <c:yVal>
            <c:numRef>
              <c:f>Sheet1!$E$11:$E$16</c:f>
              <c:numCache>
                <c:formatCode>General</c:formatCode>
                <c:ptCount val="6"/>
                <c:pt idx="0">
                  <c:v>107.43163832125002</c:v>
                </c:pt>
                <c:pt idx="1">
                  <c:v>111.69759271416665</c:v>
                </c:pt>
                <c:pt idx="2">
                  <c:v>112.82501991145827</c:v>
                </c:pt>
                <c:pt idx="3">
                  <c:v>110.1751560829166</c:v>
                </c:pt>
                <c:pt idx="4">
                  <c:v>112.98246827624995</c:v>
                </c:pt>
                <c:pt idx="5">
                  <c:v>113.86164705479165</c:v>
                </c:pt>
              </c:numCache>
            </c:numRef>
          </c:yVal>
        </c:ser>
        <c:axId val="133925888"/>
        <c:axId val="135886336"/>
      </c:scatterChart>
      <c:valAx>
        <c:axId val="133925888"/>
        <c:scaling>
          <c:orientation val="minMax"/>
        </c:scaling>
        <c:axPos val="b"/>
        <c:title>
          <c:tx>
            <c:rich>
              <a:bodyPr/>
              <a:lstStyle/>
              <a:p>
                <a:pPr>
                  <a:defRPr/>
                </a:pPr>
                <a:r>
                  <a:rPr lang="en-US"/>
                  <a:t>Seeds/row foot -7.5 inch rows</a:t>
                </a:r>
              </a:p>
            </c:rich>
          </c:tx>
          <c:layout/>
        </c:title>
        <c:numFmt formatCode="0" sourceLinked="1"/>
        <c:tickLblPos val="nextTo"/>
        <c:crossAx val="135886336"/>
        <c:crosses val="autoZero"/>
        <c:crossBetween val="midCat"/>
      </c:valAx>
      <c:valAx>
        <c:axId val="135886336"/>
        <c:scaling>
          <c:orientation val="minMax"/>
        </c:scaling>
        <c:axPos val="l"/>
        <c:majorGridlines/>
        <c:title>
          <c:tx>
            <c:rich>
              <a:bodyPr rot="-5400000" vert="horz"/>
              <a:lstStyle/>
              <a:p>
                <a:pPr>
                  <a:defRPr/>
                </a:pPr>
                <a:r>
                  <a:rPr lang="en-US"/>
                  <a:t>Yield, bu/ac</a:t>
                </a:r>
              </a:p>
            </c:rich>
          </c:tx>
          <c:layout/>
        </c:title>
        <c:numFmt formatCode="General" sourceLinked="1"/>
        <c:tickLblPos val="nextTo"/>
        <c:crossAx val="133925888"/>
        <c:crosses val="autoZero"/>
        <c:crossBetween val="midCat"/>
      </c:valAx>
    </c:plotArea>
    <c:plotVisOnly val="1"/>
  </c:chart>
  <c:spPr>
    <a:ln>
      <a:noFill/>
    </a:ln>
  </c:spPr>
  <c:txPr>
    <a:bodyPr/>
    <a:lstStyle/>
    <a:p>
      <a:pPr>
        <a:defRPr sz="1600"/>
      </a:pPr>
      <a:endParaRPr lang="en-US"/>
    </a:p>
  </c:txPr>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plotArea>
      <c:layout/>
      <c:barChart>
        <c:barDir val="col"/>
        <c:grouping val="clustered"/>
        <c:ser>
          <c:idx val="0"/>
          <c:order val="0"/>
          <c:spPr>
            <a:solidFill>
              <a:srgbClr val="0070C0"/>
            </a:solidFill>
          </c:spPr>
          <c:cat>
            <c:strRef>
              <c:f>Sheet3!$F$5:$G$5</c:f>
              <c:strCache>
                <c:ptCount val="2"/>
                <c:pt idx="0">
                  <c:v>Conventional</c:v>
                </c:pt>
                <c:pt idx="1">
                  <c:v>No-till</c:v>
                </c:pt>
              </c:strCache>
            </c:strRef>
          </c:cat>
          <c:val>
            <c:numRef>
              <c:f>Sheet3!$C$7:$D$7</c:f>
              <c:numCache>
                <c:formatCode>General</c:formatCode>
                <c:ptCount val="2"/>
                <c:pt idx="0">
                  <c:v>1213.6512999999998</c:v>
                </c:pt>
                <c:pt idx="1">
                  <c:v>1046.8818399999998</c:v>
                </c:pt>
              </c:numCache>
            </c:numRef>
          </c:val>
        </c:ser>
        <c:axId val="392075904"/>
        <c:axId val="392078080"/>
      </c:barChart>
      <c:catAx>
        <c:axId val="392075904"/>
        <c:scaling>
          <c:orientation val="minMax"/>
        </c:scaling>
        <c:axPos val="b"/>
        <c:tickLblPos val="nextTo"/>
        <c:crossAx val="392078080"/>
        <c:crosses val="autoZero"/>
        <c:auto val="1"/>
        <c:lblAlgn val="ctr"/>
        <c:lblOffset val="100"/>
      </c:catAx>
      <c:valAx>
        <c:axId val="392078080"/>
        <c:scaling>
          <c:orientation val="minMax"/>
        </c:scaling>
        <c:axPos val="l"/>
        <c:majorGridlines/>
        <c:title>
          <c:tx>
            <c:rich>
              <a:bodyPr rot="-5400000" vert="horz"/>
              <a:lstStyle/>
              <a:p>
                <a:pPr>
                  <a:defRPr/>
                </a:pPr>
                <a:r>
                  <a:rPr lang="en-US"/>
                  <a:t>GS 30 Biomass, lb/ac</a:t>
                </a:r>
              </a:p>
            </c:rich>
          </c:tx>
          <c:layout/>
        </c:title>
        <c:numFmt formatCode="General" sourceLinked="1"/>
        <c:tickLblPos val="nextTo"/>
        <c:crossAx val="392075904"/>
        <c:crosses val="autoZero"/>
        <c:crossBetween val="between"/>
      </c:valAx>
    </c:plotArea>
    <c:plotVisOnly val="1"/>
  </c:chart>
  <c:spPr>
    <a:ln>
      <a:noFill/>
    </a:ln>
  </c:spPr>
  <c:txPr>
    <a:bodyPr/>
    <a:lstStyle/>
    <a:p>
      <a:pPr>
        <a:defRPr sz="14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plotArea>
      <c:layout/>
      <c:barChart>
        <c:barDir val="col"/>
        <c:grouping val="clustered"/>
        <c:ser>
          <c:idx val="0"/>
          <c:order val="0"/>
          <c:spPr>
            <a:solidFill>
              <a:srgbClr val="00CC00"/>
            </a:solidFill>
          </c:spPr>
          <c:cat>
            <c:strRef>
              <c:f>Sheet3!$F$5:$G$5</c:f>
              <c:strCache>
                <c:ptCount val="2"/>
                <c:pt idx="0">
                  <c:v>Conventional</c:v>
                </c:pt>
                <c:pt idx="1">
                  <c:v>No-till</c:v>
                </c:pt>
              </c:strCache>
            </c:strRef>
          </c:cat>
          <c:val>
            <c:numRef>
              <c:f>Sheet3!$C$19:$D$19</c:f>
              <c:numCache>
                <c:formatCode>General</c:formatCode>
                <c:ptCount val="2"/>
                <c:pt idx="0">
                  <c:v>163.70000000000002</c:v>
                </c:pt>
                <c:pt idx="1">
                  <c:v>120.14999999999999</c:v>
                </c:pt>
              </c:numCache>
            </c:numRef>
          </c:val>
        </c:ser>
        <c:axId val="392964736"/>
        <c:axId val="392970624"/>
      </c:barChart>
      <c:catAx>
        <c:axId val="392964736"/>
        <c:scaling>
          <c:orientation val="minMax"/>
        </c:scaling>
        <c:axPos val="b"/>
        <c:tickLblPos val="nextTo"/>
        <c:crossAx val="392970624"/>
        <c:crosses val="autoZero"/>
        <c:auto val="1"/>
        <c:lblAlgn val="ctr"/>
        <c:lblOffset val="100"/>
      </c:catAx>
      <c:valAx>
        <c:axId val="392970624"/>
        <c:scaling>
          <c:orientation val="minMax"/>
        </c:scaling>
        <c:axPos val="l"/>
        <c:majorGridlines/>
        <c:title>
          <c:tx>
            <c:rich>
              <a:bodyPr rot="-5400000" vert="horz"/>
              <a:lstStyle/>
              <a:p>
                <a:pPr>
                  <a:defRPr/>
                </a:pPr>
                <a:r>
                  <a:rPr lang="en-US"/>
                  <a:t>GS 30 Tillers/ft2</a:t>
                </a:r>
              </a:p>
            </c:rich>
          </c:tx>
          <c:layout/>
        </c:title>
        <c:numFmt formatCode="General" sourceLinked="1"/>
        <c:tickLblPos val="nextTo"/>
        <c:crossAx val="392964736"/>
        <c:crosses val="autoZero"/>
        <c:crossBetween val="between"/>
      </c:valAx>
    </c:plotArea>
    <c:plotVisOnly val="1"/>
  </c:chart>
  <c:spPr>
    <a:ln>
      <a:noFill/>
    </a:ln>
  </c:spPr>
  <c:txPr>
    <a:bodyPr/>
    <a:lstStyle/>
    <a:p>
      <a:pPr>
        <a:defRPr sz="1400"/>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8.7619325362107744E-2"/>
          <c:y val="4.5973166397678546E-2"/>
          <c:w val="0.88378536016331333"/>
          <c:h val="0.78050439347255507"/>
        </c:manualLayout>
      </c:layout>
      <c:lineChart>
        <c:grouping val="standard"/>
        <c:ser>
          <c:idx val="1"/>
          <c:order val="0"/>
          <c:tx>
            <c:v>Conventional</c:v>
          </c:tx>
          <c:cat>
            <c:numRef>
              <c:f>Sheet2!$B$2:$B$13</c:f>
              <c:numCache>
                <c:formatCode>General</c:formatCode>
                <c:ptCount val="12"/>
                <c:pt idx="0">
                  <c:v>1999</c:v>
                </c:pt>
                <c:pt idx="1">
                  <c:v>2000</c:v>
                </c:pt>
                <c:pt idx="2">
                  <c:v>2001</c:v>
                </c:pt>
                <c:pt idx="3">
                  <c:v>2002</c:v>
                </c:pt>
                <c:pt idx="4">
                  <c:v>2003</c:v>
                </c:pt>
                <c:pt idx="5">
                  <c:v>2004</c:v>
                </c:pt>
                <c:pt idx="6">
                  <c:v>2005</c:v>
                </c:pt>
                <c:pt idx="7">
                  <c:v>2006</c:v>
                </c:pt>
                <c:pt idx="8">
                  <c:v>2007</c:v>
                </c:pt>
                <c:pt idx="9">
                  <c:v>2008</c:v>
                </c:pt>
                <c:pt idx="10">
                  <c:v>2009</c:v>
                </c:pt>
                <c:pt idx="11">
                  <c:v>2010</c:v>
                </c:pt>
              </c:numCache>
            </c:numRef>
          </c:cat>
          <c:val>
            <c:numRef>
              <c:f>Sheet2!$C$2:$C$13</c:f>
              <c:numCache>
                <c:formatCode>General</c:formatCode>
                <c:ptCount val="12"/>
                <c:pt idx="0">
                  <c:v>73</c:v>
                </c:pt>
                <c:pt idx="1">
                  <c:v>82</c:v>
                </c:pt>
                <c:pt idx="2">
                  <c:v>83</c:v>
                </c:pt>
                <c:pt idx="3">
                  <c:v>88</c:v>
                </c:pt>
                <c:pt idx="4">
                  <c:v>70</c:v>
                </c:pt>
                <c:pt idx="5">
                  <c:v>74</c:v>
                </c:pt>
                <c:pt idx="6">
                  <c:v>88</c:v>
                </c:pt>
                <c:pt idx="7">
                  <c:v>100</c:v>
                </c:pt>
                <c:pt idx="8">
                  <c:v>96</c:v>
                </c:pt>
                <c:pt idx="9">
                  <c:v>99</c:v>
                </c:pt>
                <c:pt idx="10">
                  <c:v>80</c:v>
                </c:pt>
                <c:pt idx="11">
                  <c:v>77</c:v>
                </c:pt>
              </c:numCache>
            </c:numRef>
          </c:val>
        </c:ser>
        <c:ser>
          <c:idx val="2"/>
          <c:order val="1"/>
          <c:tx>
            <c:v>No-Till</c:v>
          </c:tx>
          <c:cat>
            <c:numRef>
              <c:f>Sheet2!$B$2:$B$13</c:f>
              <c:numCache>
                <c:formatCode>General</c:formatCode>
                <c:ptCount val="12"/>
                <c:pt idx="0">
                  <c:v>1999</c:v>
                </c:pt>
                <c:pt idx="1">
                  <c:v>2000</c:v>
                </c:pt>
                <c:pt idx="2">
                  <c:v>2001</c:v>
                </c:pt>
                <c:pt idx="3">
                  <c:v>2002</c:v>
                </c:pt>
                <c:pt idx="4">
                  <c:v>2003</c:v>
                </c:pt>
                <c:pt idx="5">
                  <c:v>2004</c:v>
                </c:pt>
                <c:pt idx="6">
                  <c:v>2005</c:v>
                </c:pt>
                <c:pt idx="7">
                  <c:v>2006</c:v>
                </c:pt>
                <c:pt idx="8">
                  <c:v>2007</c:v>
                </c:pt>
                <c:pt idx="9">
                  <c:v>2008</c:v>
                </c:pt>
                <c:pt idx="10">
                  <c:v>2009</c:v>
                </c:pt>
                <c:pt idx="11">
                  <c:v>2010</c:v>
                </c:pt>
              </c:numCache>
            </c:numRef>
          </c:cat>
          <c:val>
            <c:numRef>
              <c:f>Sheet2!$D$2:$D$13</c:f>
              <c:numCache>
                <c:formatCode>General</c:formatCode>
                <c:ptCount val="12"/>
                <c:pt idx="0">
                  <c:v>62</c:v>
                </c:pt>
                <c:pt idx="1">
                  <c:v>81</c:v>
                </c:pt>
                <c:pt idx="2">
                  <c:v>88</c:v>
                </c:pt>
                <c:pt idx="3">
                  <c:v>82</c:v>
                </c:pt>
                <c:pt idx="4">
                  <c:v>76</c:v>
                </c:pt>
                <c:pt idx="5">
                  <c:v>69</c:v>
                </c:pt>
                <c:pt idx="6">
                  <c:v>90</c:v>
                </c:pt>
                <c:pt idx="7">
                  <c:v>100</c:v>
                </c:pt>
                <c:pt idx="8">
                  <c:v>81</c:v>
                </c:pt>
                <c:pt idx="9">
                  <c:v>87</c:v>
                </c:pt>
                <c:pt idx="10">
                  <c:v>76</c:v>
                </c:pt>
                <c:pt idx="11">
                  <c:v>82</c:v>
                </c:pt>
              </c:numCache>
            </c:numRef>
          </c:val>
        </c:ser>
        <c:marker val="1"/>
        <c:axId val="174473600"/>
        <c:axId val="174475904"/>
      </c:lineChart>
      <c:catAx>
        <c:axId val="174473600"/>
        <c:scaling>
          <c:orientation val="minMax"/>
        </c:scaling>
        <c:axPos val="b"/>
        <c:numFmt formatCode="General" sourceLinked="1"/>
        <c:tickLblPos val="nextTo"/>
        <c:txPr>
          <a:bodyPr rot="2100000"/>
          <a:lstStyle/>
          <a:p>
            <a:pPr>
              <a:defRPr/>
            </a:pPr>
            <a:endParaRPr lang="en-US"/>
          </a:p>
        </c:txPr>
        <c:crossAx val="174475904"/>
        <c:crosses val="autoZero"/>
        <c:auto val="1"/>
        <c:lblAlgn val="ctr"/>
        <c:lblOffset val="100"/>
      </c:catAx>
      <c:valAx>
        <c:axId val="174475904"/>
        <c:scaling>
          <c:orientation val="minMax"/>
        </c:scaling>
        <c:axPos val="l"/>
        <c:majorGridlines/>
        <c:title>
          <c:tx>
            <c:rich>
              <a:bodyPr rot="-5400000" vert="horz"/>
              <a:lstStyle/>
              <a:p>
                <a:pPr>
                  <a:defRPr/>
                </a:pPr>
                <a:r>
                  <a:rPr lang="en-US"/>
                  <a:t>Grain Yield, bu/ac</a:t>
                </a:r>
              </a:p>
            </c:rich>
          </c:tx>
          <c:layout/>
        </c:title>
        <c:numFmt formatCode="General" sourceLinked="1"/>
        <c:tickLblPos val="nextTo"/>
        <c:crossAx val="174473600"/>
        <c:crosses val="autoZero"/>
        <c:crossBetween val="between"/>
      </c:valAx>
    </c:plotArea>
    <c:legend>
      <c:legendPos val="r"/>
      <c:layout>
        <c:manualLayout>
          <c:xMode val="edge"/>
          <c:yMode val="edge"/>
          <c:x val="0.64230854476523758"/>
          <c:y val="0.62802106258457402"/>
          <c:w val="0.20707417128414507"/>
          <c:h val="0.1497549762801389"/>
        </c:manualLayout>
      </c:layout>
    </c:legend>
    <c:plotVisOnly val="1"/>
    <c:dispBlanksAs val="gap"/>
  </c:chart>
  <c:spPr>
    <a:ln>
      <a:noFill/>
    </a:ln>
  </c:spPr>
  <c:txPr>
    <a:bodyPr/>
    <a:lstStyle/>
    <a:p>
      <a:pPr>
        <a:defRPr sz="1800"/>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autoTitleDeleted val="1"/>
    <c:plotArea>
      <c:layout/>
      <c:barChart>
        <c:barDir val="col"/>
        <c:grouping val="clustered"/>
        <c:ser>
          <c:idx val="0"/>
          <c:order val="0"/>
          <c:tx>
            <c:v>GS 30 tillers/m2</c:v>
          </c:tx>
          <c:spPr>
            <a:solidFill>
              <a:srgbClr val="333399"/>
            </a:solidFill>
          </c:spPr>
          <c:dPt>
            <c:idx val="2"/>
            <c:spPr>
              <a:solidFill>
                <a:srgbClr val="00B0F0"/>
              </a:solidFill>
            </c:spPr>
          </c:dPt>
          <c:dPt>
            <c:idx val="3"/>
            <c:spPr>
              <a:solidFill>
                <a:srgbClr val="00B0F0"/>
              </a:solidFill>
            </c:spPr>
          </c:dPt>
          <c:dPt>
            <c:idx val="4"/>
            <c:spPr>
              <a:solidFill>
                <a:srgbClr val="4F81BD">
                  <a:lumMod val="40000"/>
                  <a:lumOff val="60000"/>
                </a:srgbClr>
              </a:solidFill>
            </c:spPr>
          </c:dPt>
          <c:dPt>
            <c:idx val="5"/>
            <c:spPr>
              <a:solidFill>
                <a:srgbClr val="4F81BD">
                  <a:lumMod val="40000"/>
                  <a:lumOff val="60000"/>
                </a:srgbClr>
              </a:solidFill>
            </c:spPr>
          </c:dPt>
          <c:errBars>
            <c:errBarType val="plus"/>
            <c:errValType val="fixedVal"/>
            <c:val val="214"/>
          </c:errBars>
          <c:cat>
            <c:strRef>
              <c:f>('2009 Summary'!$B$6:$B$7,'2009 Summary'!$B$15:$B$16,'2009 Summary'!$B$25:$B$26)</c:f>
              <c:strCache>
                <c:ptCount val="6"/>
                <c:pt idx="0">
                  <c:v>AIM</c:v>
                </c:pt>
                <c:pt idx="1">
                  <c:v>SIM</c:v>
                </c:pt>
                <c:pt idx="2">
                  <c:v>AIM</c:v>
                </c:pt>
                <c:pt idx="3">
                  <c:v>SIM</c:v>
                </c:pt>
                <c:pt idx="4">
                  <c:v>AIM</c:v>
                </c:pt>
                <c:pt idx="5">
                  <c:v>SIM</c:v>
                </c:pt>
              </c:strCache>
            </c:strRef>
          </c:cat>
          <c:val>
            <c:numRef>
              <c:f>('2009 Summary'!$C$6:$C$7,'2009 Summary'!$C$15:$C$16,'2009 Summary'!$C$25:$C$26)</c:f>
              <c:numCache>
                <c:formatCode>General</c:formatCode>
                <c:ptCount val="6"/>
                <c:pt idx="0">
                  <c:v>1433.95</c:v>
                </c:pt>
                <c:pt idx="1">
                  <c:v>1149.1699999999998</c:v>
                </c:pt>
                <c:pt idx="2">
                  <c:v>1947.7</c:v>
                </c:pt>
                <c:pt idx="3">
                  <c:v>1581.72</c:v>
                </c:pt>
                <c:pt idx="4">
                  <c:v>1436.46</c:v>
                </c:pt>
                <c:pt idx="5">
                  <c:v>1149.1699999999998</c:v>
                </c:pt>
              </c:numCache>
            </c:numRef>
          </c:val>
        </c:ser>
        <c:axId val="177490944"/>
        <c:axId val="177493504"/>
      </c:barChart>
      <c:catAx>
        <c:axId val="177490944"/>
        <c:scaling>
          <c:orientation val="minMax"/>
        </c:scaling>
        <c:axPos val="b"/>
        <c:numFmt formatCode="General" sourceLinked="1"/>
        <c:tickLblPos val="nextTo"/>
        <c:crossAx val="177493504"/>
        <c:crosses val="autoZero"/>
        <c:auto val="1"/>
        <c:lblAlgn val="ctr"/>
        <c:lblOffset val="100"/>
      </c:catAx>
      <c:valAx>
        <c:axId val="177493504"/>
        <c:scaling>
          <c:orientation val="minMax"/>
        </c:scaling>
        <c:axPos val="l"/>
        <c:majorGridlines/>
        <c:title>
          <c:tx>
            <c:rich>
              <a:bodyPr rot="-5400000" vert="horz"/>
              <a:lstStyle/>
              <a:p>
                <a:pPr>
                  <a:defRPr/>
                </a:pPr>
                <a:r>
                  <a:rPr lang="en-US"/>
                  <a:t>GS 30 tillers m-2</a:t>
                </a:r>
              </a:p>
            </c:rich>
          </c:tx>
          <c:layout/>
          <c:spPr>
            <a:noFill/>
            <a:ln w="25400">
              <a:noFill/>
            </a:ln>
          </c:spPr>
        </c:title>
        <c:numFmt formatCode="General" sourceLinked="1"/>
        <c:tickLblPos val="nextTo"/>
        <c:crossAx val="177490944"/>
        <c:crosses val="autoZero"/>
        <c:crossBetween val="between"/>
      </c:valAx>
    </c:plotArea>
    <c:plotVisOnly val="1"/>
    <c:dispBlanksAs val="gap"/>
  </c:chart>
  <c:spPr>
    <a:ln>
      <a:noFill/>
    </a:ln>
  </c:spPr>
  <c:txPr>
    <a:bodyPr/>
    <a:lstStyle/>
    <a:p>
      <a:pPr>
        <a:defRPr sz="2000"/>
      </a:pPr>
      <a:endParaRPr lang="en-US"/>
    </a:p>
  </c:txPr>
  <c:externalData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6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0.emf"/></Relationships>
</file>

<file path=ppt/drawings/drawing1.xml><?xml version="1.0" encoding="utf-8"?>
<c:userShapes xmlns:c="http://schemas.openxmlformats.org/drawingml/2006/chart">
  <cdr:relSizeAnchor xmlns:cdr="http://schemas.openxmlformats.org/drawingml/2006/chartDrawing">
    <cdr:from>
      <cdr:x>0.6375</cdr:x>
      <cdr:y>0.19565</cdr:y>
    </cdr:from>
    <cdr:to>
      <cdr:x>0.825</cdr:x>
      <cdr:y>0.19611</cdr:y>
    </cdr:to>
    <cdr:sp macro="" textlink="">
      <cdr:nvSpPr>
        <cdr:cNvPr id="5" name="Straight Connector 4"/>
        <cdr:cNvSpPr/>
      </cdr:nvSpPr>
      <cdr:spPr>
        <a:xfrm xmlns:a="http://schemas.openxmlformats.org/drawingml/2006/main">
          <a:off x="3886200" y="685800"/>
          <a:ext cx="1143000" cy="1588"/>
        </a:xfrm>
        <a:prstGeom xmlns:a="http://schemas.openxmlformats.org/drawingml/2006/main" prst="line">
          <a:avLst/>
        </a:prstGeom>
        <a:ln xmlns:a="http://schemas.openxmlformats.org/drawingml/2006/main" w="19050"/>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200">
                <a:latin typeface="Calibri" pitchFamily="34" charset="0"/>
              </a:defRPr>
            </a:lvl1pPr>
          </a:lstStyle>
          <a:p>
            <a:endParaRPr lang="en-US"/>
          </a:p>
        </p:txBody>
      </p:sp>
      <p:sp>
        <p:nvSpPr>
          <p:cNvPr id="33795"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1200">
                <a:latin typeface="Calibri" pitchFamily="34" charset="0"/>
              </a:defRPr>
            </a:lvl1pPr>
          </a:lstStyle>
          <a:p>
            <a:fld id="{32F6699E-BC73-474E-8775-9E25F88A27EA}" type="datetimeFigureOut">
              <a:rPr lang="en-US"/>
              <a:pPr/>
              <a:t>12/10/2010</a:t>
            </a:fld>
            <a:endParaRPr lang="en-US"/>
          </a:p>
        </p:txBody>
      </p:sp>
      <p:sp>
        <p:nvSpPr>
          <p:cNvPr id="33796"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a:defRPr sz="1200">
                <a:latin typeface="Calibri" pitchFamily="34" charset="0"/>
              </a:defRPr>
            </a:lvl1pPr>
          </a:lstStyle>
          <a:p>
            <a:endParaRPr lang="en-US"/>
          </a:p>
        </p:txBody>
      </p:sp>
      <p:sp>
        <p:nvSpPr>
          <p:cNvPr id="33797"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defRPr sz="1200">
                <a:latin typeface="Calibri" pitchFamily="34" charset="0"/>
              </a:defRPr>
            </a:lvl1pPr>
          </a:lstStyle>
          <a:p>
            <a:fld id="{00B3E7E8-1446-42C4-BF13-85336CC1F923}"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defTabSz="931863">
              <a:defRPr sz="1200">
                <a:latin typeface="Calibri" pitchFamily="34" charset="0"/>
              </a:defRPr>
            </a:lvl1pPr>
          </a:lstStyle>
          <a:p>
            <a:endParaRPr lang="en-US"/>
          </a:p>
        </p:txBody>
      </p:sp>
      <p:sp>
        <p:nvSpPr>
          <p:cNvPr id="3" name="Date Placeholder 2"/>
          <p:cNvSpPr>
            <a:spLocks noGrp="1"/>
          </p:cNvSpPr>
          <p:nvPr>
            <p:ph type="dt" idx="1"/>
          </p:nvPr>
        </p:nvSpPr>
        <p:spPr bwMode="auto">
          <a:xfrm>
            <a:off x="3970338"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defTabSz="931863">
              <a:defRPr sz="1200">
                <a:latin typeface="Calibri" pitchFamily="34" charset="0"/>
              </a:defRPr>
            </a:lvl1pPr>
          </a:lstStyle>
          <a:p>
            <a:fld id="{0492DE23-71B9-46C7-825F-603A6E576E73}" type="datetimeFigureOut">
              <a:rPr lang="en-US"/>
              <a:pPr/>
              <a:t>12/10/2010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bwMode="auto">
          <a:xfrm>
            <a:off x="701675" y="4416425"/>
            <a:ext cx="5607050" cy="4183063"/>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bwMode="auto">
          <a:xfrm>
            <a:off x="0" y="8829675"/>
            <a:ext cx="3038475" cy="465138"/>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defTabSz="931863">
              <a:defRPr sz="1200">
                <a:latin typeface="Calibri" pitchFamily="34" charset="0"/>
              </a:defRPr>
            </a:lvl1pPr>
          </a:lstStyle>
          <a:p>
            <a:endParaRPr lang="en-US"/>
          </a:p>
        </p:txBody>
      </p:sp>
      <p:sp>
        <p:nvSpPr>
          <p:cNvPr id="7" name="Slide Number Placeholder 6"/>
          <p:cNvSpPr>
            <a:spLocks noGrp="1"/>
          </p:cNvSpPr>
          <p:nvPr>
            <p:ph type="sldNum" sz="quarter" idx="5"/>
          </p:nvPr>
        </p:nvSpPr>
        <p:spPr bwMode="auto">
          <a:xfrm>
            <a:off x="3970338" y="8829675"/>
            <a:ext cx="3038475" cy="465138"/>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r" defTabSz="931863">
              <a:defRPr sz="1200">
                <a:latin typeface="Calibri" pitchFamily="34" charset="0"/>
              </a:defRPr>
            </a:lvl1pPr>
          </a:lstStyle>
          <a:p>
            <a:fld id="{A46F1E61-0D60-4DFD-86FC-A704658091CD}"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www.ppws.vt.edu/scott/weed_id/lampu.htm" TargetMode="External"/><Relationship Id="rId2" Type="http://schemas.openxmlformats.org/officeDocument/2006/relationships/slide" Target="../slides/slide52.xml"/><Relationship Id="rId1" Type="http://schemas.openxmlformats.org/officeDocument/2006/relationships/notesMaster" Target="../notesMasters/notesMaster1.xml"/><Relationship Id="rId6" Type="http://schemas.openxmlformats.org/officeDocument/2006/relationships/hyperlink" Target="http://www.ppws.vt.edu/scott/weed_id/lamam.htm" TargetMode="External"/><Relationship Id="rId5" Type="http://schemas.openxmlformats.org/officeDocument/2006/relationships/hyperlink" Target="http://www.ppws.vt.edu/scott/weed_id/phlox.htm" TargetMode="External"/><Relationship Id="rId4" Type="http://schemas.openxmlformats.org/officeDocument/2006/relationships/hyperlink" Target="http://www.ppws.vt.edu/scott/weed_id/cervu.htm"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www.ces.ncsu.edu/depts/ent/notes/Grain/Hessian/grain368f.gif" TargetMode="External"/><Relationship Id="rId2" Type="http://schemas.openxmlformats.org/officeDocument/2006/relationships/slide" Target="../slides/slide58.xml"/><Relationship Id="rId1" Type="http://schemas.openxmlformats.org/officeDocument/2006/relationships/notesMaster" Target="../notesMasters/notesMaster1.xml"/><Relationship Id="rId6" Type="http://schemas.openxmlformats.org/officeDocument/2006/relationships/hyperlink" Target="http://www.ces.ncsu.edu/depts/ent/notes/Grain/Hessian/grain368k.gif" TargetMode="External"/><Relationship Id="rId5" Type="http://schemas.openxmlformats.org/officeDocument/2006/relationships/hyperlink" Target="http://www.ces.ncsu.edu/depts/ent/notes/Grain/Hessian/grain368e.gif" TargetMode="External"/><Relationship Id="rId4" Type="http://schemas.openxmlformats.org/officeDocument/2006/relationships/hyperlink" Target="http://www.ces.ncsu.edu/depts/ent/notes/Grain/Hessian/grain368g.gif" TargetMode="Externa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www.smallgrains.ncsu.edu/" TargetMode="External"/><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2E6707-2748-4B6C-A5A5-E1F535F8F9EA}" type="slidenum">
              <a:rPr lang="en-US"/>
              <a:pPr/>
              <a:t>2</a:t>
            </a:fld>
            <a:endParaRPr lang="en-US"/>
          </a:p>
        </p:txBody>
      </p:sp>
      <p:sp>
        <p:nvSpPr>
          <p:cNvPr id="220162" name="Rectangle 2"/>
          <p:cNvSpPr>
            <a:spLocks noRot="1" noChangeArrowheads="1" noTextEdit="1"/>
          </p:cNvSpPr>
          <p:nvPr>
            <p:ph type="sldImg"/>
          </p:nvPr>
        </p:nvSpPr>
        <p:spPr>
          <a:ln/>
        </p:spPr>
      </p:sp>
      <p:sp>
        <p:nvSpPr>
          <p:cNvPr id="220163" name="Rectangle 3"/>
          <p:cNvSpPr>
            <a:spLocks noGrp="1" noChangeArrowheads="1"/>
          </p:cNvSpPr>
          <p:nvPr>
            <p:ph type="body" idx="1"/>
          </p:nvPr>
        </p:nvSpPr>
        <p:spPr/>
        <p:txBody>
          <a:bodyPr/>
          <a:lstStyle/>
          <a:p>
            <a:r>
              <a:rPr lang="en-US" dirty="0"/>
              <a:t>Final crop yield at a specific site is a function of the combination of yield building factors: genetics, plant nutrition, and precision planting (the planting has been the major problem with reduced tillage situations) and yield protection factors. Nutrition is not the big problem with decreasing tillage; determining when to plant, obtaining needed plant populations, and working with disease and insect problems are the major challenges.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548623-A14E-4BDC-A248-D33A47AD7C93}" type="slidenum">
              <a:rPr lang="en-US"/>
              <a:pPr/>
              <a:t>3</a:t>
            </a:fld>
            <a:endParaRPr lang="en-US"/>
          </a:p>
        </p:txBody>
      </p:sp>
      <p:sp>
        <p:nvSpPr>
          <p:cNvPr id="49154" name="Rectangle 2"/>
          <p:cNvSpPr>
            <a:spLocks noRot="1" noChangeArrowheads="1" noTextEdit="1"/>
          </p:cNvSpPr>
          <p:nvPr>
            <p:ph type="sldImg"/>
          </p:nvPr>
        </p:nvSpPr>
        <p:spPr>
          <a:ln/>
        </p:spPr>
      </p:sp>
      <p:sp>
        <p:nvSpPr>
          <p:cNvPr id="49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p:spPr>
        <p:txBody>
          <a:bodyPr/>
          <a:lstStyle/>
          <a:p>
            <a:fld id="{DFD3F16F-F978-4039-B8B5-22EF090B0328}" type="slidenum">
              <a:rPr lang="en-US"/>
              <a:pPr/>
              <a:t>6</a:t>
            </a:fld>
            <a:endParaRPr lang="en-US"/>
          </a:p>
        </p:txBody>
      </p:sp>
      <p:sp>
        <p:nvSpPr>
          <p:cNvPr id="1945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459" name="Rectangle 3"/>
          <p:cNvSpPr>
            <a:spLocks noGrp="1" noChangeArrowheads="1"/>
          </p:cNvSpPr>
          <p:nvPr>
            <p:ph type="body" idx="1"/>
          </p:nvPr>
        </p:nvSpPr>
        <p:spPr/>
        <p:txBody>
          <a:bodyPr/>
          <a:lstStyle/>
          <a:p>
            <a:pPr>
              <a:spcBef>
                <a:spcPct val="0"/>
              </a:spcBef>
            </a:pPr>
            <a:r>
              <a:rPr lang="en-US" smtClean="0"/>
              <a:t>Virginia research has determined the optimum seeding rate for the climate.  Optimum yields occur with 60 heads per square foot at harvest time.  Since over 80% of final grain yield comes from the main stem and first tiller, divide that 60 heads by 2 (one for the main stem and one for the tiller) to get the number of plants needed to reach that goal of 60.  </a:t>
            </a:r>
          </a:p>
          <a:p>
            <a:pPr>
              <a:spcBef>
                <a:spcPct val="0"/>
              </a:spcBef>
            </a:pPr>
            <a:r>
              <a:rPr lang="en-US" smtClean="0"/>
              <a:t>So, the goal is to attain 22-25 viable seedlings per square foot.  Because germination and emergence of all planted seeds is a very rare occurrence, seeding rates should be 30-35 seeds per square foot.</a:t>
            </a:r>
          </a:p>
          <a:p>
            <a:pPr>
              <a:spcBef>
                <a:spcPct val="0"/>
              </a:spcBef>
            </a:pPr>
            <a:r>
              <a:rPr lang="en-US" smtClean="0"/>
              <a:t>Seeding rate should be increase approximately 10% for every two weeks after the optimum planting date.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EA252F-4620-47C6-9CF8-AE284F4D87E7}" type="slidenum">
              <a:rPr lang="en-US"/>
              <a:pPr/>
              <a:t>7</a:t>
            </a:fld>
            <a:endParaRPr lang="en-US"/>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p:txBody>
          <a:bodyPr/>
          <a:lstStyle/>
          <a:p>
            <a:r>
              <a:rPr lang="en-US"/>
              <a:t>Virginia research has determined the optimum seeding rate for the climate.  Optimum yields occur with 60 heads per square foot at harvest time.  Since over 80% of final grain yield comes from the main stem and first tiller, divide that 60 heads by 2 (one for the main stem and one for the tiller) to get the number of plants needed to reach that goal of 60.  </a:t>
            </a:r>
          </a:p>
          <a:p>
            <a:r>
              <a:rPr lang="en-US"/>
              <a:t>So, the goal is to attain 22-25 viable seedlings per square foot.  Because germination and emergence of all planted seeds is a very rare occurrence, seeding rates should be 30-35 seeds per square foot.</a:t>
            </a:r>
          </a:p>
          <a:p>
            <a:r>
              <a:rPr lang="en-US"/>
              <a:t>Seeding rate should be increase approximately 10% for every two weeks after the optimum planting date.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Tribute 2007 to</a:t>
            </a:r>
            <a:r>
              <a:rPr lang="en-US" baseline="0" dirty="0" smtClean="0"/>
              <a:t> 2008 = 37% decrease in seed size</a:t>
            </a:r>
          </a:p>
          <a:p>
            <a:r>
              <a:rPr lang="en-US" baseline="0" dirty="0" smtClean="0"/>
              <a:t>Tribute to 26R24 in 2007 ~ 40% </a:t>
            </a:r>
          </a:p>
          <a:p>
            <a:r>
              <a:rPr lang="en-US" baseline="0" dirty="0" smtClean="0"/>
              <a:t>Tribute to 26R24 in 2008 ~ 4% </a:t>
            </a:r>
            <a:endParaRPr lang="en-US" dirty="0"/>
          </a:p>
        </p:txBody>
      </p:sp>
      <p:sp>
        <p:nvSpPr>
          <p:cNvPr id="4" name="Slide Number Placeholder 3"/>
          <p:cNvSpPr>
            <a:spLocks noGrp="1"/>
          </p:cNvSpPr>
          <p:nvPr>
            <p:ph type="sldNum" sz="quarter" idx="10"/>
          </p:nvPr>
        </p:nvSpPr>
        <p:spPr/>
        <p:txBody>
          <a:bodyPr/>
          <a:lstStyle/>
          <a:p>
            <a:fld id="{A46F1E61-0D60-4DFD-86FC-A704658091CD}" type="slidenum">
              <a:rPr lang="en-US" smtClean="0"/>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p:spPr>
        <p:txBody>
          <a:bodyPr/>
          <a:lstStyle/>
          <a:p>
            <a:fld id="{08ACD5B0-130A-4549-BC36-2E95BC73B8F4}" type="slidenum">
              <a:rPr lang="en-US"/>
              <a:pPr/>
              <a:t>9</a:t>
            </a:fld>
            <a:endParaRPr lang="en-US"/>
          </a:p>
        </p:txBody>
      </p:sp>
      <p:sp>
        <p:nvSpPr>
          <p:cNvPr id="225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2531" name="Rectangle 3"/>
          <p:cNvSpPr>
            <a:spLocks noGrp="1" noChangeArrowheads="1"/>
          </p:cNvSpPr>
          <p:nvPr>
            <p:ph type="body" idx="1"/>
          </p:nvPr>
        </p:nvSpPr>
        <p:spPr/>
        <p:txBody>
          <a:bodyPr/>
          <a:lstStyle/>
          <a:p>
            <a:pPr>
              <a:spcBef>
                <a:spcPct val="0"/>
              </a:spcBef>
            </a:pPr>
            <a:r>
              <a:rPr lang="en-US" smtClean="0"/>
              <a:t>It is important to plant on a seed per foot basis rather than on a weight per acre basis.  Since wheat kernel size is known to vary by as much as 50% (12,000 - 18,000 seeds per lb.) between varieties and years, it’s easy to see how planting rates in terms of bushels per acre or lbs. per acre without consideration of the seed size could result in low populations that reduce yields or high populations that increase seed cost.  Planting 2 bushels per acre of seed that has 12,000 seeds per lb. would result in a seeding rate of 33 seeds per square foot; conversely, planting 2 bushels per acre of seed that has 18,000 seeds per lb. would result in a seeding rate of 50 seeds per square foot.  </a:t>
            </a:r>
            <a:r>
              <a:rPr lang="en-US" b="1" smtClean="0"/>
              <a:t>Big difference!</a:t>
            </a:r>
            <a:endParaRPr lang="en-US" smtClean="0"/>
          </a:p>
          <a:p>
            <a:pPr>
              <a:spcBef>
                <a:spcPct val="0"/>
              </a:spcBef>
            </a:pPr>
            <a:r>
              <a:rPr lang="en-US" smtClean="0"/>
              <a:t>Differences in the number of seed per lb. exist because seed weight or kernel plumpness is determined primarily by the environment in which it is grown and by the degree of cleaning </a:t>
            </a:r>
          </a:p>
          <a:p>
            <a:pPr>
              <a:spcBef>
                <a:spcPct val="0"/>
              </a:spcBef>
            </a:pPr>
            <a:r>
              <a:rPr lang="en-US" smtClean="0"/>
              <a:t>See the article “Planting Wheat: Seeding Rates and Calibration” for information on drill calibration steps.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12,300 T bred</a:t>
            </a:r>
          </a:p>
          <a:p>
            <a:r>
              <a:rPr lang="en-US" dirty="0" smtClean="0"/>
              <a:t>12,200 Eve</a:t>
            </a:r>
          </a:p>
          <a:p>
            <a:r>
              <a:rPr lang="en-US" dirty="0" smtClean="0"/>
              <a:t>15,100 </a:t>
            </a:r>
            <a:r>
              <a:rPr lang="en-US" smtClean="0"/>
              <a:t>Doyce</a:t>
            </a:r>
            <a:endParaRPr lang="en-US" dirty="0" smtClean="0"/>
          </a:p>
          <a:p>
            <a:endParaRPr lang="en-US" dirty="0"/>
          </a:p>
        </p:txBody>
      </p:sp>
      <p:sp>
        <p:nvSpPr>
          <p:cNvPr id="4" name="Slide Number Placeholder 3"/>
          <p:cNvSpPr>
            <a:spLocks noGrp="1"/>
          </p:cNvSpPr>
          <p:nvPr>
            <p:ph type="sldNum" sz="quarter" idx="10"/>
          </p:nvPr>
        </p:nvSpPr>
        <p:spPr/>
        <p:txBody>
          <a:bodyPr/>
          <a:lstStyle/>
          <a:p>
            <a:fld id="{948FB9A4-5528-4889-BF3D-06B97F066161}" type="slidenum">
              <a:rPr lang="en-US" smtClean="0"/>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9C1762-CC6D-447F-90AD-0F450C72AC62}" type="slidenum">
              <a:rPr lang="en-US"/>
              <a:pPr/>
              <a:t>25</a:t>
            </a:fld>
            <a:endParaRPr lang="en-US"/>
          </a:p>
        </p:txBody>
      </p:sp>
      <p:sp>
        <p:nvSpPr>
          <p:cNvPr id="811010" name="Rectangle 2"/>
          <p:cNvSpPr>
            <a:spLocks noRot="1" noChangeArrowheads="1" noTextEdit="1"/>
          </p:cNvSpPr>
          <p:nvPr>
            <p:ph type="sldImg"/>
          </p:nvPr>
        </p:nvSpPr>
        <p:spPr>
          <a:ln/>
        </p:spPr>
      </p:sp>
      <p:sp>
        <p:nvSpPr>
          <p:cNvPr id="8110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9C311A-CC55-4E11-88BA-EF136BFC5AAB}" type="slidenum">
              <a:rPr lang="en-US"/>
              <a:pPr/>
              <a:t>26</a:t>
            </a:fld>
            <a:endParaRPr lang="en-US"/>
          </a:p>
        </p:txBody>
      </p:sp>
      <p:sp>
        <p:nvSpPr>
          <p:cNvPr id="7170" name="Rectangle 2"/>
          <p:cNvSpPr>
            <a:spLocks noRot="1" noChangeArrowheads="1" noTextEdit="1"/>
          </p:cNvSpPr>
          <p:nvPr>
            <p:ph type="sldImg"/>
          </p:nvPr>
        </p:nvSpPr>
        <p:spPr>
          <a:ln/>
        </p:spPr>
      </p:sp>
      <p:sp>
        <p:nvSpPr>
          <p:cNvPr id="7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7503B6-8382-4371-8384-630CCA7E02CF}" type="slidenum">
              <a:rPr lang="en-US"/>
              <a:pPr/>
              <a:t>27</a:t>
            </a:fld>
            <a:endParaRPr lang="en-US"/>
          </a:p>
        </p:txBody>
      </p:sp>
      <p:sp>
        <p:nvSpPr>
          <p:cNvPr id="641026" name="Rectangle 2"/>
          <p:cNvSpPr>
            <a:spLocks noRot="1" noChangeArrowheads="1" noTextEdit="1"/>
          </p:cNvSpPr>
          <p:nvPr>
            <p:ph type="sldImg"/>
          </p:nvPr>
        </p:nvSpPr>
        <p:spPr>
          <a:ln/>
        </p:spPr>
      </p:sp>
      <p:sp>
        <p:nvSpPr>
          <p:cNvPr id="641027" name="Rectangle 3"/>
          <p:cNvSpPr>
            <a:spLocks noGrp="1" noChangeArrowheads="1"/>
          </p:cNvSpPr>
          <p:nvPr>
            <p:ph type="body" idx="1"/>
          </p:nvPr>
        </p:nvSpPr>
        <p:spPr/>
        <p:txBody>
          <a:bodyPr/>
          <a:lstStyle/>
          <a:p>
            <a:r>
              <a:rPr lang="en-US"/>
              <a:t>Lb/GDD calculated from Paul’s plots in 2006, early and mid dates, rye, oats, barley.</a:t>
            </a:r>
          </a:p>
          <a:p>
            <a:endParaRPr lang="en-US"/>
          </a:p>
          <a:p>
            <a:r>
              <a:rPr lang="en-US"/>
              <a:t>Average GDD accumulation average of West Point and Warsaw, 1971-2000.</a:t>
            </a:r>
          </a:p>
          <a:p>
            <a:endParaRPr lang="en-US"/>
          </a:p>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D9E2BD-DA7E-46CF-B8BF-68B8F1CC41A5}" type="slidenum">
              <a:rPr lang="en-US"/>
              <a:pPr/>
              <a:t>28</a:t>
            </a:fld>
            <a:endParaRPr lang="en-US"/>
          </a:p>
        </p:txBody>
      </p:sp>
      <p:sp>
        <p:nvSpPr>
          <p:cNvPr id="10242" name="Rectangle 2"/>
          <p:cNvSpPr>
            <a:spLocks noRot="1" noChangeArrowheads="1" noTextEdit="1"/>
          </p:cNvSpPr>
          <p:nvPr>
            <p:ph type="sldImg"/>
          </p:nvPr>
        </p:nvSpPr>
        <p:spPr>
          <a:ln/>
        </p:spPr>
      </p:sp>
      <p:sp>
        <p:nvSpPr>
          <p:cNvPr id="102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EF4D3F-7E2E-44A3-9DD2-CCE8109AA4E0}" type="slidenum">
              <a:rPr lang="en-US"/>
              <a:pPr/>
              <a:t>29</a:t>
            </a:fld>
            <a:endParaRPr lang="en-US"/>
          </a:p>
        </p:txBody>
      </p:sp>
      <p:sp>
        <p:nvSpPr>
          <p:cNvPr id="236546" name="Rectangle 2"/>
          <p:cNvSpPr>
            <a:spLocks noRot="1" noChangeArrowheads="1" noTextEdit="1"/>
          </p:cNvSpPr>
          <p:nvPr>
            <p:ph type="sldImg"/>
          </p:nvPr>
        </p:nvSpPr>
        <p:spPr>
          <a:ln/>
        </p:spPr>
      </p:sp>
      <p:sp>
        <p:nvSpPr>
          <p:cNvPr id="236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EBBD99-7FCA-4C5A-95B7-A8637D0D3D54}" type="slidenum">
              <a:rPr lang="en-US"/>
              <a:pPr/>
              <a:t>30</a:t>
            </a:fld>
            <a:endParaRPr lang="en-US"/>
          </a:p>
        </p:txBody>
      </p:sp>
      <p:sp>
        <p:nvSpPr>
          <p:cNvPr id="226306" name="Rectangle 2"/>
          <p:cNvSpPr>
            <a:spLocks noRot="1" noChangeArrowheads="1" noTextEdit="1"/>
          </p:cNvSpPr>
          <p:nvPr>
            <p:ph type="sldImg"/>
          </p:nvPr>
        </p:nvSpPr>
        <p:spPr>
          <a:ln/>
        </p:spPr>
      </p:sp>
      <p:sp>
        <p:nvSpPr>
          <p:cNvPr id="226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4426C1-2EBD-4775-90E5-22513B492F95}" type="slidenum">
              <a:rPr lang="en-US"/>
              <a:pPr/>
              <a:t>31</a:t>
            </a:fld>
            <a:endParaRPr lang="en-US"/>
          </a:p>
        </p:txBody>
      </p:sp>
      <p:sp>
        <p:nvSpPr>
          <p:cNvPr id="366594" name="Rectangle 2"/>
          <p:cNvSpPr>
            <a:spLocks noRot="1" noChangeArrowheads="1" noTextEdit="1"/>
          </p:cNvSpPr>
          <p:nvPr>
            <p:ph type="sldImg"/>
          </p:nvPr>
        </p:nvSpPr>
        <p:spPr>
          <a:xfrm>
            <a:off x="1182688" y="696913"/>
            <a:ext cx="4648200" cy="3486150"/>
          </a:xfrm>
          <a:ln/>
        </p:spPr>
      </p:sp>
      <p:sp>
        <p:nvSpPr>
          <p:cNvPr id="366595" name="Rectangle 3"/>
          <p:cNvSpPr>
            <a:spLocks noGrp="1" noChangeArrowheads="1"/>
          </p:cNvSpPr>
          <p:nvPr>
            <p:ph type="body" idx="1"/>
          </p:nvPr>
        </p:nvSpPr>
        <p:spPr/>
        <p:txBody>
          <a:bodyPr/>
          <a:lstStyle/>
          <a:p>
            <a:r>
              <a:rPr lang="en-US"/>
              <a:t>Studies were conducted in North Dakota to determine the contributions of various tillers to final yield.</a:t>
            </a:r>
          </a:p>
          <a:p>
            <a:r>
              <a:rPr lang="en-US"/>
              <a:t>At low yield levels (less than 20 bu/A), the main stem provides most if not all of the yield.  However, at higher yields, the main stem provides about half of the yield and the T1 and T2 tillers in combination produce the remaining half.  At very high yields, the contributions of other tillers, such as T3, T10, and T20, are not known.</a:t>
            </a:r>
          </a:p>
          <a:p>
            <a:r>
              <a:rPr lang="en-US" b="1"/>
              <a:t>Source:</a:t>
            </a:r>
          </a:p>
          <a:p>
            <a:pPr marL="228600" lvl="1"/>
            <a:r>
              <a:rPr lang="en-US"/>
              <a:t>Goos, R.J. and B.E. Johnson. 1996. Fertilizers and the early growth of spring wheat – agronomic and research implications. p. 259-268. </a:t>
            </a:r>
            <a:r>
              <a:rPr lang="en-US" i="1"/>
              <a:t>In</a:t>
            </a:r>
            <a:r>
              <a:rPr lang="en-US"/>
              <a:t> J.L. Havlin (ed.) Great Plains Soil Fert. Conf. Proc., Vol. 6., Denver, CO. 5-6 March 1996. Potash &amp; Phosphate Inst., Norcross, GA.</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BF1A39-54C1-448E-AB46-AEE5FDF66600}" type="slidenum">
              <a:rPr lang="en-US"/>
              <a:pPr/>
              <a:t>32</a:t>
            </a:fld>
            <a:endParaRPr lang="en-US"/>
          </a:p>
        </p:txBody>
      </p:sp>
      <p:sp>
        <p:nvSpPr>
          <p:cNvPr id="241666" name="Rectangle 2"/>
          <p:cNvSpPr>
            <a:spLocks noRot="1" noChangeArrowheads="1" noTextEdit="1"/>
          </p:cNvSpPr>
          <p:nvPr>
            <p:ph type="sldImg"/>
          </p:nvPr>
        </p:nvSpPr>
        <p:spPr>
          <a:ln/>
        </p:spPr>
      </p:sp>
      <p:sp>
        <p:nvSpPr>
          <p:cNvPr id="241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7A5877-259E-428E-A0D2-5CCB7472AFA6}" type="slidenum">
              <a:rPr lang="en-US"/>
              <a:pPr/>
              <a:t>33</a:t>
            </a:fld>
            <a:endParaRPr lang="en-US"/>
          </a:p>
        </p:txBody>
      </p:sp>
      <p:sp>
        <p:nvSpPr>
          <p:cNvPr id="26626" name="Rectangle 2"/>
          <p:cNvSpPr>
            <a:spLocks noRot="1" noChangeArrowheads="1" noTextEdit="1"/>
          </p:cNvSpPr>
          <p:nvPr>
            <p:ph type="sldImg"/>
          </p:nvPr>
        </p:nvSpPr>
        <p:spPr>
          <a:ln/>
        </p:spPr>
      </p:sp>
      <p:sp>
        <p:nvSpPr>
          <p:cNvPr id="266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F9C72C-3237-4426-9711-3E2908EBC777}" type="slidenum">
              <a:rPr lang="en-US"/>
              <a:pPr/>
              <a:t>34</a:t>
            </a:fld>
            <a:endParaRPr lang="en-US"/>
          </a:p>
        </p:txBody>
      </p:sp>
      <p:sp>
        <p:nvSpPr>
          <p:cNvPr id="318466" name="Rectangle 2"/>
          <p:cNvSpPr>
            <a:spLocks noRot="1" noChangeArrowheads="1" noTextEdit="1"/>
          </p:cNvSpPr>
          <p:nvPr>
            <p:ph type="sldImg"/>
          </p:nvPr>
        </p:nvSpPr>
        <p:spPr>
          <a:ln/>
        </p:spPr>
      </p:sp>
      <p:sp>
        <p:nvSpPr>
          <p:cNvPr id="318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A5ABD5-AFF5-41E4-822E-32F252AC0F15}" type="slidenum">
              <a:rPr lang="en-US"/>
              <a:pPr/>
              <a:t>35</a:t>
            </a:fld>
            <a:endParaRPr lang="en-US"/>
          </a:p>
        </p:txBody>
      </p:sp>
      <p:sp>
        <p:nvSpPr>
          <p:cNvPr id="363522" name="Rectangle 2"/>
          <p:cNvSpPr>
            <a:spLocks noRot="1" noChangeArrowheads="1" noTextEdit="1"/>
          </p:cNvSpPr>
          <p:nvPr>
            <p:ph type="sldImg"/>
          </p:nvPr>
        </p:nvSpPr>
        <p:spPr>
          <a:ln/>
        </p:spPr>
      </p:sp>
      <p:sp>
        <p:nvSpPr>
          <p:cNvPr id="3635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FFAA3E-B2F6-44FD-BF68-DDE31C506D5A}" type="slidenum">
              <a:rPr lang="en-US"/>
              <a:pPr/>
              <a:t>36</a:t>
            </a:fld>
            <a:endParaRPr lang="en-US"/>
          </a:p>
        </p:txBody>
      </p:sp>
      <p:sp>
        <p:nvSpPr>
          <p:cNvPr id="32770" name="Rectangle 2"/>
          <p:cNvSpPr>
            <a:spLocks noRot="1" noChangeArrowheads="1" noTextEdit="1"/>
          </p:cNvSpPr>
          <p:nvPr>
            <p:ph type="sldImg"/>
          </p:nvPr>
        </p:nvSpPr>
        <p:spPr>
          <a:ln/>
        </p:spPr>
      </p:sp>
      <p:sp>
        <p:nvSpPr>
          <p:cNvPr id="32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DF68D8-55A5-405C-9C11-FEB73DEAE4A2}" type="slidenum">
              <a:rPr lang="en-US"/>
              <a:pPr/>
              <a:t>37</a:t>
            </a:fld>
            <a:endParaRPr lang="en-US"/>
          </a:p>
        </p:txBody>
      </p:sp>
      <p:sp>
        <p:nvSpPr>
          <p:cNvPr id="336898" name="Rectangle 2"/>
          <p:cNvSpPr>
            <a:spLocks noRot="1" noChangeArrowheads="1" noTextEdit="1"/>
          </p:cNvSpPr>
          <p:nvPr>
            <p:ph type="sldImg"/>
          </p:nvPr>
        </p:nvSpPr>
        <p:spPr>
          <a:ln/>
        </p:spPr>
      </p:sp>
      <p:sp>
        <p:nvSpPr>
          <p:cNvPr id="3368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45C2BC-8D1D-4CB5-BC33-A2F7457050B1}" type="slidenum">
              <a:rPr lang="en-US"/>
              <a:pPr/>
              <a:t>40</a:t>
            </a:fld>
            <a:endParaRPr lang="en-US"/>
          </a:p>
        </p:txBody>
      </p:sp>
      <p:sp>
        <p:nvSpPr>
          <p:cNvPr id="351234" name="Rectangle 2"/>
          <p:cNvSpPr>
            <a:spLocks noRot="1" noChangeArrowheads="1" noTextEdit="1"/>
          </p:cNvSpPr>
          <p:nvPr>
            <p:ph type="sldImg"/>
          </p:nvPr>
        </p:nvSpPr>
        <p:spPr>
          <a:ln/>
        </p:spPr>
      </p:sp>
      <p:sp>
        <p:nvSpPr>
          <p:cNvPr id="351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3F0621-8D2A-4FD4-A347-5CAB8B59B857}" type="slidenum">
              <a:rPr lang="en-US"/>
              <a:pPr/>
              <a:t>42</a:t>
            </a:fld>
            <a:endParaRPr lang="en-US"/>
          </a:p>
        </p:txBody>
      </p:sp>
      <p:sp>
        <p:nvSpPr>
          <p:cNvPr id="523266" name="Rectangle 2"/>
          <p:cNvSpPr>
            <a:spLocks noRot="1" noChangeArrowheads="1" noTextEdit="1"/>
          </p:cNvSpPr>
          <p:nvPr>
            <p:ph type="sldImg"/>
          </p:nvPr>
        </p:nvSpPr>
        <p:spPr>
          <a:ln/>
        </p:spPr>
      </p:sp>
      <p:sp>
        <p:nvSpPr>
          <p:cNvPr id="5232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6D3BF7-0EFD-4B11-95FF-7F6713BD42DB}" type="slidenum">
              <a:rPr lang="en-US"/>
              <a:pPr/>
              <a:t>43</a:t>
            </a:fld>
            <a:endParaRPr lang="en-US"/>
          </a:p>
        </p:txBody>
      </p:sp>
      <p:sp>
        <p:nvSpPr>
          <p:cNvPr id="30722" name="Rectangle 2"/>
          <p:cNvSpPr>
            <a:spLocks noRot="1" noChangeArrowheads="1" noTextEdit="1"/>
          </p:cNvSpPr>
          <p:nvPr>
            <p:ph type="sldImg"/>
          </p:nvPr>
        </p:nvSpPr>
        <p:spPr>
          <a:ln/>
        </p:spPr>
      </p:sp>
      <p:sp>
        <p:nvSpPr>
          <p:cNvPr id="30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632D47-AF9E-47E6-888E-80C5D0187947}" type="slidenum">
              <a:rPr lang="en-US"/>
              <a:pPr/>
              <a:t>44</a:t>
            </a:fld>
            <a:endParaRPr lang="en-US"/>
          </a:p>
        </p:txBody>
      </p:sp>
      <p:sp>
        <p:nvSpPr>
          <p:cNvPr id="368642" name="Rectangle 2"/>
          <p:cNvSpPr>
            <a:spLocks noRot="1" noChangeArrowheads="1" noTextEdit="1"/>
          </p:cNvSpPr>
          <p:nvPr>
            <p:ph type="sldImg"/>
          </p:nvPr>
        </p:nvSpPr>
        <p:spPr>
          <a:ln/>
        </p:spPr>
      </p:sp>
      <p:sp>
        <p:nvSpPr>
          <p:cNvPr id="3686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9FA980-AABD-44B7-A1A6-22D570D4AB24}" type="slidenum">
              <a:rPr lang="en-US"/>
              <a:pPr/>
              <a:t>46</a:t>
            </a:fld>
            <a:endParaRPr lang="en-US"/>
          </a:p>
        </p:txBody>
      </p:sp>
      <p:sp>
        <p:nvSpPr>
          <p:cNvPr id="376834" name="Rectangle 2"/>
          <p:cNvSpPr>
            <a:spLocks noRot="1" noChangeArrowheads="1" noTextEdit="1"/>
          </p:cNvSpPr>
          <p:nvPr>
            <p:ph type="sldImg"/>
          </p:nvPr>
        </p:nvSpPr>
        <p:spPr>
          <a:ln/>
        </p:spPr>
      </p:sp>
      <p:sp>
        <p:nvSpPr>
          <p:cNvPr id="3768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F4CD8C-D10D-4209-ADA5-A4FAB71F511A}" type="slidenum">
              <a:rPr lang="en-US"/>
              <a:pPr/>
              <a:t>47</a:t>
            </a:fld>
            <a:endParaRPr lang="en-US"/>
          </a:p>
        </p:txBody>
      </p:sp>
      <p:sp>
        <p:nvSpPr>
          <p:cNvPr id="379906" name="Rectangle 2"/>
          <p:cNvSpPr>
            <a:spLocks noRot="1" noChangeArrowheads="1" noTextEdit="1"/>
          </p:cNvSpPr>
          <p:nvPr>
            <p:ph type="sldImg"/>
          </p:nvPr>
        </p:nvSpPr>
        <p:spPr>
          <a:ln/>
        </p:spPr>
      </p:sp>
      <p:sp>
        <p:nvSpPr>
          <p:cNvPr id="3799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811300-541C-4F1C-A09F-3BF9F1388F1E}" type="slidenum">
              <a:rPr lang="en-US"/>
              <a:pPr/>
              <a:t>50</a:t>
            </a:fld>
            <a:endParaRPr lang="en-US"/>
          </a:p>
        </p:txBody>
      </p:sp>
      <p:sp>
        <p:nvSpPr>
          <p:cNvPr id="226306" name="Rectangle 2"/>
          <p:cNvSpPr>
            <a:spLocks noGrp="1" noRot="1" noChangeAspect="1" noChangeArrowheads="1" noTextEdit="1"/>
          </p:cNvSpPr>
          <p:nvPr>
            <p:ph type="sldImg"/>
          </p:nvPr>
        </p:nvSpPr>
        <p:spPr>
          <a:ln/>
        </p:spPr>
      </p:sp>
      <p:sp>
        <p:nvSpPr>
          <p:cNvPr id="226307" name="Rectangle 3"/>
          <p:cNvSpPr>
            <a:spLocks noGrp="1" noChangeArrowheads="1"/>
          </p:cNvSpPr>
          <p:nvPr>
            <p:ph type="body" idx="1"/>
          </p:nvPr>
        </p:nvSpPr>
        <p:spPr/>
        <p:txBody>
          <a:bodyPr/>
          <a:lstStyle/>
          <a:p>
            <a:r>
              <a:rPr lang="en-US" dirty="0"/>
              <a:t>11 year study from UKY.  Up to 40% loss in some years due to weeds.  No herbicide resulted in 15-20% loss – average.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1" dirty="0" smtClean="0"/>
              <a:t>Henbit - Square stems with </a:t>
            </a:r>
            <a:r>
              <a:rPr lang="en-US" b="1" dirty="0" err="1" smtClean="0"/>
              <a:t>petioled</a:t>
            </a:r>
            <a:r>
              <a:rPr lang="en-US" b="1" dirty="0" smtClean="0"/>
              <a:t> lower leaves and sessile upper leaves.  This weed is commonly confused with </a:t>
            </a:r>
            <a:r>
              <a:rPr lang="en-US" b="1" dirty="0" smtClean="0">
                <a:hlinkClick r:id="rId3" action="ppaction://hlinkfile"/>
              </a:rPr>
              <a:t>Purple or Red Deadnettle</a:t>
            </a:r>
            <a:r>
              <a:rPr lang="en-US" b="1" dirty="0" smtClean="0"/>
              <a:t> (</a:t>
            </a:r>
            <a:r>
              <a:rPr lang="en-US" b="1" i="1" dirty="0" err="1" smtClean="0"/>
              <a:t>Lamium</a:t>
            </a:r>
            <a:r>
              <a:rPr lang="en-US" b="1" i="1" dirty="0" smtClean="0"/>
              <a:t> </a:t>
            </a:r>
            <a:r>
              <a:rPr lang="en-US" b="1" i="1" dirty="0" err="1" smtClean="0"/>
              <a:t>purpureum</a:t>
            </a:r>
            <a:r>
              <a:rPr lang="en-US" b="1" dirty="0" smtClean="0"/>
              <a:t>).  However, purple deadnettle has upper leaves that are triangular, occur on petioles, and are distinctly red- or purple-tinted, unlike the upper leaves of henbit.</a:t>
            </a:r>
          </a:p>
          <a:p>
            <a:endParaRPr lang="en-US" b="1" dirty="0" smtClean="0"/>
          </a:p>
          <a:p>
            <a:r>
              <a:rPr lang="en-US" b="1" dirty="0" smtClean="0"/>
              <a:t>Chickweed-</a:t>
            </a:r>
            <a:r>
              <a:rPr lang="en-US" b="1" baseline="0" dirty="0" smtClean="0"/>
              <a:t> </a:t>
            </a:r>
            <a:r>
              <a:rPr lang="en-US" b="1" dirty="0" smtClean="0"/>
              <a:t>  The oppositely arranged small oval or elliptic leaves and stems with rows of hairs are both characteristics that help in the identification of common chickweed.  </a:t>
            </a:r>
            <a:r>
              <a:rPr lang="en-US" b="1" dirty="0" err="1" smtClean="0">
                <a:hlinkClick r:id="rId4" action="ppaction://hlinkfile"/>
              </a:rPr>
              <a:t>Mouseear</a:t>
            </a:r>
            <a:r>
              <a:rPr lang="en-US" b="1" dirty="0" smtClean="0">
                <a:hlinkClick r:id="rId4" action="ppaction://hlinkfile"/>
              </a:rPr>
              <a:t> Chickweed</a:t>
            </a:r>
            <a:r>
              <a:rPr lang="en-US" b="1" dirty="0" smtClean="0"/>
              <a:t> (</a:t>
            </a:r>
            <a:r>
              <a:rPr lang="en-US" b="1" i="1" dirty="0" err="1" smtClean="0"/>
              <a:t>Cerastium</a:t>
            </a:r>
            <a:r>
              <a:rPr lang="en-US" b="1" i="1" dirty="0" smtClean="0"/>
              <a:t> </a:t>
            </a:r>
            <a:r>
              <a:rPr lang="en-US" b="1" i="1" dirty="0" err="1" smtClean="0"/>
              <a:t>vulgatum</a:t>
            </a:r>
            <a:r>
              <a:rPr lang="en-US" b="1" dirty="0" smtClean="0"/>
              <a:t>) is very similar in appearance and growth habit, however this species is densely covered with hairs unlike common chickweed.</a:t>
            </a:r>
          </a:p>
          <a:p>
            <a:endParaRPr lang="en-US" b="1" dirty="0" smtClean="0"/>
          </a:p>
          <a:p>
            <a:r>
              <a:rPr lang="en-US" b="1" dirty="0" smtClean="0"/>
              <a:t>Knawel</a:t>
            </a:r>
            <a:r>
              <a:rPr lang="en-US" b="1" baseline="0" dirty="0" smtClean="0"/>
              <a:t> - </a:t>
            </a:r>
            <a:r>
              <a:rPr lang="en-US" b="1" dirty="0" smtClean="0"/>
              <a:t>Identifying Characteristics: Plants with small, linear leaves that initially resemble a grass and inconspicuous green flowers.   Due to the overall growth habit and leaf shape, this weed might be confused with </a:t>
            </a:r>
            <a:r>
              <a:rPr lang="en-US" b="1" dirty="0" smtClean="0">
                <a:hlinkClick r:id="rId5" action="ppaction://hlinkfile"/>
              </a:rPr>
              <a:t>Creeping Phlox</a:t>
            </a:r>
            <a:r>
              <a:rPr lang="en-US" b="1" dirty="0" smtClean="0"/>
              <a:t> (</a:t>
            </a:r>
            <a:r>
              <a:rPr lang="en-US" b="1" i="1" dirty="0" smtClean="0"/>
              <a:t>Phlox </a:t>
            </a:r>
            <a:r>
              <a:rPr lang="en-US" b="1" i="1" dirty="0" err="1" smtClean="0"/>
              <a:t>subulata</a:t>
            </a:r>
            <a:r>
              <a:rPr lang="en-US" b="1" dirty="0" smtClean="0"/>
              <a:t>), but the leaves and stems of German moss aren't covered in hairs like those of creeping phlox.   German moss might also be confused with some of the </a:t>
            </a:r>
            <a:r>
              <a:rPr lang="en-US" b="1" dirty="0" err="1" smtClean="0"/>
              <a:t>spurries</a:t>
            </a:r>
            <a:r>
              <a:rPr lang="en-US" b="1" dirty="0" smtClean="0"/>
              <a:t> (</a:t>
            </a:r>
            <a:r>
              <a:rPr lang="en-US" b="1" i="1" dirty="0" err="1" smtClean="0"/>
              <a:t>Spergula</a:t>
            </a:r>
            <a:r>
              <a:rPr lang="en-US" b="1" dirty="0" smtClean="0"/>
              <a:t> spp.) but lacks the distinctive white or red flowers of these species. </a:t>
            </a:r>
          </a:p>
          <a:p>
            <a:endParaRPr lang="en-US" b="1" dirty="0" smtClean="0"/>
          </a:p>
          <a:p>
            <a:r>
              <a:rPr lang="en-US" b="1" dirty="0" smtClean="0"/>
              <a:t>Deadnettle - Winter annual with purple-red flowers, square stems, and </a:t>
            </a:r>
            <a:r>
              <a:rPr lang="en-US" b="1" dirty="0" err="1" smtClean="0"/>
              <a:t>petioled</a:t>
            </a:r>
            <a:r>
              <a:rPr lang="en-US" b="1" dirty="0" smtClean="0"/>
              <a:t> leaves.  The </a:t>
            </a:r>
            <a:r>
              <a:rPr lang="en-US" b="1" dirty="0" err="1" smtClean="0"/>
              <a:t>petioled</a:t>
            </a:r>
            <a:r>
              <a:rPr lang="en-US" b="1" dirty="0" smtClean="0"/>
              <a:t> leaves, triangular and sometimes purplish-red upper leaves help to distinguish this weed from </a:t>
            </a:r>
            <a:r>
              <a:rPr lang="en-US" b="1" dirty="0" smtClean="0">
                <a:hlinkClick r:id="rId6" action="ppaction://hlinkfile"/>
              </a:rPr>
              <a:t>Henbit</a:t>
            </a:r>
            <a:r>
              <a:rPr lang="en-US" b="1" dirty="0" smtClean="0"/>
              <a:t> (</a:t>
            </a:r>
            <a:r>
              <a:rPr lang="en-US" b="1" i="1" dirty="0" err="1" smtClean="0"/>
              <a:t>Lamium</a:t>
            </a:r>
            <a:r>
              <a:rPr lang="en-US" b="1" i="1" dirty="0" smtClean="0"/>
              <a:t> </a:t>
            </a:r>
            <a:r>
              <a:rPr lang="en-US" b="1" i="1" dirty="0" err="1" smtClean="0"/>
              <a:t>amplexicaule</a:t>
            </a:r>
            <a:r>
              <a:rPr lang="en-US" b="1" dirty="0" smtClean="0"/>
              <a:t>), which has upper leaves that do not occur on petioles (sessile).</a:t>
            </a:r>
            <a:endParaRPr lang="en-US" dirty="0"/>
          </a:p>
        </p:txBody>
      </p:sp>
      <p:sp>
        <p:nvSpPr>
          <p:cNvPr id="4" name="Slide Number Placeholder 3"/>
          <p:cNvSpPr>
            <a:spLocks noGrp="1"/>
          </p:cNvSpPr>
          <p:nvPr>
            <p:ph type="sldNum" sz="quarter" idx="10"/>
          </p:nvPr>
        </p:nvSpPr>
        <p:spPr/>
        <p:txBody>
          <a:bodyPr/>
          <a:lstStyle/>
          <a:p>
            <a:fld id="{A46F1E61-0D60-4DFD-86FC-A704658091CD}" type="slidenum">
              <a:rPr lang="en-US" smtClean="0"/>
              <a:pPr/>
              <a:t>52</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Ryegrass</a:t>
            </a:r>
            <a:r>
              <a:rPr lang="en-US" baseline="0" dirty="0" smtClean="0"/>
              <a:t> - </a:t>
            </a:r>
            <a:r>
              <a:rPr lang="en-US" b="1" dirty="0" smtClean="0"/>
              <a:t>The auricles that occur in the collar regions distinguishes this grass from other similar weeds, as relatively few grass weeds have this feature.   Additionally, the red-tinged base of annual ryegrass helps to distinguish this weed from perennial ryegrass (</a:t>
            </a:r>
            <a:r>
              <a:rPr lang="en-US" b="1" i="1" dirty="0" err="1" smtClean="0"/>
              <a:t>Lolium</a:t>
            </a:r>
            <a:r>
              <a:rPr lang="en-US" b="1" i="1" dirty="0" smtClean="0"/>
              <a:t> </a:t>
            </a:r>
            <a:r>
              <a:rPr lang="en-US" b="1" i="1" dirty="0" err="1" smtClean="0"/>
              <a:t>perenne</a:t>
            </a:r>
            <a:r>
              <a:rPr lang="en-US" b="1" dirty="0" smtClean="0"/>
              <a:t>), which is very similar in growth habit and appearance.</a:t>
            </a:r>
          </a:p>
          <a:p>
            <a:endParaRPr lang="en-US" b="1" dirty="0" smtClean="0"/>
          </a:p>
          <a:p>
            <a:r>
              <a:rPr lang="en-US" dirty="0" err="1" smtClean="0"/>
              <a:t>Poa</a:t>
            </a:r>
            <a:r>
              <a:rPr lang="en-US" baseline="0" dirty="0" smtClean="0"/>
              <a:t> – distinct “boat-shaped” leaf tips</a:t>
            </a:r>
            <a:endParaRPr lang="en-US" dirty="0"/>
          </a:p>
        </p:txBody>
      </p:sp>
      <p:sp>
        <p:nvSpPr>
          <p:cNvPr id="4" name="Slide Number Placeholder 3"/>
          <p:cNvSpPr>
            <a:spLocks noGrp="1"/>
          </p:cNvSpPr>
          <p:nvPr>
            <p:ph type="sldNum" sz="quarter" idx="10"/>
          </p:nvPr>
        </p:nvSpPr>
        <p:spPr/>
        <p:txBody>
          <a:bodyPr/>
          <a:lstStyle/>
          <a:p>
            <a:fld id="{A46F1E61-0D60-4DFD-86FC-A704658091CD}" type="slidenum">
              <a:rPr lang="en-US" smtClean="0"/>
              <a:pPr/>
              <a:t>53</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Powerflex</a:t>
            </a:r>
            <a:r>
              <a:rPr lang="en-US" baseline="0" dirty="0" smtClean="0"/>
              <a:t> – RG control in wheat, </a:t>
            </a:r>
            <a:endParaRPr lang="en-US" dirty="0"/>
          </a:p>
        </p:txBody>
      </p:sp>
      <p:sp>
        <p:nvSpPr>
          <p:cNvPr id="4" name="Slide Number Placeholder 3"/>
          <p:cNvSpPr>
            <a:spLocks noGrp="1"/>
          </p:cNvSpPr>
          <p:nvPr>
            <p:ph type="sldNum" sz="quarter" idx="10"/>
          </p:nvPr>
        </p:nvSpPr>
        <p:spPr/>
        <p:txBody>
          <a:bodyPr/>
          <a:lstStyle/>
          <a:p>
            <a:fld id="{A46F1E61-0D60-4DFD-86FC-A704658091CD}" type="slidenum">
              <a:rPr lang="en-US" smtClean="0"/>
              <a:pPr/>
              <a:t>54</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729D8B-8C46-4E05-AD78-21164E5CD4B0}" type="slidenum">
              <a:rPr lang="en-US"/>
              <a:pPr/>
              <a:t>56</a:t>
            </a:fld>
            <a:endParaRPr lang="en-US"/>
          </a:p>
        </p:txBody>
      </p:sp>
      <p:sp>
        <p:nvSpPr>
          <p:cNvPr id="271362" name="Rectangle 2"/>
          <p:cNvSpPr>
            <a:spLocks noRot="1" noChangeArrowheads="1" noTextEdit="1"/>
          </p:cNvSpPr>
          <p:nvPr>
            <p:ph type="sldImg"/>
          </p:nvPr>
        </p:nvSpPr>
        <p:spPr>
          <a:ln/>
        </p:spPr>
      </p:sp>
      <p:sp>
        <p:nvSpPr>
          <p:cNvPr id="271363" name="Rectangle 3"/>
          <p:cNvSpPr>
            <a:spLocks noGrp="1" noChangeArrowheads="1"/>
          </p:cNvSpPr>
          <p:nvPr>
            <p:ph type="body" idx="1"/>
          </p:nvPr>
        </p:nvSpPr>
        <p:spPr/>
        <p:txBody>
          <a:bodyPr/>
          <a:lstStyle/>
          <a:p>
            <a:r>
              <a:rPr lang="en-US"/>
              <a:t>Varieties differ GREATLY in their resistance to disease.  The ratings we give them relate to potential disease infestation and yield loss.  See the 2007 small grain variety report for this info. http://www.ext.vt.edu/pubs/grains/424-001-07/424-001-07.html</a:t>
            </a:r>
          </a:p>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Hessian fly can be found in small numbers in most wheat fields at harvest (Figure 5). If the wheat stubble is destroyed after harvest, the fly dies and the life cycle is broken. If, however, the wheat stubble is left in the field, the fly can survive as “flaxseeds” in the stubble through the summer. In late August and September, adults emerge from the “flaxseed” </a:t>
            </a:r>
            <a:r>
              <a:rPr lang="en-US" dirty="0" err="1" smtClean="0"/>
              <a:t>pupal</a:t>
            </a:r>
            <a:r>
              <a:rPr lang="en-US" dirty="0" smtClean="0"/>
              <a:t> stage and lay eggs on volunteer wheat, or on early planted cover-crop wheat. A first generation can be completed on these plants, and the next generation adults emerging from cover-crop or volunteer wheat plants can lay eggs on wheat planted for grain in October and November, before the weather turns cold enough to kill the adult flies. Often Hessian flies begin depositing eggs very soon after seedling emergence. </a:t>
            </a:r>
          </a:p>
          <a:p>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Once established on a new wheat crop, Hessian fly eggs hatch within a few days, and the tiny maggots migrate into the whorl of small wheat plants but ultimately locate below ground at the base of the stem, where they enter the </a:t>
            </a:r>
            <a:r>
              <a:rPr lang="en-US" dirty="0" err="1" smtClean="0"/>
              <a:t>pupal</a:t>
            </a:r>
            <a:r>
              <a:rPr lang="en-US" dirty="0" smtClean="0"/>
              <a:t> stage. While feeding, the larvae damage the plants by rupturing leaf or stem cells. This can result in </a:t>
            </a:r>
            <a:r>
              <a:rPr lang="en-US" dirty="0" smtClean="0">
                <a:hlinkClick r:id="rId3" action="ppaction://hlinkfile"/>
              </a:rPr>
              <a:t>tiller stunting</a:t>
            </a:r>
            <a:r>
              <a:rPr lang="en-US" dirty="0" smtClean="0"/>
              <a:t> and dieback. A heavy </a:t>
            </a:r>
            <a:r>
              <a:rPr lang="en-US" dirty="0" smtClean="0">
                <a:hlinkClick r:id="rId4" action="ppaction://hlinkfile"/>
              </a:rPr>
              <a:t>infestation on early-stage</a:t>
            </a:r>
            <a:r>
              <a:rPr lang="en-US" dirty="0" smtClean="0"/>
              <a:t> plants may greatly reduce plant stand. A new generation of adults usually emerges in March depending on the weather, lay eggs, and produce new larvae that migrate to the </a:t>
            </a:r>
            <a:r>
              <a:rPr lang="en-US" dirty="0" smtClean="0">
                <a:hlinkClick r:id="rId5" action="ppaction://hlinkfile"/>
              </a:rPr>
              <a:t>stem joints</a:t>
            </a:r>
            <a:r>
              <a:rPr lang="en-US" dirty="0" smtClean="0"/>
              <a:t> where they feed and cause further damage. This spring damage may kill the wheat tiller but usually results in weakened stems, </a:t>
            </a:r>
            <a:r>
              <a:rPr lang="en-US" dirty="0" smtClean="0">
                <a:hlinkClick r:id="rId6" action="ppaction://hlinkfile"/>
              </a:rPr>
              <a:t>small heads</a:t>
            </a:r>
            <a:r>
              <a:rPr lang="en-US" dirty="0" smtClean="0"/>
              <a:t>, and poorly filled grain heads with low-quality kernels. Often, wheat lodges in seriously infested fields. </a:t>
            </a:r>
          </a:p>
          <a:p>
            <a:endParaRPr lang="en-US" dirty="0"/>
          </a:p>
        </p:txBody>
      </p:sp>
      <p:sp>
        <p:nvSpPr>
          <p:cNvPr id="4" name="Slide Number Placeholder 3"/>
          <p:cNvSpPr>
            <a:spLocks noGrp="1"/>
          </p:cNvSpPr>
          <p:nvPr>
            <p:ph type="sldNum" sz="quarter" idx="10"/>
          </p:nvPr>
        </p:nvSpPr>
        <p:spPr/>
        <p:txBody>
          <a:bodyPr/>
          <a:lstStyle/>
          <a:p>
            <a:fld id="{A46F1E61-0D60-4DFD-86FC-A704658091CD}" type="slidenum">
              <a:rPr lang="en-US" smtClean="0"/>
              <a:pPr/>
              <a:t>58</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b="1" i="1" dirty="0" smtClean="0"/>
              <a:t>Management</a:t>
            </a:r>
            <a:r>
              <a:rPr lang="en-US" dirty="0" smtClean="0"/>
              <a:t/>
            </a:r>
            <a:br>
              <a:rPr lang="en-US" dirty="0" smtClean="0"/>
            </a:br>
            <a:r>
              <a:rPr lang="en-US" b="1" dirty="0" smtClean="0"/>
              <a:t>Rotation</a:t>
            </a:r>
            <a:r>
              <a:rPr lang="en-US" dirty="0" smtClean="0"/>
              <a:t>: Because the Hessian fly life cycle is largely dependent upon the presence of wheat stubble, rotations which prevent new wheat from being planted into or near a previous wheat crop’s stubble will be the most effective way to prevent infestations. Growers should </a:t>
            </a:r>
            <a:r>
              <a:rPr lang="en-US" b="1" dirty="0" smtClean="0"/>
              <a:t>avoid</a:t>
            </a:r>
            <a:r>
              <a:rPr lang="en-US" dirty="0" smtClean="0"/>
              <a:t> planting wheat into last season’s wheat stubble! Continuous no-tillage wheat-double-cropped-soybeans may result in severe problems and should be avoided in Hessian fly problem areas. Additionally, since the Hessian fly is a weak flier, putting distance between the location of new wheat plantings and the previous season’s wheat fields can be a successful method of preventing new infestations. Although Hessian fly can become serious under other situations, most serious infestations occur when wheat is early planted into wheat stubble or into fields next to wheat stubble.</a:t>
            </a:r>
          </a:p>
          <a:p>
            <a:r>
              <a:rPr lang="en-US" dirty="0" smtClean="0"/>
              <a:t/>
            </a:r>
            <a:br>
              <a:rPr lang="en-US" dirty="0" smtClean="0"/>
            </a:br>
            <a:r>
              <a:rPr lang="en-US" b="1" dirty="0" smtClean="0"/>
              <a:t>Tillage</a:t>
            </a:r>
            <a:r>
              <a:rPr lang="en-US" dirty="0" smtClean="0"/>
              <a:t>: Disking wheat stubble after harvest effectively kills Hessian fly. Planting soybean no-till into wheat stubble enhances Hessian fly survival by preserving the site where </a:t>
            </a:r>
            <a:r>
              <a:rPr lang="en-US" dirty="0" err="1" smtClean="0"/>
              <a:t>puparia</a:t>
            </a:r>
            <a:r>
              <a:rPr lang="en-US" dirty="0" smtClean="0"/>
              <a:t> spend the summer. Burning wheat straw will reduce </a:t>
            </a:r>
            <a:r>
              <a:rPr lang="en-US" dirty="0" err="1" smtClean="0"/>
              <a:t>puparia</a:t>
            </a:r>
            <a:r>
              <a:rPr lang="en-US" dirty="0" smtClean="0"/>
              <a:t> but many </a:t>
            </a:r>
            <a:r>
              <a:rPr lang="en-US" dirty="0" err="1" smtClean="0"/>
              <a:t>puparia</a:t>
            </a:r>
            <a:r>
              <a:rPr lang="en-US" dirty="0" smtClean="0"/>
              <a:t> are found below the soil surface. Therefore, burning is not as effective as disking.</a:t>
            </a:r>
          </a:p>
          <a:p>
            <a:r>
              <a:rPr lang="en-US" dirty="0" smtClean="0"/>
              <a:t/>
            </a:r>
            <a:br>
              <a:rPr lang="en-US" dirty="0" smtClean="0"/>
            </a:br>
            <a:r>
              <a:rPr lang="en-US" b="1" dirty="0" smtClean="0"/>
              <a:t>Choosing Cover Crops</a:t>
            </a:r>
            <a:r>
              <a:rPr lang="en-US" dirty="0" smtClean="0"/>
              <a:t>: Serious Hessian fly infestations have occurred in areas where wheat for grain was planted near early-planted wheat for cover, or early planted wheat for dove hunting purposes. In cropping systems where cover crops are used, such as in strip-till cotton or peanut production, the use of other small grains besides wheat will reduce Hessian fly populations. Oats, rye, and triticale are not favorable for Hessian fly reproduction and do not serve as a nursery making them preferable over wheat for cover cropping in areas where wheat for grain is also produced. If triticale is used for cover cropping, varieties such as “</a:t>
            </a:r>
            <a:r>
              <a:rPr lang="en-US" dirty="0" err="1" smtClean="0"/>
              <a:t>Arcia</a:t>
            </a:r>
            <a:r>
              <a:rPr lang="en-US" dirty="0" smtClean="0"/>
              <a:t>,” that are adapted to NC, should be planted. </a:t>
            </a:r>
          </a:p>
          <a:p>
            <a:r>
              <a:rPr lang="en-US" dirty="0" smtClean="0"/>
              <a:t/>
            </a:r>
            <a:br>
              <a:rPr lang="en-US" dirty="0" smtClean="0"/>
            </a:br>
            <a:r>
              <a:rPr lang="en-US" b="1" dirty="0" smtClean="0"/>
              <a:t>Delayed Planting</a:t>
            </a:r>
            <a:r>
              <a:rPr lang="en-US" dirty="0" smtClean="0"/>
              <a:t>: Because Hessian fly adults are killed by freezing temperatures, a traditional method for preventing Hessian fly infestation is to delay planting until after the first freeze (often called the fly free date). This concept has not worked well in North Carolina because an early freeze is not a dependable event. Often a “killing freeze” does not occur until December in many areas of North Carolina, after most growers need to have wheat planted for agronomic purposes. </a:t>
            </a:r>
          </a:p>
          <a:p>
            <a:r>
              <a:rPr lang="en-US" dirty="0" smtClean="0"/>
              <a:t/>
            </a:r>
            <a:br>
              <a:rPr lang="en-US" dirty="0" smtClean="0"/>
            </a:br>
            <a:r>
              <a:rPr lang="en-US" b="1" dirty="0" smtClean="0"/>
              <a:t>Resistant Varieties</a:t>
            </a:r>
            <a:r>
              <a:rPr lang="en-US" dirty="0" smtClean="0"/>
              <a:t>: Many wheat varieties are advertised as having Hessian fly resistance. Unfortunately, in most cases this resistance is to a “biotype” or kind of Hessian fly that we do not have in North Carolina. To be effective here, wheat varieties must be specifically resistant to “Hessian fly biotype-L”. Wheat varieties with biotype-L resistance are listed in Table 1. This list is updated every year and can be found on the </a:t>
            </a:r>
            <a:r>
              <a:rPr lang="en-US" dirty="0" err="1" smtClean="0"/>
              <a:t>the</a:t>
            </a:r>
            <a:r>
              <a:rPr lang="en-US" dirty="0" smtClean="0"/>
              <a:t> North Carolina </a:t>
            </a:r>
            <a:r>
              <a:rPr lang="en-US" dirty="0" smtClean="0">
                <a:hlinkClick r:id="rId3"/>
              </a:rPr>
              <a:t>Small Grains Production Web Site</a:t>
            </a:r>
            <a:r>
              <a:rPr lang="en-US" dirty="0" smtClean="0"/>
              <a:t> at: http://www.smallgrains.ncsu.edu/. In most cases, varieties rated as “good” in Table 1 should provide enough protection to avoid economic loses due to Hessian Fly biotype-L. However, in areas with severe Hessian fly problems, the use of resistant varieties (those shown in Table 1 as “good”) may not be sufficient to prevent infestations from occurring. </a:t>
            </a:r>
          </a:p>
          <a:p>
            <a:endParaRPr lang="en-US" b="1" dirty="0" smtClean="0"/>
          </a:p>
          <a:p>
            <a:r>
              <a:rPr lang="en-US" b="1" dirty="0" smtClean="0"/>
              <a:t>Systemic Seed Treatments</a:t>
            </a:r>
            <a:r>
              <a:rPr lang="en-US" dirty="0" smtClean="0"/>
              <a:t>: The use of systemic insecticidal seed treatments (e.g. Gaucho® </a:t>
            </a:r>
            <a:r>
              <a:rPr lang="en-US" sz="1100" dirty="0" smtClean="0"/>
              <a:t>{</a:t>
            </a:r>
            <a:r>
              <a:rPr lang="en-US" dirty="0" err="1" smtClean="0"/>
              <a:t>imidacloprid</a:t>
            </a:r>
            <a:r>
              <a:rPr lang="en-US" dirty="0" smtClean="0"/>
              <a:t>} or Cruiser®) can be highly effective in protecting wheat seedlings from Hessian fly. These seed treatments are, however, expensive and should be used only after careful consideration of current production economics. </a:t>
            </a:r>
          </a:p>
          <a:p>
            <a:r>
              <a:rPr lang="en-US" dirty="0" smtClean="0"/>
              <a:t/>
            </a:r>
            <a:br>
              <a:rPr lang="en-US" dirty="0" smtClean="0"/>
            </a:br>
            <a:r>
              <a:rPr lang="en-US" b="1" dirty="0" smtClean="0"/>
              <a:t>Foliar Insecticides</a:t>
            </a:r>
            <a:r>
              <a:rPr lang="en-US" dirty="0" smtClean="0"/>
              <a:t>: Long residual foliar </a:t>
            </a:r>
            <a:r>
              <a:rPr lang="en-US" dirty="0" err="1" smtClean="0"/>
              <a:t>pyrethroid</a:t>
            </a:r>
            <a:r>
              <a:rPr lang="en-US" dirty="0" smtClean="0"/>
              <a:t> insecticides (specifically Warrior®) applied shortly after wheat emerges (at the two to three leaf stage) have been very effective in controlling Hessian fly. Our tests have shown that if applied timely, Warrior will kill the adult flies, may kill the eggs on treated leaves, and may also kill freshly hatched larvae before they become embedded in the stems. </a:t>
            </a:r>
            <a:r>
              <a:rPr lang="en-US" dirty="0" err="1" smtClean="0"/>
              <a:t>Pyrethroids</a:t>
            </a:r>
            <a:r>
              <a:rPr lang="en-US" dirty="0" smtClean="0"/>
              <a:t> labeled for use against Hessian fly are limited to Warrior and Mustang Max™. At least three of the following conditions should be met before using a </a:t>
            </a:r>
            <a:r>
              <a:rPr lang="en-US" dirty="0" err="1" smtClean="0"/>
              <a:t>pyrethroid</a:t>
            </a:r>
            <a:r>
              <a:rPr lang="en-US" dirty="0" smtClean="0"/>
              <a:t> for early season Hessian fly control:</a:t>
            </a:r>
          </a:p>
          <a:p>
            <a:r>
              <a:rPr lang="en-US" dirty="0" smtClean="0"/>
              <a:t>1) Wheat has been planted in the same field, adjacent to, or close (within 400 yards) to the previous year’s crop. 2) A resistant wheat variety (rated as “good” in Table 1) has not been planted. 3) The seed were not treated with Gaucho or Cruiser. 4) Hessian fly has caused yield loses on this farm or nearby in previous years. 5) Hessian fly eggs are present on the wheat leaves. Fields that passed the winter with a significant Hessian fly infestation will also be attacked by the next generation of larvae recycling in the crop. Fields with low tiller counts should be examined in January or February for Hessian fly </a:t>
            </a:r>
            <a:r>
              <a:rPr lang="en-US" dirty="0" err="1" smtClean="0"/>
              <a:t>puparia</a:t>
            </a:r>
            <a:r>
              <a:rPr lang="en-US" dirty="0" smtClean="0"/>
              <a:t>. If a </a:t>
            </a:r>
            <a:r>
              <a:rPr lang="en-US" dirty="0" err="1" smtClean="0"/>
              <a:t>pyrethroid</a:t>
            </a:r>
            <a:r>
              <a:rPr lang="en-US" dirty="0" smtClean="0"/>
              <a:t> is applied as the flies emerge and lay eggs, usually in early March, a high level of control may be accomplished. The need for a </a:t>
            </a:r>
            <a:r>
              <a:rPr lang="en-US" dirty="0" err="1" smtClean="0"/>
              <a:t>pyrethroid</a:t>
            </a:r>
            <a:r>
              <a:rPr lang="en-US" dirty="0" smtClean="0"/>
              <a:t> treatment may be judged by examining the plants for </a:t>
            </a:r>
            <a:r>
              <a:rPr lang="en-US" dirty="0" err="1" smtClean="0"/>
              <a:t>puparia</a:t>
            </a:r>
            <a:r>
              <a:rPr lang="en-US" dirty="0" smtClean="0"/>
              <a:t>, to identify fields that will have high fly numbers, and later scouting heavily infested fields for eggs on the top surface of new leaves. Eggs are very small, about half the size of a period, and magnification may be needed. An experienced person with good eye sight can readily detect Hessian fly eggs, especially in direct sun-light since the eggs will shine. Egg counts of four or more per leaf may justify a </a:t>
            </a:r>
            <a:r>
              <a:rPr lang="en-US" dirty="0" err="1" smtClean="0"/>
              <a:t>pyrethroid</a:t>
            </a:r>
            <a:r>
              <a:rPr lang="en-US" dirty="0" smtClean="0"/>
              <a:t> application.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A46F1E61-0D60-4DFD-86FC-A704658091CD}" type="slidenum">
              <a:rPr lang="en-US" smtClean="0"/>
              <a:pPr/>
              <a:t>59</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b="1" dirty="0" smtClean="0"/>
              <a:t>Description</a:t>
            </a:r>
          </a:p>
          <a:p>
            <a:r>
              <a:rPr lang="en-US" dirty="0" smtClean="0"/>
              <a:t>Aphids are small insects with soft, pear-shaped bodies and piercing sucking mouthparts. A pair of tubular structures,(</a:t>
            </a:r>
            <a:r>
              <a:rPr lang="en-US" dirty="0" err="1" smtClean="0"/>
              <a:t>cornicles</a:t>
            </a:r>
            <a:r>
              <a:rPr lang="en-US" dirty="0" smtClean="0"/>
              <a:t>) project like tail pipes from the end of their bodies. Adult aphids may or may not have wings. Large colonies are often seen on tender new plant foliage. Once they find a good host, nymphs and wingless adults tend to stay in one place. </a:t>
            </a:r>
          </a:p>
          <a:p>
            <a:r>
              <a:rPr lang="en-US" b="1" dirty="0" smtClean="0"/>
              <a:t> </a:t>
            </a:r>
          </a:p>
          <a:p>
            <a:r>
              <a:rPr lang="en-US" b="1" dirty="0" smtClean="0"/>
              <a:t>Movement</a:t>
            </a:r>
          </a:p>
          <a:p>
            <a:r>
              <a:rPr lang="en-US" dirty="0" smtClean="0"/>
              <a:t>Aphid movement can be categorized as flying, flitting, or walking. These are based on the method and relative distance traveled. Each type benefits the aphid in specific ways but also results in a specific type of BYDV spread. </a:t>
            </a:r>
          </a:p>
          <a:p>
            <a:r>
              <a:rPr lang="en-US" dirty="0" smtClean="0"/>
              <a:t> </a:t>
            </a:r>
          </a:p>
          <a:p>
            <a:r>
              <a:rPr lang="en-US" dirty="0" smtClean="0"/>
              <a:t>Generally most adult aphids in a colony will be wingless. However, a small number in each generation will have wings. This allows for continual population expansion. Environmental factors such as poor weather, over- crowding and reduction in food quality cause a greater number of them to have wings so the colony can escape unfavorable local conditions. </a:t>
            </a:r>
          </a:p>
          <a:p>
            <a:r>
              <a:rPr lang="en-US" b="1" dirty="0" smtClean="0"/>
              <a:t> </a:t>
            </a:r>
          </a:p>
          <a:p>
            <a:r>
              <a:rPr lang="en-US" b="1" dirty="0" smtClean="0"/>
              <a:t>Ways Aphids Move</a:t>
            </a:r>
          </a:p>
          <a:p>
            <a:r>
              <a:rPr lang="en-US" dirty="0" smtClean="0"/>
              <a:t>Some will fly long distances. Individuals can move from one field to another field or to a weed host. Most fly in the fall. In general, they are moving from drying summer grasses to young fall grasses, including small grains. This movement brings BYDV into a wheat field. </a:t>
            </a:r>
          </a:p>
          <a:p>
            <a:r>
              <a:rPr lang="en-US" dirty="0" smtClean="0"/>
              <a:t>Some will make short flights, just a few feet to </a:t>
            </a:r>
            <a:r>
              <a:rPr lang="en-US" dirty="0" err="1" smtClean="0"/>
              <a:t>to</a:t>
            </a:r>
            <a:r>
              <a:rPr lang="en-US" dirty="0" smtClean="0"/>
              <a:t> a few yards. This moves BYDV to new spots in a field. </a:t>
            </a:r>
          </a:p>
          <a:p>
            <a:r>
              <a:rPr lang="en-US" dirty="0" smtClean="0"/>
              <a:t>Aphids often walk from plant to plant. This gradually expands the area of an existing population and produces circular spots of infected plants if the virus is present. The earliest infected plants are near the center and the most recently infected ones are near the edges. The spots expand in size over time. </a:t>
            </a:r>
          </a:p>
          <a:p>
            <a:r>
              <a:rPr lang="en-US" b="1" dirty="0" smtClean="0"/>
              <a:t> </a:t>
            </a:r>
          </a:p>
          <a:p>
            <a:r>
              <a:rPr lang="en-US" b="1" dirty="0" smtClean="0"/>
              <a:t>Life Cycle</a:t>
            </a:r>
          </a:p>
          <a:p>
            <a:r>
              <a:rPr lang="en-US" dirty="0" smtClean="0"/>
              <a:t>Aphid life cycles are very complicated and vary considerably between species and even between individual populations of the same species. The following is a very abbreviated description intended to help understand what is going on in Kentucky’s small grain fields. </a:t>
            </a:r>
          </a:p>
          <a:p>
            <a:r>
              <a:rPr lang="en-US" dirty="0" smtClean="0"/>
              <a:t> </a:t>
            </a:r>
          </a:p>
          <a:p>
            <a:r>
              <a:rPr lang="en-US" dirty="0" smtClean="0"/>
              <a:t>In Kentucky wheat fields aphids reproduce asexually. That is to say all the aphids you see are female and all of their offspring are born female. Very few if any males are present and play little role in the BYD incidence. Aphids overwinter as juveniles and adults. At present we do not believe that eggs play any role as they would further north. However, temperature is very important. In general the warmer the temperature the more aphids can survive, move and reproduce. Conversely, colder temperatures result in lower survival rates, fewer offspring and less movement. As a rule of thumb it needs to be about 50o F for aphids to be active and temperatures below 30o F result in increased aphid mortality. However, even at very low temperatures some aphids will survive. A warm and dry winter will aid aphid survival and BYDV spread while a cold and wet winter will reduce aphid survival and movement. </a:t>
            </a:r>
          </a:p>
          <a:p>
            <a:endParaRPr lang="en-US" dirty="0"/>
          </a:p>
        </p:txBody>
      </p:sp>
      <p:sp>
        <p:nvSpPr>
          <p:cNvPr id="4" name="Slide Number Placeholder 3"/>
          <p:cNvSpPr>
            <a:spLocks noGrp="1"/>
          </p:cNvSpPr>
          <p:nvPr>
            <p:ph type="sldNum" sz="quarter" idx="10"/>
          </p:nvPr>
        </p:nvSpPr>
        <p:spPr/>
        <p:txBody>
          <a:bodyPr/>
          <a:lstStyle/>
          <a:p>
            <a:fld id="{A46F1E61-0D60-4DFD-86FC-A704658091CD}" type="slidenum">
              <a:rPr lang="en-US" smtClean="0"/>
              <a:pPr/>
              <a:t>60</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2A22FE-1290-463D-8F21-E56EEA7934AE}" type="slidenum">
              <a:rPr lang="en-US"/>
              <a:pPr/>
              <a:t>65</a:t>
            </a:fld>
            <a:endParaRPr lang="en-US"/>
          </a:p>
        </p:txBody>
      </p:sp>
      <p:sp>
        <p:nvSpPr>
          <p:cNvPr id="154626" name="Rectangle 2"/>
          <p:cNvSpPr>
            <a:spLocks noRot="1" noChangeArrowheads="1" noTextEdit="1"/>
          </p:cNvSpPr>
          <p:nvPr>
            <p:ph type="sldImg"/>
          </p:nvPr>
        </p:nvSpPr>
        <p:spPr>
          <a:ln/>
        </p:spPr>
      </p:sp>
      <p:sp>
        <p:nvSpPr>
          <p:cNvPr id="154627" name="Rectangle 3"/>
          <p:cNvSpPr>
            <a:spLocks noGrp="1" noChangeArrowheads="1"/>
          </p:cNvSpPr>
          <p:nvPr>
            <p:ph type="body" idx="1"/>
          </p:nvPr>
        </p:nvSpPr>
        <p:spPr/>
        <p:txBody>
          <a:bodyPr/>
          <a:lstStyle/>
          <a:p>
            <a:r>
              <a:rPr lang="en-US"/>
              <a:t>Aphids can cause major problems with wheat due to direct feeding on plants as well as spreading a virus disease named “barley yellow dwarf”.  Dr. Ames Herbert, Extension Entomologist at Virginia Tech has done many years of excellent research evaluating insect pests of small grains and optimum economic control strategies.  The following is based on his research and publications.  Grain aphids are usually held in check by their natural enemies.  However, scout grain fields at least each month of the growing season.  To determine aphid activity on tillering grain, examine 20 sites throughout the field.  Each site should consist of at least five linear feet of row.  Look especially in the areas in the field that are showing plant stress.  During the fall and winter, treatment is suggested if aphid counts exceed 15-25 per linear foot of row and a low degree of beneficial insects such as lady beetles is present.  When spring growth becomes rapid the threshold increases to 100-300/row foot.  At heading the threshold is 20-25 aphids/head.  Warrior T, Mustang Max, and Proaxis are very effective foliar-applied chemical control methods for aphids and other insects such as cereal leaf beetle.  Optimum timing for foliar application of pyrethroids to prevent barley yellow dwarf is when the wheat is in the 2-3 leaf to early tillering stages.  Applying these products at planting with fertilizer or a burndown herbicide will not control aphids.  Seed applied insecticides, such as Gaucho and Cruiser, are also highly effective against early season aphids and thus barley yellow dwarf.  See specific chemical labels for appropriate application rates and timing.</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1A0D0C-2195-4C66-B6C7-C289BFC14693}" type="slidenum">
              <a:rPr lang="en-US"/>
              <a:pPr/>
              <a:t>66</a:t>
            </a:fld>
            <a:endParaRPr lang="en-US"/>
          </a:p>
        </p:txBody>
      </p:sp>
      <p:sp>
        <p:nvSpPr>
          <p:cNvPr id="279554" name="Rectangle 2"/>
          <p:cNvSpPr>
            <a:spLocks noRot="1" noChangeArrowheads="1" noTextEdit="1"/>
          </p:cNvSpPr>
          <p:nvPr>
            <p:ph type="sldImg"/>
          </p:nvPr>
        </p:nvSpPr>
        <p:spPr>
          <a:ln/>
        </p:spPr>
      </p:sp>
      <p:sp>
        <p:nvSpPr>
          <p:cNvPr id="279555" name="Rectangle 3"/>
          <p:cNvSpPr>
            <a:spLocks noGrp="1" noChangeArrowheads="1"/>
          </p:cNvSpPr>
          <p:nvPr>
            <p:ph type="body" idx="1"/>
          </p:nvPr>
        </p:nvSpPr>
        <p:spPr/>
        <p:txBody>
          <a:bodyPr/>
          <a:lstStyle/>
          <a:p>
            <a:r>
              <a:rPr lang="en-US"/>
              <a:t>26R15 is has low BYDV scores so is showing less symptoms than R22</a:t>
            </a:r>
          </a:p>
          <a:p>
            <a:r>
              <a:rPr lang="en-US"/>
              <a:t>Same goes for SS 8404.  Has low BYDV score. </a:t>
            </a:r>
          </a:p>
          <a:p>
            <a:r>
              <a:rPr lang="en-US"/>
              <a:t>These (low BYDV symptoms) may need less protection than those that show a lot.</a:t>
            </a:r>
          </a:p>
          <a:p>
            <a:endParaRPr lang="en-US"/>
          </a:p>
          <a:p>
            <a:r>
              <a:rPr lang="en-US"/>
              <a:t>For eg. If a farmer has a variety that shows a lot of BYDV (ranked that way by us) then </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16DF9D-BB74-4127-8A2A-E7BC83C86E99}" type="slidenum">
              <a:rPr lang="en-US"/>
              <a:pPr/>
              <a:t>67</a:t>
            </a:fld>
            <a:endParaRPr lang="en-US"/>
          </a:p>
        </p:txBody>
      </p:sp>
      <p:sp>
        <p:nvSpPr>
          <p:cNvPr id="280578" name="Rectangle 2"/>
          <p:cNvSpPr>
            <a:spLocks noRot="1" noChangeArrowheads="1" noTextEdit="1"/>
          </p:cNvSpPr>
          <p:nvPr>
            <p:ph type="sldImg"/>
          </p:nvPr>
        </p:nvSpPr>
        <p:spPr>
          <a:ln/>
        </p:spPr>
      </p:sp>
      <p:sp>
        <p:nvSpPr>
          <p:cNvPr id="280579" name="Rectangle 3"/>
          <p:cNvSpPr>
            <a:spLocks noGrp="1" noChangeArrowheads="1"/>
          </p:cNvSpPr>
          <p:nvPr>
            <p:ph type="body" idx="1"/>
          </p:nvPr>
        </p:nvSpPr>
        <p:spPr/>
        <p:txBody>
          <a:bodyPr/>
          <a:lstStyle/>
          <a:p>
            <a:r>
              <a:rPr lang="en-US"/>
              <a:t>These are old but illustrate the point.  You might want to contact Ames for current data.</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088BE7-BA7C-461F-B3D1-61776CBE6FF6}" type="slidenum">
              <a:rPr lang="en-US"/>
              <a:pPr/>
              <a:t>71</a:t>
            </a:fld>
            <a:endParaRPr lang="en-US"/>
          </a:p>
        </p:txBody>
      </p:sp>
      <p:sp>
        <p:nvSpPr>
          <p:cNvPr id="140290" name="Rectangle 2"/>
          <p:cNvSpPr>
            <a:spLocks noRot="1" noChangeArrowheads="1" noTextEdit="1"/>
          </p:cNvSpPr>
          <p:nvPr>
            <p:ph type="sldImg"/>
          </p:nvPr>
        </p:nvSpPr>
        <p:spPr>
          <a:ln/>
        </p:spPr>
      </p:sp>
      <p:sp>
        <p:nvSpPr>
          <p:cNvPr id="140291" name="Rectangle 3"/>
          <p:cNvSpPr>
            <a:spLocks noGrp="1" noChangeArrowheads="1"/>
          </p:cNvSpPr>
          <p:nvPr>
            <p:ph type="body" idx="1"/>
          </p:nvPr>
        </p:nvSpPr>
        <p:spPr/>
        <p:txBody>
          <a:bodyPr/>
          <a:lstStyle/>
          <a:p>
            <a:r>
              <a:rPr lang="en-US" b="1" dirty="0" smtClean="0"/>
              <a:t>Adults:</a:t>
            </a:r>
          </a:p>
          <a:p>
            <a:r>
              <a:rPr lang="en-US" dirty="0" smtClean="0"/>
              <a:t>Adults overwinter in fallen leaves, ground litter, or other debris, within wooded areas, or other protected sites in the vicinity of last </a:t>
            </a:r>
            <a:r>
              <a:rPr lang="en-US" dirty="0" err="1" smtClean="0"/>
              <a:t>seasonºs</a:t>
            </a:r>
            <a:r>
              <a:rPr lang="en-US" dirty="0" smtClean="0"/>
              <a:t> grain fields.</a:t>
            </a:r>
          </a:p>
          <a:p>
            <a:r>
              <a:rPr lang="en-US" dirty="0" smtClean="0"/>
              <a:t>In the spring, they lay eggs in small grain fields.</a:t>
            </a:r>
          </a:p>
          <a:p>
            <a:r>
              <a:rPr lang="en-US" b="1" dirty="0" smtClean="0"/>
              <a:t>Eggs:</a:t>
            </a:r>
          </a:p>
          <a:p>
            <a:r>
              <a:rPr lang="en-US" dirty="0" smtClean="0"/>
              <a:t>Egg laying occurs during late-March through mid-April with adults preferring late-planted and thinly sown fields.</a:t>
            </a:r>
          </a:p>
          <a:p>
            <a:r>
              <a:rPr lang="en-US" dirty="0" smtClean="0"/>
              <a:t>Eggs hatch in about five days.</a:t>
            </a:r>
          </a:p>
          <a:p>
            <a:r>
              <a:rPr lang="en-US" b="1" dirty="0" smtClean="0"/>
              <a:t>Larvae:</a:t>
            </a:r>
          </a:p>
          <a:p>
            <a:r>
              <a:rPr lang="en-US" dirty="0" smtClean="0"/>
              <a:t>Larvae develop in 10 -12 days.</a:t>
            </a:r>
          </a:p>
          <a:p>
            <a:r>
              <a:rPr lang="en-US" dirty="0" smtClean="0"/>
              <a:t>Peak larval populations occur in mid-April to early-May.</a:t>
            </a:r>
          </a:p>
          <a:p>
            <a:r>
              <a:rPr lang="en-US" dirty="0" smtClean="0"/>
              <a:t>Small larvae eat a very small amount, but when full grown have a voracious appetite.</a:t>
            </a:r>
          </a:p>
          <a:p>
            <a:r>
              <a:rPr lang="en-US" dirty="0" smtClean="0"/>
              <a:t>Upon reaching full size, they dig into the ground and pupate.</a:t>
            </a:r>
          </a:p>
          <a:p>
            <a:r>
              <a:rPr lang="en-US" b="1" dirty="0" smtClean="0"/>
              <a:t>New Adults in Corn:</a:t>
            </a:r>
          </a:p>
          <a:p>
            <a:r>
              <a:rPr lang="en-US" dirty="0" smtClean="0"/>
              <a:t>After a short period in the soil, a new summer generation of adult beetles emerges in late-May and June.</a:t>
            </a:r>
          </a:p>
          <a:p>
            <a:r>
              <a:rPr lang="en-US" dirty="0" smtClean="0"/>
              <a:t>New beetles move from small grain fields and feed on grass plants, including corn in fields adjacent to the small grain fields.</a:t>
            </a:r>
          </a:p>
          <a:p>
            <a:r>
              <a:rPr lang="en-US" dirty="0" smtClean="0"/>
              <a:t>Adult feeding on corn appears like many line-etchings on the leaf blades. Damage is cosmetic rather than yield reducing.</a:t>
            </a:r>
          </a:p>
          <a:p>
            <a:r>
              <a:rPr lang="en-US" dirty="0" smtClean="0"/>
              <a:t>Adults do not lay eggs in corn.</a:t>
            </a:r>
          </a:p>
          <a:p>
            <a:r>
              <a:rPr lang="en-US" dirty="0" smtClean="0"/>
              <a:t>They remain inactive through most of the summer.</a:t>
            </a:r>
          </a:p>
          <a:p>
            <a:r>
              <a:rPr lang="en-US" dirty="0" smtClean="0"/>
              <a:t>In the fall, beetles move to overwintering sites.</a:t>
            </a:r>
          </a:p>
          <a:p>
            <a:r>
              <a:rPr lang="en-US" dirty="0" smtClean="0"/>
              <a:t>There is only one generation per year.</a:t>
            </a:r>
          </a:p>
          <a:p>
            <a:endParaRPr lang="en-US" dirty="0" smtClean="0"/>
          </a:p>
          <a:p>
            <a:endParaRPr lang="en-US" dirty="0" smtClean="0"/>
          </a:p>
          <a:p>
            <a:r>
              <a:rPr lang="en-US" dirty="0" smtClean="0"/>
              <a:t>Cereal </a:t>
            </a:r>
            <a:r>
              <a:rPr lang="en-US" dirty="0"/>
              <a:t>leaf beetle adults move into small grain in late February and early March and deposit eggs which hatch into larvae.  Larvae feed on grain, stripping leaves of valuable photosynthetic tissue.  Larvae feeding on leaves reduce yield as well as test weight.  Treatment should be considered if 25 total eggs or small larvae are found on 100 stems.  Of that 25, at least half should be larvae.  Once wheat reaches the hard dough stage, beetle damage has little effect on yield and controls are not needed.  Warrior T is the most extensively used insecticide for cereal leaf beetle control in Virginia because it is effective when applied in the late egg and early larvae stages. </a:t>
            </a:r>
          </a:p>
          <a:p>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458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884431D-3F5D-485E-99C9-331D32A09CA2}" type="slidenum">
              <a:rPr lang="en-US" smtClean="0"/>
              <a:pPr fontAlgn="base">
                <a:spcBef>
                  <a:spcPct val="0"/>
                </a:spcBef>
                <a:spcAft>
                  <a:spcPct val="0"/>
                </a:spcAft>
                <a:defRPr/>
              </a:pPr>
              <a:t>72</a:t>
            </a:fld>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458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FD8A9C5-46E2-4E38-9E2D-412AD70B6429}" type="slidenum">
              <a:rPr lang="en-US" smtClean="0"/>
              <a:pPr fontAlgn="base">
                <a:spcBef>
                  <a:spcPct val="0"/>
                </a:spcBef>
                <a:spcAft>
                  <a:spcPct val="0"/>
                </a:spcAft>
                <a:defRPr/>
              </a:pPr>
              <a:t>73</a:t>
            </a:fld>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27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B13211A-6F61-4B00-829A-24AC5164AB58}" type="slidenum">
              <a:rPr lang="en-US" smtClean="0"/>
              <a:pPr fontAlgn="base">
                <a:spcBef>
                  <a:spcPct val="0"/>
                </a:spcBef>
                <a:spcAft>
                  <a:spcPct val="0"/>
                </a:spcAft>
                <a:defRPr/>
              </a:pPr>
              <a:t>74</a:t>
            </a:fld>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07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5E8E3D5-1BB6-4965-900D-C1C3F48B8C48}" type="slidenum">
              <a:rPr lang="en-US" smtClean="0"/>
              <a:pPr fontAlgn="base">
                <a:spcBef>
                  <a:spcPct val="0"/>
                </a:spcBef>
                <a:spcAft>
                  <a:spcPct val="0"/>
                </a:spcAft>
                <a:defRPr/>
              </a:pPr>
              <a:t>75</a:t>
            </a:fld>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17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F39CDFA-3E7C-481C-8D5D-F04B1EB2E88D}" type="slidenum">
              <a:rPr lang="en-US" smtClean="0"/>
              <a:pPr fontAlgn="base">
                <a:spcBef>
                  <a:spcPct val="0"/>
                </a:spcBef>
                <a:spcAft>
                  <a:spcPct val="0"/>
                </a:spcAft>
                <a:defRPr/>
              </a:pPr>
              <a:t>76</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37A9D5E7-DD04-4542-9AA0-1B363748736B}" type="datetimeFigureOut">
              <a:rPr lang="en-US"/>
              <a:pPr>
                <a:defRPr/>
              </a:pPr>
              <a:t>12/10/2010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F56ABC8-F84C-41AB-9CD0-EB22C074A471}"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2602E67-323A-415F-9E22-D1B23D895658}" type="datetimeFigureOut">
              <a:rPr lang="en-US"/>
              <a:pPr>
                <a:defRPr/>
              </a:pPr>
              <a:t>12/10/2010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65E91F7-81B0-459A-B476-CEBD3ABCB902}"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FFE38F8-E5CE-4306-A4D3-E5C75926F849}" type="datetimeFigureOut">
              <a:rPr lang="en-US"/>
              <a:pPr>
                <a:defRPr/>
              </a:pPr>
              <a:t>12/10/2010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1B6383E-CC35-4AAF-96F0-8956157E8120}"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A652CDB5-990D-47B6-90D6-C2E8B6ABFF0F}" type="datetimeFigureOut">
              <a:rPr lang="en-US"/>
              <a:pPr>
                <a:defRPr/>
              </a:pPr>
              <a:t>12/10/2010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A44DE55-3187-4333-88AF-36F802B41FA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53207DA1-F516-425B-BA58-64FA9F0BB471}" type="datetimeFigureOut">
              <a:rPr lang="en-US"/>
              <a:pPr>
                <a:defRPr/>
              </a:pPr>
              <a:t>12/10/2010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E96FA36E-2AF3-4AE2-89A8-E4E28B0B165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C5BCE45-10B5-4461-8024-F6A92BE2F2B5}" type="datetimeFigureOut">
              <a:rPr lang="en-US"/>
              <a:pPr>
                <a:defRPr/>
              </a:pPr>
              <a:t>12/10/2010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73B412EE-1893-4039-ACF5-97708E8F32D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01C8610-F6B4-4A44-AB70-196DABC82801}" type="datetimeFigureOut">
              <a:rPr lang="en-US"/>
              <a:pPr>
                <a:defRPr/>
              </a:pPr>
              <a:t>12/10/2010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B06A486F-1444-477C-BDC9-3F678F5744C2}"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46F82BD-6C1F-4E2C-A971-3C27BEA2AF21}" type="datetimeFigureOut">
              <a:rPr lang="en-US"/>
              <a:pPr>
                <a:defRPr/>
              </a:pPr>
              <a:t>12/10/2010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4B27026-8FF1-4CE2-B6DC-EE9F727BF9C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F54CD2A-32FA-4742-9293-D8518264FE6F}" type="datetimeFigureOut">
              <a:rPr lang="en-US"/>
              <a:pPr>
                <a:defRPr/>
              </a:pPr>
              <a:t>12/10/2010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5E6026E-2293-4571-81D3-535B9034B50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D25EE81-64B7-4AEC-B027-C0B959DAD31F}" type="datetimeFigureOut">
              <a:rPr lang="en-US"/>
              <a:pPr>
                <a:defRPr/>
              </a:pPr>
              <a:t>12/10/2010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86F207E-65E1-4A9D-9275-9927464A13A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A7F91DC-A5C9-4A68-AD68-17797554911B}" type="datetimeFigureOut">
              <a:rPr lang="en-US"/>
              <a:pPr>
                <a:defRPr/>
              </a:pPr>
              <a:t>12/10/2010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90061AF-30E9-4BB6-9F76-D34A7B2A4102}"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pPr>
              <a:defRPr/>
            </a:pPr>
            <a:fld id="{E6E46A5F-1D59-49CD-87ED-06744113387B}"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rtlCol="0">
            <a:normAutofit/>
          </a:bodyPr>
          <a:lstStyle/>
          <a:p>
            <a:pPr lvl="0"/>
            <a:endParaRPr lang="en-US" noProof="0"/>
          </a:p>
        </p:txBody>
      </p:sp>
      <p:sp>
        <p:nvSpPr>
          <p:cNvPr id="4" name="Date Placeholder 3"/>
          <p:cNvSpPr>
            <a:spLocks noGrp="1"/>
          </p:cNvSpPr>
          <p:nvPr>
            <p:ph type="dt" sz="half" idx="10"/>
          </p:nvPr>
        </p:nvSpPr>
        <p:spPr>
          <a:xfrm>
            <a:off x="457200" y="6245225"/>
            <a:ext cx="2133600" cy="476250"/>
          </a:xfrm>
        </p:spPr>
        <p:txBody>
          <a:bodyPr/>
          <a:lstStyle>
            <a:lvl1pPr>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pPr>
              <a:defRPr/>
            </a:pPr>
            <a:fld id="{372FDB67-C859-4F00-89AA-F8D592F92E8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C3A4FF9B-263A-4EAF-A0F4-52B91BC3A038}" type="datetimeFigureOut">
              <a:rPr lang="en-US"/>
              <a:pPr>
                <a:defRPr/>
              </a:pPr>
              <a:t>12/10/2010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F4B8F122-B5B5-4620-8C67-11A8FB16FDC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0" r:id="rId2"/>
    <p:sldLayoutId id="2147483659" r:id="rId3"/>
    <p:sldLayoutId id="2147483658" r:id="rId4"/>
    <p:sldLayoutId id="2147483657" r:id="rId5"/>
    <p:sldLayoutId id="2147483656" r:id="rId6"/>
    <p:sldLayoutId id="2147483655" r:id="rId7"/>
    <p:sldLayoutId id="2147483654" r:id="rId8"/>
    <p:sldLayoutId id="2147483653" r:id="rId9"/>
    <p:sldLayoutId id="2147483652" r:id="rId10"/>
    <p:sldLayoutId id="2147483651" r:id="rId11"/>
    <p:sldLayoutId id="2147483662" r:id="rId12"/>
    <p:sldLayoutId id="2147483663" r:id="rId13"/>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ags" Target="../tags/tag2.xml"/><Relationship Id="rId4" Type="http://schemas.openxmlformats.org/officeDocument/2006/relationships/chart" Target="../charts/chart1.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3.xml"/><Relationship Id="rId4" Type="http://schemas.openxmlformats.org/officeDocument/2006/relationships/hyperlink" Target="https://filebox.vt.edu/users/wthomaso/grains/Articles/articles.htm"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7.jpeg"/></Relationships>
</file>

<file path=ppt/slides/_rels/slide25.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3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7.gif"/><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8.xml"/><Relationship Id="rId1" Type="http://schemas.openxmlformats.org/officeDocument/2006/relationships/slideLayout" Target="../slideLayouts/slideLayout13.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9.xml"/><Relationship Id="rId1" Type="http://schemas.openxmlformats.org/officeDocument/2006/relationships/slideLayout" Target="../slideLayouts/slideLayout13.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5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52.emf"/></Relationships>
</file>

<file path=ppt/slides/_rels/slide5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gif"/><Relationship Id="rId1" Type="http://schemas.openxmlformats.org/officeDocument/2006/relationships/slideLayout" Target="../slideLayouts/slideLayout2.xml"/><Relationship Id="rId5" Type="http://schemas.openxmlformats.org/officeDocument/2006/relationships/image" Target="../media/image56.gif"/><Relationship Id="rId4" Type="http://schemas.openxmlformats.org/officeDocument/2006/relationships/image" Target="../media/image55.jpeg"/></Relationships>
</file>

<file path=ppt/slides/_rels/slide58.xml.rels><?xml version="1.0" encoding="UTF-8" standalone="yes"?>
<Relationships xmlns="http://schemas.openxmlformats.org/package/2006/relationships"><Relationship Id="rId3" Type="http://schemas.openxmlformats.org/officeDocument/2006/relationships/image" Target="../media/image53.gif"/><Relationship Id="rId7" Type="http://schemas.openxmlformats.org/officeDocument/2006/relationships/image" Target="../media/image57.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56.gif"/><Relationship Id="rId5" Type="http://schemas.openxmlformats.org/officeDocument/2006/relationships/image" Target="../media/image55.jpeg"/><Relationship Id="rId4" Type="http://schemas.openxmlformats.org/officeDocument/2006/relationships/image" Target="../media/image54.jpeg"/></Relationships>
</file>

<file path=ppt/slides/_rels/slide59.xml.rels><?xml version="1.0" encoding="UTF-8" standalone="yes"?>
<Relationships xmlns="http://schemas.openxmlformats.org/package/2006/relationships"><Relationship Id="rId3" Type="http://schemas.openxmlformats.org/officeDocument/2006/relationships/image" Target="../media/image53.gif"/><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56.gif"/><Relationship Id="rId5" Type="http://schemas.openxmlformats.org/officeDocument/2006/relationships/image" Target="../media/image55.jpeg"/><Relationship Id="rId4" Type="http://schemas.openxmlformats.org/officeDocument/2006/relationships/image" Target="../media/image54.jpeg"/></Relationships>
</file>

<file path=ppt/slides/_rels/slide60.xml.rels><?xml version="1.0" encoding="UTF-8" standalone="yes"?>
<Relationships xmlns="http://schemas.openxmlformats.org/package/2006/relationships"><Relationship Id="rId3" Type="http://schemas.openxmlformats.org/officeDocument/2006/relationships/hyperlink" Target="http://rds.yahoo.com/_ylt=A0WTb_7CVgJN23kA.O.JzbkF;_ylu=X3oDMTBpc2ozM2gzBHBvcwM0BHNlYwNzcgR2dGlkAw--/SIG=1hsg4gjje/EXP=1292085314/**http%3a/images.search.yahoo.com/images/view%3fback=http%253A%252F%252Fimages.search.yahoo.com%252Fsearch%252Fimages%253Fp%253Dgreenbug%252Bwheat%2526ei%253Dutf-8%2526fr%253Dyfp-t-701%26w=600%26h=406%26imgurl=www.ento.okstate.edu%252Fddd%252FIMAGES%252Fgreenbug1.JPG%26rurl=http%253A%252F%252Fwww.ento.okstate.edu%252Fddd%252Finsects%252Fgreenbug.htm%26size=161KB%26name=Hosts%2b%253A%2bThe%2bgree...%26p=greenbug%2bwheat%26oid=2318146b9a6993b41833b5f4ef5bcb09%26fr2=%26no=4%26tt=84%26sigr=11kpj7s8n%26sigi=11d8ftcmd%26sigb=12jeri8c0%26.crumb=5nPR/sH8QFQ"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6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hyperlink" Target="http://rds.yahoo.com/_ylt=A0WTb_1mVwJNeloA982JzbkF;_ylu=X3oDMTBpaWhqZmNtBHBvcwMzBHNlYwNzcgR2dGlkAw--/SIG=1la3cjgu2/EXP=1292085478/**http%3a/images.search.yahoo.com/images/view%3fback=http%253A%252F%252Fimages.search.yahoo.com%252Fsearch%252Fimages%253Fp%253Dbird%252Bcherry%252Boat%252Baphid%252Bwheat%2526ei%253Dutf-8%2526fr%253Dyfp-t-701%26w=560%26h=409%26imgurl=bugguide.net%252Fimages%252Fcache%252FPKLK9KRKCKGQZS1QHSNQRSVQRSBQ304K30IK1K8KY0NQY0UQCK5KAK8KWK8Q2KRK9KRKAK5KHS6QA02Q9KEQT0SKC0.jpg%26rurl=http%253A%252F%252Fbugguide.net%252Fnode%252Fview%252F337630%252Fbgimage%26size=90KB%26name=Bird%2bcherry%2boat%2b...%26p=bird%2bcherry%2boat%2baphid%2bwheat%26oid=7b5cc0b33f3eb34ee744d53cbc956288%26fr2=%26no=3%26tt=68%26sigr=11cm5c48i%26sigi=13o3loo68%26sigb=130reglvh%26.crumb=5nPR/sH8QFQ"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hyperlink" Target="http://rds.yahoo.com/_ylt=A0WTb_1BVwJNF18AJRWJzbkF;_ylu=X3oDMTBpc2VvdmQ2BHBvcwM3BHNlYwNzcgR2dGlkAw--/SIG=1l0mj98hu/EXP=1292085441/**http%3a/images.search.yahoo.com/images/view%3fback=http%253A%252F%252Fimages.search.yahoo.com%252Fsearch%252Fimages%253Fp%253Dcorn%252Bleaf%252Baphid%252Bwheat%2526ei%253Dutf-8%2526fr%253Dyfp-t-701%26w=400%26h=335%26imgurl=www.extension.iastate.edu%252FNR%252Frdonlyres%252F5774F691-D873-4F78-87FE-CBCAC08362E9%252F106366%252Frsz0807cornleafaphid2.jpg%26rurl=http%253A%252F%252Fwww.extension.iastate.edu%252FCropNews%252F2009%252F0807hodgson.htm%26size=50KB%26name=Corn%2bleaf%2baphids...%26p=corn%2bleaf%2baphid%2bwheat%26oid=f69bf0f1e391bbdea1b1adba26d27f55%26fr2=%26no=7%26tt=82%26sigr=11u4br2ie%26sigi=13cfrp455%26sigb=12qajh4gj%26.crumb=5nPR/sH8QFQ"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hyperlink" Target="http://rds.yahoo.com/_ylt=A0WTb_2HVwJNSloAYNOJzbkF;_ylu=X3oDMTBpdDZuNzZrBHBvcwM5BHNlYwNzcgR2dGlkAw--/SIG=1kj8mos1e/EXP=1292085511/**http%3a/images.search.yahoo.com/images/view%3fback=http%253A%252F%252Fimages.search.yahoo.com%252Fsearch%252Fimages%253Fp%253Denglish%252Bgrain%252Baphid%252Bwheat%2526ei%253Dutf-8%2526fr%253Dyfp-t-701%26w=249%26h=377%26imgurl=www.entomology.ksu.edu%252FDesktopModules%252FIM.aspx%253FI%253D2735%2526amp%253BM%253D0%26rurl=http%253A%252F%252Fwww.entomology.ksu.edu%252Fdesktopdefault.aspx%253Ftabindex%253D187%2526tabid%253D488%26size=525KB%26name=...%2bEnglish%2bGrai...%26p=english%2bgrain%2baphid%2bwheat%26oid=5a1ef01ed61cf6b9205f02d5600efab4%26fr2=%26no=9%26tt=47%26sigr=1282v75gc%26sigi=11scrghm3%26sigb=12uiqt9o7%26.crumb=5nPR/sH8QFQ" TargetMode="Externa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65.jpeg"/><Relationship Id="rId4" Type="http://schemas.openxmlformats.org/officeDocument/2006/relationships/image" Target="../media/image64.emf"/></Relationships>
</file>

<file path=ppt/slides/_rels/slide6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72.jpeg"/></Relationships>
</file>

<file path=ppt/slides/_rels/slide7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Work\Experiments\Wheat\AIM\photos\MH_5-13-09\IMG_2927.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ctrTitle"/>
          </p:nvPr>
        </p:nvSpPr>
        <p:spPr>
          <a:xfrm>
            <a:off x="0" y="-22225"/>
            <a:ext cx="9144000" cy="1470025"/>
          </a:xfrm>
          <a:solidFill>
            <a:schemeClr val="bg1">
              <a:lumMod val="85000"/>
            </a:schemeClr>
          </a:solidFill>
        </p:spPr>
        <p:txBody>
          <a:bodyPr/>
          <a:lstStyle/>
          <a:p>
            <a:r>
              <a:rPr lang="en-US" dirty="0" smtClean="0"/>
              <a:t>Wheat and Barley Management</a:t>
            </a:r>
            <a:endParaRPr lang="en-US" dirty="0"/>
          </a:p>
        </p:txBody>
      </p:sp>
      <p:sp>
        <p:nvSpPr>
          <p:cNvPr id="3" name="Subtitle 2"/>
          <p:cNvSpPr>
            <a:spLocks noGrp="1"/>
          </p:cNvSpPr>
          <p:nvPr>
            <p:ph type="subTitle" idx="1"/>
          </p:nvPr>
        </p:nvSpPr>
        <p:spPr>
          <a:xfrm>
            <a:off x="1052512" y="4648200"/>
            <a:ext cx="7010400" cy="1752600"/>
          </a:xfrm>
        </p:spPr>
        <p:txBody>
          <a:bodyPr>
            <a:normAutofit/>
          </a:bodyPr>
          <a:lstStyle/>
          <a:p>
            <a:r>
              <a:rPr lang="en-US" b="1" dirty="0" smtClean="0">
                <a:solidFill>
                  <a:schemeClr val="tx1"/>
                </a:solidFill>
              </a:rPr>
              <a:t>Wade Thomason</a:t>
            </a:r>
          </a:p>
          <a:p>
            <a:r>
              <a:rPr lang="en-US" b="1" dirty="0" smtClean="0">
                <a:solidFill>
                  <a:schemeClr val="tx1"/>
                </a:solidFill>
              </a:rPr>
              <a:t>Virginia Tech Extension Grains Specialist</a:t>
            </a:r>
          </a:p>
          <a:p>
            <a:r>
              <a:rPr lang="en-US" b="1" dirty="0" smtClean="0">
                <a:solidFill>
                  <a:schemeClr val="tx1"/>
                </a:solidFill>
              </a:rPr>
              <a:t>12/13/10</a:t>
            </a:r>
            <a:endParaRPr lang="en-US"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9138" name="Picture 2" descr="IMG0064"/>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p:cNvPicPr>
            <a:picLocks noChangeAspect="1" noChangeArrowheads="1"/>
          </p:cNvPicPr>
          <p:nvPr/>
        </p:nvPicPr>
        <p:blipFill>
          <a:blip r:embed="rId3" cstate="print"/>
          <a:srcRect/>
          <a:stretch>
            <a:fillRect/>
          </a:stretch>
        </p:blipFill>
        <p:spPr bwMode="auto">
          <a:xfrm>
            <a:off x="4521200" y="0"/>
            <a:ext cx="4575175" cy="6858000"/>
          </a:xfrm>
          <a:prstGeom prst="rect">
            <a:avLst/>
          </a:prstGeom>
          <a:noFill/>
          <a:ln w="9525">
            <a:noFill/>
            <a:miter lim="800000"/>
            <a:headEnd/>
            <a:tailEnd/>
          </a:ln>
          <a:effectLst/>
        </p:spPr>
      </p:pic>
      <p:sp>
        <p:nvSpPr>
          <p:cNvPr id="48131" name="Text Box 3"/>
          <p:cNvSpPr txBox="1">
            <a:spLocks noChangeArrowheads="1"/>
          </p:cNvSpPr>
          <p:nvPr/>
        </p:nvSpPr>
        <p:spPr bwMode="auto">
          <a:xfrm>
            <a:off x="0" y="1219200"/>
            <a:ext cx="4800600" cy="5516563"/>
          </a:xfrm>
          <a:prstGeom prst="rect">
            <a:avLst/>
          </a:prstGeom>
          <a:noFill/>
          <a:ln w="9525">
            <a:noFill/>
            <a:miter lim="800000"/>
            <a:headEnd/>
            <a:tailEnd/>
          </a:ln>
          <a:effectLst/>
        </p:spPr>
        <p:txBody>
          <a:bodyPr>
            <a:spAutoFit/>
          </a:bodyPr>
          <a:lstStyle/>
          <a:p>
            <a:pPr algn="ctr" eaLnBrk="0" hangingPunct="0"/>
            <a:r>
              <a:rPr lang="en-US" sz="3200" b="1" u="sng"/>
              <a:t>OVERALL GOALS</a:t>
            </a:r>
            <a:r>
              <a:rPr lang="en-US" sz="3600" b="1"/>
              <a:t> </a:t>
            </a:r>
          </a:p>
          <a:p>
            <a:pPr eaLnBrk="0" hangingPunct="0">
              <a:buFontTx/>
              <a:buChar char="•"/>
            </a:pPr>
            <a:r>
              <a:rPr lang="en-US" sz="3200" b="1"/>
              <a:t>Efficient Production</a:t>
            </a:r>
          </a:p>
          <a:p>
            <a:pPr lvl="1" eaLnBrk="0" hangingPunct="0">
              <a:buFontTx/>
              <a:buChar char="•"/>
            </a:pPr>
            <a:r>
              <a:rPr lang="en-US" sz="3200" b="1"/>
              <a:t>Frugal</a:t>
            </a:r>
          </a:p>
          <a:p>
            <a:pPr lvl="1" eaLnBrk="0" hangingPunct="0">
              <a:buFontTx/>
              <a:buChar char="•"/>
            </a:pPr>
            <a:r>
              <a:rPr lang="en-US" sz="3200" b="1"/>
              <a:t>Cannot save our</a:t>
            </a:r>
          </a:p>
          <a:p>
            <a:pPr lvl="1" eaLnBrk="0" hangingPunct="0"/>
            <a:r>
              <a:rPr lang="en-US" sz="3200" b="1"/>
              <a:t> way into profitability</a:t>
            </a:r>
          </a:p>
          <a:p>
            <a:pPr eaLnBrk="0" hangingPunct="0">
              <a:buFontTx/>
              <a:buChar char="•"/>
            </a:pPr>
            <a:r>
              <a:rPr lang="en-US" sz="3200" b="1"/>
              <a:t>High Yields</a:t>
            </a:r>
          </a:p>
          <a:p>
            <a:pPr lvl="1" eaLnBrk="0" hangingPunct="0">
              <a:buFontTx/>
              <a:buChar char="•"/>
            </a:pPr>
            <a:r>
              <a:rPr lang="en-US" sz="3200" b="1"/>
              <a:t>Cover fixed costs</a:t>
            </a:r>
          </a:p>
          <a:p>
            <a:pPr lvl="1" eaLnBrk="0" hangingPunct="0">
              <a:buFontTx/>
              <a:buChar char="•"/>
            </a:pPr>
            <a:r>
              <a:rPr lang="en-US" sz="3200" b="1"/>
              <a:t>Enable profit</a:t>
            </a:r>
          </a:p>
          <a:p>
            <a:pPr eaLnBrk="0" hangingPunct="0"/>
            <a:endParaRPr lang="en-US" sz="3200" b="1"/>
          </a:p>
          <a:p>
            <a:pPr eaLnBrk="0" hangingPunct="0"/>
            <a:endParaRPr lang="en-US" sz="3600" b="1"/>
          </a:p>
          <a:p>
            <a:pPr eaLnBrk="0" hangingPunct="0"/>
            <a:endParaRPr lang="en-US" sz="2800" b="1"/>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ctrTitle"/>
          </p:nvPr>
        </p:nvSpPr>
        <p:spPr/>
        <p:txBody>
          <a:bodyPr/>
          <a:lstStyle/>
          <a:p>
            <a:r>
              <a:rPr lang="en-US" smtClean="0"/>
              <a:t>Planting to a population</a:t>
            </a:r>
          </a:p>
        </p:txBody>
      </p:sp>
      <p:sp>
        <p:nvSpPr>
          <p:cNvPr id="3" name="Subtitle 2"/>
          <p:cNvSpPr>
            <a:spLocks noGrp="1"/>
          </p:cNvSpPr>
          <p:nvPr>
            <p:ph type="subTitle" idx="1"/>
          </p:nvPr>
        </p:nvSpPr>
        <p:spPr/>
        <p:txBody>
          <a:bodyPr rtlCol="0">
            <a:normAutofit/>
          </a:bodyPr>
          <a:lstStyle/>
          <a:p>
            <a:pPr fontAlgn="auto">
              <a:spcAft>
                <a:spcPts val="0"/>
              </a:spcAft>
              <a:buFont typeface="Arial" pitchFamily="34" charset="0"/>
              <a:buNone/>
              <a:defRPr/>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p:txBody>
          <a:bodyPr/>
          <a:lstStyle/>
          <a:p>
            <a:r>
              <a:rPr lang="en-US" smtClean="0"/>
              <a:t>30 seeds/sq ft	   10 seeds/sq ft</a:t>
            </a:r>
          </a:p>
        </p:txBody>
      </p:sp>
      <p:sp>
        <p:nvSpPr>
          <p:cNvPr id="17410" name="Rectangle 3"/>
          <p:cNvSpPr>
            <a:spLocks noGrp="1" noChangeArrowheads="1"/>
          </p:cNvSpPr>
          <p:nvPr>
            <p:ph type="body" idx="1"/>
          </p:nvPr>
        </p:nvSpPr>
        <p:spPr/>
        <p:txBody>
          <a:bodyPr/>
          <a:lstStyle/>
          <a:p>
            <a:endParaRPr lang="en-US" smtClean="0"/>
          </a:p>
        </p:txBody>
      </p:sp>
      <p:pic>
        <p:nvPicPr>
          <p:cNvPr id="17411" name="Picture 4" descr="MVC-145S"/>
          <p:cNvPicPr>
            <a:picLocks noChangeAspect="1" noChangeArrowheads="1"/>
          </p:cNvPicPr>
          <p:nvPr/>
        </p:nvPicPr>
        <p:blipFill>
          <a:blip r:embed="rId2" cstate="print"/>
          <a:srcRect/>
          <a:stretch>
            <a:fillRect/>
          </a:stretch>
        </p:blipFill>
        <p:spPr bwMode="auto">
          <a:xfrm>
            <a:off x="1371600" y="1828800"/>
            <a:ext cx="6096000"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457200" y="76200"/>
            <a:ext cx="8229600" cy="1139825"/>
          </a:xfrm>
        </p:spPr>
        <p:txBody>
          <a:bodyPr/>
          <a:lstStyle/>
          <a:p>
            <a:r>
              <a:rPr lang="en-US" sz="4000" smtClean="0"/>
              <a:t>Yield Development- Precision Planting</a:t>
            </a:r>
          </a:p>
        </p:txBody>
      </p:sp>
      <p:sp>
        <p:nvSpPr>
          <p:cNvPr id="18434" name="Rectangle 3"/>
          <p:cNvSpPr>
            <a:spLocks noGrp="1" noChangeArrowheads="1"/>
          </p:cNvSpPr>
          <p:nvPr>
            <p:ph type="body" sz="half" idx="1"/>
          </p:nvPr>
        </p:nvSpPr>
        <p:spPr>
          <a:xfrm>
            <a:off x="457200" y="1219200"/>
            <a:ext cx="8229600" cy="4114800"/>
          </a:xfrm>
        </p:spPr>
        <p:txBody>
          <a:bodyPr/>
          <a:lstStyle/>
          <a:p>
            <a:r>
              <a:rPr lang="en-US" sz="2800" smtClean="0"/>
              <a:t>Wheat</a:t>
            </a:r>
          </a:p>
          <a:p>
            <a:pPr lvl="1"/>
            <a:r>
              <a:rPr lang="en-US" sz="2400" smtClean="0"/>
              <a:t>Attain 22-25 vigorous seedlings / square ft.</a:t>
            </a:r>
          </a:p>
          <a:p>
            <a:pPr lvl="1"/>
            <a:r>
              <a:rPr lang="en-US" sz="2400" smtClean="0"/>
              <a:t>Calibrate the drill for 30-35 seeds /square ft.</a:t>
            </a:r>
          </a:p>
        </p:txBody>
      </p:sp>
      <p:graphicFrame>
        <p:nvGraphicFramePr>
          <p:cNvPr id="50180" name="Group 4"/>
          <p:cNvGraphicFramePr>
            <a:graphicFrameLocks noGrp="1"/>
          </p:cNvGraphicFramePr>
          <p:nvPr>
            <p:ph sz="half" idx="2"/>
          </p:nvPr>
        </p:nvGraphicFramePr>
        <p:xfrm>
          <a:off x="914400" y="3005138"/>
          <a:ext cx="7315200" cy="3700464"/>
        </p:xfrm>
        <a:graphic>
          <a:graphicData uri="http://schemas.openxmlformats.org/drawingml/2006/table">
            <a:tbl>
              <a:tblPr/>
              <a:tblGrid>
                <a:gridCol w="1828800"/>
                <a:gridCol w="1828800"/>
                <a:gridCol w="1828800"/>
                <a:gridCol w="1828800"/>
              </a:tblGrid>
              <a:tr h="4984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endParaRPr>
                    </a:p>
                  </a:txBody>
                  <a:tcPr horzOverflow="overflow">
                    <a:lnL cap="flat">
                      <a:noFill/>
                    </a:lnL>
                    <a:lnR>
                      <a:noFill/>
                    </a:lnR>
                    <a:lnT cap="flat">
                      <a:noFill/>
                    </a:lnT>
                    <a:lnB>
                      <a:noFill/>
                    </a:lnB>
                    <a:lnTlToBr>
                      <a:noFill/>
                    </a:lnTlToBr>
                    <a:lnBlToTr>
                      <a:noFill/>
                    </a:lnBlToTr>
                    <a:noFill/>
                  </a:tcPr>
                </a:tc>
                <a:tc grid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Planting Time</a:t>
                      </a:r>
                    </a:p>
                  </a:txBody>
                  <a:tcPr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7127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Row width, in</a:t>
                      </a:r>
                    </a:p>
                  </a:txBody>
                  <a:tcPr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Timely</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2 wk late</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4 wk late</a:t>
                      </a:r>
                    </a:p>
                  </a:txBody>
                  <a:tcPr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84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endParaRPr>
                    </a:p>
                  </a:txBody>
                  <a:tcPr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grid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Seeds/row foot</a:t>
                      </a:r>
                    </a:p>
                  </a:txBody>
                  <a:tcPr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4968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4</a:t>
                      </a:r>
                    </a:p>
                  </a:txBody>
                  <a:tcPr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12</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13</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14</a:t>
                      </a:r>
                    </a:p>
                  </a:txBody>
                  <a:tcPr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4984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6</a:t>
                      </a:r>
                    </a:p>
                  </a:txBody>
                  <a:tcPr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18</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20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22</a:t>
                      </a:r>
                    </a:p>
                  </a:txBody>
                  <a:tcPr horzOverflow="overflow">
                    <a:lnL>
                      <a:noFill/>
                    </a:lnL>
                    <a:lnR cap="flat">
                      <a:noFill/>
                    </a:lnR>
                    <a:lnT>
                      <a:noFill/>
                    </a:lnT>
                    <a:lnB>
                      <a:noFill/>
                    </a:lnB>
                    <a:lnTlToBr>
                      <a:noFill/>
                    </a:lnTlToBr>
                    <a:lnBlToTr>
                      <a:noFill/>
                    </a:lnBlToTr>
                    <a:noFill/>
                  </a:tcPr>
                </a:tc>
              </a:tr>
              <a:tr h="4968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7</a:t>
                      </a:r>
                    </a:p>
                  </a:txBody>
                  <a:tcPr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20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22</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24</a:t>
                      </a:r>
                    </a:p>
                  </a:txBody>
                  <a:tcPr horzOverflow="overflow">
                    <a:lnL>
                      <a:noFill/>
                    </a:lnL>
                    <a:lnR cap="flat">
                      <a:noFill/>
                    </a:lnR>
                    <a:lnT>
                      <a:noFill/>
                    </a:lnT>
                    <a:lnB>
                      <a:noFill/>
                    </a:lnB>
                    <a:lnTlToBr>
                      <a:noFill/>
                    </a:lnTlToBr>
                    <a:lnBlToTr>
                      <a:noFill/>
                    </a:lnBlToTr>
                    <a:noFill/>
                  </a:tcPr>
                </a:tc>
              </a:tr>
              <a:tr h="4984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8</a:t>
                      </a:r>
                    </a:p>
                  </a:txBody>
                  <a:tcPr horzOverflow="overflow">
                    <a:lnL cap="flat">
                      <a:noFill/>
                    </a:lnL>
                    <a:lnR>
                      <a:noFill/>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22</a:t>
                      </a:r>
                    </a:p>
                  </a:txBody>
                  <a:tcPr horzOverflow="overflow">
                    <a:lnL>
                      <a:noFill/>
                    </a:lnL>
                    <a:lnR>
                      <a:noFill/>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24</a:t>
                      </a:r>
                    </a:p>
                  </a:txBody>
                  <a:tcPr horzOverflow="overflow">
                    <a:lnL>
                      <a:noFill/>
                    </a:lnL>
                    <a:lnR>
                      <a:noFill/>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26</a:t>
                      </a:r>
                    </a:p>
                  </a:txBody>
                  <a:tcPr horzOverflow="overflow">
                    <a:lnL>
                      <a:noFill/>
                    </a:lnL>
                    <a:lnR cap="flat">
                      <a:noFill/>
                    </a:lnR>
                    <a:lnT>
                      <a:noFill/>
                    </a:lnT>
                    <a:lnB cap="flat">
                      <a:noFill/>
                    </a:lnB>
                    <a:lnTlToBr>
                      <a:noFill/>
                    </a:lnTlToBr>
                    <a:lnBlToTr>
                      <a:noFill/>
                    </a:lnBlToTr>
                    <a:noFill/>
                  </a:tcPr>
                </a:tc>
              </a:tr>
            </a:tbl>
          </a:graphicData>
        </a:graphic>
      </p:graphicFrame>
    </p:spTree>
    <p:custDataLst>
      <p:tags r:id="rId1"/>
    </p:custData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57200" y="76200"/>
            <a:ext cx="8229600" cy="1139825"/>
          </a:xfrm>
        </p:spPr>
        <p:txBody>
          <a:bodyPr/>
          <a:lstStyle/>
          <a:p>
            <a:r>
              <a:rPr lang="en-US" sz="4000"/>
              <a:t>Yield Development- Precision Planting</a:t>
            </a:r>
          </a:p>
        </p:txBody>
      </p:sp>
      <p:sp>
        <p:nvSpPr>
          <p:cNvPr id="50179" name="Rectangle 3"/>
          <p:cNvSpPr>
            <a:spLocks noGrp="1" noChangeArrowheads="1"/>
          </p:cNvSpPr>
          <p:nvPr>
            <p:ph type="body" sz="half" idx="1"/>
          </p:nvPr>
        </p:nvSpPr>
        <p:spPr>
          <a:xfrm>
            <a:off x="457200" y="1219200"/>
            <a:ext cx="8229600" cy="4114800"/>
          </a:xfrm>
        </p:spPr>
        <p:txBody>
          <a:bodyPr/>
          <a:lstStyle/>
          <a:p>
            <a:r>
              <a:rPr lang="en-US" sz="2800" dirty="0" smtClean="0"/>
              <a:t>Barley</a:t>
            </a:r>
            <a:endParaRPr lang="en-US" sz="2800" dirty="0"/>
          </a:p>
          <a:p>
            <a:pPr lvl="1"/>
            <a:r>
              <a:rPr lang="en-US" sz="2400" dirty="0"/>
              <a:t>Attain </a:t>
            </a:r>
            <a:r>
              <a:rPr lang="en-US" sz="2400" b="1" dirty="0" smtClean="0">
                <a:solidFill>
                  <a:schemeClr val="accent1"/>
                </a:solidFill>
              </a:rPr>
              <a:t>26-28</a:t>
            </a:r>
            <a:r>
              <a:rPr lang="en-US" sz="2400" dirty="0" smtClean="0"/>
              <a:t> </a:t>
            </a:r>
            <a:r>
              <a:rPr lang="en-US" sz="2400" dirty="0"/>
              <a:t>vigorous seedlings / square ft.</a:t>
            </a:r>
          </a:p>
          <a:p>
            <a:pPr lvl="1"/>
            <a:r>
              <a:rPr lang="en-US" sz="2400" dirty="0"/>
              <a:t>Calibrate the drill for 30-35 seeds /square ft.</a:t>
            </a:r>
          </a:p>
        </p:txBody>
      </p:sp>
      <p:graphicFrame>
        <p:nvGraphicFramePr>
          <p:cNvPr id="7" name="Chart 6"/>
          <p:cNvGraphicFramePr/>
          <p:nvPr/>
        </p:nvGraphicFramePr>
        <p:xfrm>
          <a:off x="1143000" y="3124200"/>
          <a:ext cx="6096000" cy="3505200"/>
        </p:xfrm>
        <a:graphic>
          <a:graphicData uri="http://schemas.openxmlformats.org/drawingml/2006/chart">
            <c:chart xmlns:c="http://schemas.openxmlformats.org/drawingml/2006/chart" xmlns:r="http://schemas.openxmlformats.org/officeDocument/2006/relationships" r:id="rId4"/>
          </a:graphicData>
        </a:graphic>
      </p:graphicFrame>
      <p:cxnSp>
        <p:nvCxnSpPr>
          <p:cNvPr id="9" name="Straight Connector 8"/>
          <p:cNvCxnSpPr/>
          <p:nvPr/>
        </p:nvCxnSpPr>
        <p:spPr>
          <a:xfrm rot="5400000">
            <a:off x="3657600" y="3886200"/>
            <a:ext cx="1447800" cy="1295400"/>
          </a:xfrm>
          <a:prstGeom prst="line">
            <a:avLst/>
          </a:prstGeom>
          <a:ln w="19050"/>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lstStyle/>
          <a:p>
            <a:r>
              <a:rPr lang="en-US" smtClean="0"/>
              <a:t>Seed Size</a:t>
            </a:r>
          </a:p>
        </p:txBody>
      </p:sp>
      <p:sp>
        <p:nvSpPr>
          <p:cNvPr id="20482" name="Rectangle 3"/>
          <p:cNvSpPr>
            <a:spLocks noGrp="1" noChangeArrowheads="1"/>
          </p:cNvSpPr>
          <p:nvPr>
            <p:ph type="body" idx="1"/>
          </p:nvPr>
        </p:nvSpPr>
        <p:spPr/>
        <p:txBody>
          <a:bodyPr/>
          <a:lstStyle/>
          <a:p>
            <a:endParaRPr lang="en-US" smtClean="0"/>
          </a:p>
        </p:txBody>
      </p:sp>
      <p:pic>
        <p:nvPicPr>
          <p:cNvPr id="20483" name="Picture 4" descr="IMG_0236"/>
          <p:cNvPicPr>
            <a:picLocks noChangeAspect="1" noChangeArrowheads="1"/>
          </p:cNvPicPr>
          <p:nvPr/>
        </p:nvPicPr>
        <p:blipFill>
          <a:blip r:embed="rId3" cstate="print"/>
          <a:srcRect/>
          <a:stretch>
            <a:fillRect/>
          </a:stretch>
        </p:blipFill>
        <p:spPr bwMode="auto">
          <a:xfrm>
            <a:off x="4191000" y="1295400"/>
            <a:ext cx="4648200" cy="3486150"/>
          </a:xfrm>
          <a:prstGeom prst="rect">
            <a:avLst/>
          </a:prstGeom>
          <a:noFill/>
          <a:ln w="9525">
            <a:noFill/>
            <a:miter lim="800000"/>
            <a:headEnd/>
            <a:tailEnd/>
          </a:ln>
        </p:spPr>
      </p:pic>
      <p:pic>
        <p:nvPicPr>
          <p:cNvPr id="20484" name="Picture 5" descr="IMG_0238"/>
          <p:cNvPicPr>
            <a:picLocks noChangeAspect="1" noChangeArrowheads="1"/>
          </p:cNvPicPr>
          <p:nvPr/>
        </p:nvPicPr>
        <p:blipFill>
          <a:blip r:embed="rId4" cstate="print"/>
          <a:srcRect/>
          <a:stretch>
            <a:fillRect/>
          </a:stretch>
        </p:blipFill>
        <p:spPr bwMode="auto">
          <a:xfrm>
            <a:off x="304800" y="1295400"/>
            <a:ext cx="4648200" cy="3486150"/>
          </a:xfrm>
          <a:prstGeom prst="rect">
            <a:avLst/>
          </a:prstGeom>
          <a:noFill/>
          <a:ln w="9525">
            <a:noFill/>
            <a:miter lim="800000"/>
            <a:headEnd/>
            <a:tailEnd/>
          </a:ln>
        </p:spPr>
      </p:pic>
      <p:graphicFrame>
        <p:nvGraphicFramePr>
          <p:cNvPr id="6" name="Table 5"/>
          <p:cNvGraphicFramePr>
            <a:graphicFrameLocks noGrp="1"/>
          </p:cNvGraphicFramePr>
          <p:nvPr/>
        </p:nvGraphicFramePr>
        <p:xfrm>
          <a:off x="152395" y="4876800"/>
          <a:ext cx="8534405" cy="1752600"/>
        </p:xfrm>
        <a:graphic>
          <a:graphicData uri="http://schemas.openxmlformats.org/drawingml/2006/table">
            <a:tbl>
              <a:tblPr/>
              <a:tblGrid>
                <a:gridCol w="1706879"/>
                <a:gridCol w="758614"/>
                <a:gridCol w="758614"/>
                <a:gridCol w="758614"/>
                <a:gridCol w="758614"/>
                <a:gridCol w="758614"/>
                <a:gridCol w="758614"/>
                <a:gridCol w="758614"/>
                <a:gridCol w="758614"/>
                <a:gridCol w="758614"/>
              </a:tblGrid>
              <a:tr h="350520">
                <a:tc>
                  <a:txBody>
                    <a:bodyPr/>
                    <a:lstStyle/>
                    <a:p>
                      <a:pPr algn="l" fontAlgn="b"/>
                      <a:endParaRPr lang="en-US" sz="1600" b="0" i="0" u="none" strike="noStrike" dirty="0">
                        <a:latin typeface="Arial"/>
                      </a:endParaRPr>
                    </a:p>
                  </a:txBody>
                  <a:tcPr marL="8467" marR="8467" marT="8467" marB="0" anchor="b">
                    <a:lnL>
                      <a:noFill/>
                    </a:lnL>
                    <a:lnR>
                      <a:noFill/>
                    </a:lnR>
                    <a:lnT>
                      <a:noFill/>
                    </a:lnT>
                    <a:lnB>
                      <a:noFill/>
                    </a:lnB>
                  </a:tcPr>
                </a:tc>
                <a:tc gridSpan="9">
                  <a:txBody>
                    <a:bodyPr/>
                    <a:lstStyle/>
                    <a:p>
                      <a:pPr algn="ctr" fontAlgn="b"/>
                      <a:r>
                        <a:rPr lang="en-US" sz="1600" b="1" i="0" u="none" strike="noStrike">
                          <a:latin typeface="Arial"/>
                        </a:rPr>
                        <a:t>Seed per lb. Over Years and Varieties</a:t>
                      </a:r>
                    </a:p>
                  </a:txBody>
                  <a:tcPr marL="8467" marR="8467" marT="8467"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50520">
                <a:tc>
                  <a:txBody>
                    <a:bodyPr/>
                    <a:lstStyle/>
                    <a:p>
                      <a:pPr algn="l" fontAlgn="b"/>
                      <a:endParaRPr lang="en-US" sz="1600" b="0" i="0" u="none" strike="noStrike">
                        <a:latin typeface="Arial"/>
                      </a:endParaRPr>
                    </a:p>
                  </a:txBody>
                  <a:tcPr marL="8467" marR="8467" marT="8467"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latin typeface="Arial"/>
                        </a:rPr>
                        <a:t>2008</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latin typeface="Arial"/>
                        </a:rPr>
                        <a:t>2007</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latin typeface="Arial"/>
                        </a:rPr>
                        <a:t>2006</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latin typeface="Arial"/>
                        </a:rPr>
                        <a:t>2005</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latin typeface="Arial"/>
                        </a:rPr>
                        <a:t>2004</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latin typeface="Arial"/>
                        </a:rPr>
                        <a:t>2003</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latin typeface="Arial"/>
                        </a:rPr>
                        <a:t>2002</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latin typeface="Arial"/>
                        </a:rPr>
                        <a:t>2001</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latin typeface="Arial"/>
                        </a:rPr>
                        <a:t>2000</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0520">
                <a:tc>
                  <a:txBody>
                    <a:bodyPr/>
                    <a:lstStyle/>
                    <a:p>
                      <a:pPr algn="l" fontAlgn="b"/>
                      <a:r>
                        <a:rPr lang="en-US" sz="1600" b="0" i="0" u="none" strike="noStrike">
                          <a:latin typeface="Arial"/>
                        </a:rPr>
                        <a:t>COKER 9184</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latin typeface="Arial"/>
                        </a:rPr>
                        <a:t> </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latin typeface="Arial"/>
                        </a:rPr>
                        <a:t>11182</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latin typeface="Arial"/>
                        </a:rPr>
                        <a:t>12738</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latin typeface="Arial"/>
                        </a:rPr>
                        <a:t>12898</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latin typeface="Arial"/>
                        </a:rPr>
                        <a:t>13480</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latin typeface="Arial"/>
                        </a:rPr>
                        <a:t>14856</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latin typeface="Arial"/>
                        </a:rPr>
                        <a:t>13593</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latin typeface="Arial"/>
                        </a:rPr>
                        <a:t>13512</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latin typeface="Arial"/>
                        </a:rPr>
                        <a:t> </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0520">
                <a:tc>
                  <a:txBody>
                    <a:bodyPr/>
                    <a:lstStyle/>
                    <a:p>
                      <a:pPr algn="l" fontAlgn="b"/>
                      <a:r>
                        <a:rPr lang="en-US" sz="1600" b="0" i="0" u="none" strike="noStrike" dirty="0">
                          <a:latin typeface="Arial"/>
                        </a:rPr>
                        <a:t>PIONEER 26R24</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latin typeface="Arial"/>
                        </a:rPr>
                        <a:t>16703</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latin typeface="Arial"/>
                        </a:rPr>
                        <a:t>16249</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latin typeface="Arial"/>
                        </a:rPr>
                        <a:t>12304</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latin typeface="Arial"/>
                        </a:rPr>
                        <a:t>13121</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latin typeface="Arial"/>
                        </a:rPr>
                        <a:t>12876</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latin typeface="Arial"/>
                        </a:rPr>
                        <a:t>12682</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latin typeface="Arial"/>
                        </a:rPr>
                        <a:t>12270</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latin typeface="Arial"/>
                        </a:rPr>
                        <a:t>12473</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latin typeface="Arial"/>
                        </a:rPr>
                        <a:t>13198</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0520">
                <a:tc>
                  <a:txBody>
                    <a:bodyPr/>
                    <a:lstStyle/>
                    <a:p>
                      <a:pPr algn="l" fontAlgn="b"/>
                      <a:r>
                        <a:rPr lang="en-US" sz="1600" b="0" i="0" u="none" strike="noStrike">
                          <a:latin typeface="Arial"/>
                        </a:rPr>
                        <a:t>TRIBUTE</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latin typeface="Arial"/>
                        </a:rPr>
                        <a:t>15986</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latin typeface="Arial"/>
                        </a:rPr>
                        <a:t>11629</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latin typeface="Arial"/>
                        </a:rPr>
                        <a:t>12942</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latin typeface="Arial"/>
                        </a:rPr>
                        <a:t>11762</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latin typeface="Arial"/>
                        </a:rPr>
                        <a:t>13016</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latin typeface="Arial"/>
                        </a:rPr>
                        <a:t>12486</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latin typeface="Arial"/>
                        </a:rPr>
                        <a:t>12541</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latin typeface="Arial"/>
                        </a:rPr>
                        <a:t>13353</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latin typeface="Arial"/>
                        </a:rPr>
                        <a:t>16249</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7" name="Oval 6"/>
          <p:cNvSpPr/>
          <p:nvPr/>
        </p:nvSpPr>
        <p:spPr>
          <a:xfrm>
            <a:off x="1846556" y="6253576"/>
            <a:ext cx="762000" cy="533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2608556" y="6262454"/>
            <a:ext cx="762000" cy="533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2608556" y="5894034"/>
            <a:ext cx="7620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457200" y="-152400"/>
            <a:ext cx="8229600" cy="1371600"/>
          </a:xfrm>
        </p:spPr>
        <p:txBody>
          <a:bodyPr/>
          <a:lstStyle/>
          <a:p>
            <a:r>
              <a:rPr lang="en-US" smtClean="0"/>
              <a:t>Seeding Rate</a:t>
            </a:r>
          </a:p>
        </p:txBody>
      </p:sp>
      <p:graphicFrame>
        <p:nvGraphicFramePr>
          <p:cNvPr id="52227" name="Group 3"/>
          <p:cNvGraphicFramePr>
            <a:graphicFrameLocks noGrp="1"/>
          </p:cNvGraphicFramePr>
          <p:nvPr>
            <p:ph idx="1"/>
          </p:nvPr>
        </p:nvGraphicFramePr>
        <p:xfrm>
          <a:off x="457200" y="609600"/>
          <a:ext cx="8229600" cy="5339401"/>
        </p:xfrm>
        <a:graphic>
          <a:graphicData uri="http://schemas.openxmlformats.org/drawingml/2006/table">
            <a:tbl>
              <a:tblPr/>
              <a:tblGrid>
                <a:gridCol w="889000"/>
                <a:gridCol w="625475"/>
                <a:gridCol w="625475"/>
                <a:gridCol w="762000"/>
                <a:gridCol w="760413"/>
                <a:gridCol w="762000"/>
                <a:gridCol w="760412"/>
                <a:gridCol w="762000"/>
                <a:gridCol w="760413"/>
                <a:gridCol w="762000"/>
                <a:gridCol w="760412"/>
              </a:tblGrid>
              <a:tr h="6873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a:txBody>
                  <a:tcPr anchor="b" horzOverflow="overflow">
                    <a:lnL cap="flat">
                      <a:noFill/>
                    </a:lnL>
                    <a:lnR>
                      <a:noFill/>
                    </a:lnR>
                    <a:lnT cap="flat">
                      <a:noFill/>
                    </a:lnT>
                    <a:lnB>
                      <a:noFill/>
                    </a:lnB>
                    <a:lnTlToBr>
                      <a:noFill/>
                    </a:lnTlToBr>
                    <a:lnBlToTr>
                      <a:noFill/>
                    </a:lnBlToTr>
                    <a:noFill/>
                  </a:tcPr>
                </a:tc>
                <a:tc gridSpan="10">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Desired plant population, seeds/sq ft</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31813">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Seed</a:t>
                      </a:r>
                    </a:p>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size</a:t>
                      </a:r>
                      <a:endParaRPr kumimoji="0" lang="en-US" sz="14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18</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20</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22</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24</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26</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28</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30</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32</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34</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36</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tr>
              <a:tr h="325438">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seeds/</a:t>
                      </a:r>
                    </a:p>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lb</a:t>
                      </a:r>
                      <a:endParaRPr kumimoji="0" lang="en-US" sz="14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gridSpan="10">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Seeding rate, lb/ac</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23850">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10,000</a:t>
                      </a:r>
                      <a:endParaRPr kumimoji="0" lang="en-US" sz="1400" b="0" i="0" u="none" strike="noStrike" cap="none" normalizeH="0" baseline="0" smtClean="0">
                        <a:ln>
                          <a:noFill/>
                        </a:ln>
                        <a:solidFill>
                          <a:schemeClr val="tx1"/>
                        </a:solidFill>
                        <a:effectLst/>
                        <a:latin typeface="Arial" charset="0"/>
                      </a:endParaRPr>
                    </a:p>
                  </a:txBody>
                  <a:tcPr anchor="b" horzOverflow="overflow">
                    <a:lnL cap="flat">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87</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97</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106</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116</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126</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136</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145</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155</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165</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174</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tr>
              <a:tr h="357188">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11,000</a:t>
                      </a:r>
                      <a:endParaRPr kumimoji="0" lang="en-US" sz="14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79</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88</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97</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106</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114</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123</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132</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141</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150</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158</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323850">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12,000</a:t>
                      </a:r>
                      <a:endParaRPr kumimoji="0" lang="en-US" sz="14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73</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81</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89</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97</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105</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113</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121</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129</a:t>
                      </a:r>
                      <a:endParaRPr kumimoji="0" lang="en-US" sz="1400" b="1"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137</a:t>
                      </a:r>
                      <a:endParaRPr kumimoji="0" lang="en-US" sz="1400" b="1"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145</a:t>
                      </a:r>
                      <a:endParaRPr kumimoji="0" lang="en-US" sz="1400" b="1"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325438">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13,000</a:t>
                      </a:r>
                      <a:endParaRPr kumimoji="0" lang="en-US" sz="14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67</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74</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82</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89</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97</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104</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112</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119</a:t>
                      </a:r>
                      <a:endParaRPr kumimoji="0" lang="en-US" sz="1400" b="1"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127</a:t>
                      </a:r>
                      <a:endParaRPr kumimoji="0" lang="en-US" sz="1400" b="1"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134</a:t>
                      </a:r>
                      <a:endParaRPr kumimoji="0" lang="en-US" sz="1400" b="1"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323850">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14,000</a:t>
                      </a:r>
                      <a:endParaRPr kumimoji="0" lang="en-US" sz="14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62</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69</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76</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83</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90</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97</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104</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111</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118</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124</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325438">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15,000</a:t>
                      </a:r>
                      <a:endParaRPr kumimoji="0" lang="en-US" sz="14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58</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65</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71</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77</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64</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90</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97</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103</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110</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116</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323850">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16,000</a:t>
                      </a:r>
                      <a:endParaRPr kumimoji="0" lang="en-US" sz="14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54</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61</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67</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73</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79</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85</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91</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97</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103</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109</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325438">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17,000</a:t>
                      </a:r>
                      <a:endParaRPr kumimoji="0" lang="en-US" sz="14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51</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57</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63</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69</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74</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80</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85</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91</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97</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102</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323850">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18,000</a:t>
                      </a:r>
                      <a:endParaRPr kumimoji="0" lang="en-US" sz="14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48</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54</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59</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65</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70</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75</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81</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86</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91</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97</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325438">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19,000</a:t>
                      </a:r>
                      <a:endParaRPr kumimoji="0" lang="en-US" sz="14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46</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51</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56</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61</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66</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71</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76</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82</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87</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92</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323850">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20,000</a:t>
                      </a:r>
                      <a:endParaRPr kumimoji="0" lang="en-US" sz="14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cap="flat">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44</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cap="flat">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48</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cap="flat">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53</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cap="flat">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58</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cap="flat">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63</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cap="flat">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68</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cap="flat">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73</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cap="flat">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77</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cap="flat">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82</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cap="flat">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87</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cap="flat">
                      <a:noFill/>
                    </a:lnB>
                    <a:lnTlToBr>
                      <a:noFill/>
                    </a:lnTlToBr>
                    <a:lnBlToTr>
                      <a:noFill/>
                    </a:lnBlToTr>
                    <a:noFill/>
                  </a:tcPr>
                </a:tc>
              </a:tr>
            </a:tbl>
          </a:graphicData>
        </a:graphic>
      </p:graphicFrame>
      <p:sp>
        <p:nvSpPr>
          <p:cNvPr id="21645" name="Line 146"/>
          <p:cNvSpPr>
            <a:spLocks noChangeShapeType="1"/>
          </p:cNvSpPr>
          <p:nvPr/>
        </p:nvSpPr>
        <p:spPr bwMode="auto">
          <a:xfrm flipH="1">
            <a:off x="1343025" y="1295400"/>
            <a:ext cx="28575" cy="4724400"/>
          </a:xfrm>
          <a:prstGeom prst="line">
            <a:avLst/>
          </a:prstGeom>
          <a:noFill/>
          <a:ln w="9525">
            <a:solidFill>
              <a:srgbClr val="000000"/>
            </a:solidFill>
            <a:round/>
            <a:headEnd/>
            <a:tailEnd/>
          </a:ln>
        </p:spPr>
        <p:txBody>
          <a:bodyPr/>
          <a:lstStyle/>
          <a:p>
            <a:endParaRPr lang="en-US"/>
          </a:p>
        </p:txBody>
      </p:sp>
      <p:sp>
        <p:nvSpPr>
          <p:cNvPr id="21646" name="Oval 147"/>
          <p:cNvSpPr>
            <a:spLocks noChangeArrowheads="1"/>
          </p:cNvSpPr>
          <p:nvPr/>
        </p:nvSpPr>
        <p:spPr bwMode="auto">
          <a:xfrm>
            <a:off x="5410200" y="2438400"/>
            <a:ext cx="3581400" cy="2971800"/>
          </a:xfrm>
          <a:prstGeom prst="ellipse">
            <a:avLst/>
          </a:prstGeom>
          <a:noFill/>
          <a:ln w="19050">
            <a:solidFill>
              <a:srgbClr val="FFFF00"/>
            </a:solidFill>
            <a:round/>
            <a:headEnd/>
            <a:tailEnd/>
          </a:ln>
        </p:spPr>
        <p:txBody>
          <a:bodyPr wrap="none" anchor="ctr"/>
          <a:lstStyle/>
          <a:p>
            <a:endParaRPr lang="en-US">
              <a:latin typeface="Calibri" pitchFamily="34" charset="0"/>
            </a:endParaRPr>
          </a:p>
        </p:txBody>
      </p:sp>
      <p:sp>
        <p:nvSpPr>
          <p:cNvPr id="21647" name="Text Box 148"/>
          <p:cNvSpPr txBox="1">
            <a:spLocks noChangeArrowheads="1"/>
          </p:cNvSpPr>
          <p:nvPr/>
        </p:nvSpPr>
        <p:spPr bwMode="auto">
          <a:xfrm>
            <a:off x="1524000" y="5957888"/>
            <a:ext cx="2901950" cy="366712"/>
          </a:xfrm>
          <a:prstGeom prst="rect">
            <a:avLst/>
          </a:prstGeom>
          <a:noFill/>
          <a:ln w="9525">
            <a:noFill/>
            <a:miter lim="800000"/>
            <a:headEnd/>
            <a:tailEnd/>
          </a:ln>
        </p:spPr>
        <p:txBody>
          <a:bodyPr wrap="none">
            <a:spAutoFit/>
          </a:bodyPr>
          <a:lstStyle/>
          <a:p>
            <a:r>
              <a:rPr lang="en-US">
                <a:latin typeface="Calibri" pitchFamily="34" charset="0"/>
              </a:rPr>
              <a:t>Assumes 90% germination</a:t>
            </a:r>
          </a:p>
        </p:txBody>
      </p:sp>
      <p:sp>
        <p:nvSpPr>
          <p:cNvPr id="21648" name="Text Box 149"/>
          <p:cNvSpPr txBox="1">
            <a:spLocks noChangeArrowheads="1"/>
          </p:cNvSpPr>
          <p:nvPr/>
        </p:nvSpPr>
        <p:spPr bwMode="auto">
          <a:xfrm>
            <a:off x="441325" y="6127750"/>
            <a:ext cx="184150" cy="366713"/>
          </a:xfrm>
          <a:prstGeom prst="rect">
            <a:avLst/>
          </a:prstGeom>
          <a:noFill/>
          <a:ln w="9525">
            <a:noFill/>
            <a:miter lim="800000"/>
            <a:headEnd/>
            <a:tailEnd/>
          </a:ln>
        </p:spPr>
        <p:txBody>
          <a:bodyPr wrap="none">
            <a:spAutoFit/>
          </a:bodyPr>
          <a:lstStyle/>
          <a:p>
            <a:pPr eaLnBrk="0" hangingPunct="0"/>
            <a:endParaRPr lang="en-US">
              <a:latin typeface="Tahoma" pitchFamily="34" charset="0"/>
            </a:endParaRPr>
          </a:p>
        </p:txBody>
      </p:sp>
      <p:sp>
        <p:nvSpPr>
          <p:cNvPr id="21649" name="Text Box 150"/>
          <p:cNvSpPr txBox="1">
            <a:spLocks noChangeArrowheads="1"/>
          </p:cNvSpPr>
          <p:nvPr/>
        </p:nvSpPr>
        <p:spPr bwMode="auto">
          <a:xfrm>
            <a:off x="1663700" y="6415088"/>
            <a:ext cx="4889500" cy="366712"/>
          </a:xfrm>
          <a:prstGeom prst="rect">
            <a:avLst/>
          </a:prstGeom>
          <a:noFill/>
          <a:ln w="9525">
            <a:noFill/>
            <a:miter lim="800000"/>
            <a:headEnd/>
            <a:tailEnd/>
          </a:ln>
        </p:spPr>
        <p:txBody>
          <a:bodyPr wrap="none">
            <a:spAutoFit/>
          </a:bodyPr>
          <a:lstStyle/>
          <a:p>
            <a:pPr eaLnBrk="0" hangingPunct="0"/>
            <a:r>
              <a:rPr lang="en-US">
                <a:solidFill>
                  <a:srgbClr val="33CC33"/>
                </a:solidFill>
                <a:latin typeface="Tahoma" pitchFamily="34" charset="0"/>
                <a:hlinkClick r:id="rId4"/>
              </a:rPr>
              <a:t>Planting Wheat: Seeding Rates and Calibration</a:t>
            </a:r>
            <a:endParaRPr lang="en-US">
              <a:solidFill>
                <a:srgbClr val="33CC33"/>
              </a:solidFill>
              <a:latin typeface="Tahoma" pitchFamily="34" charset="0"/>
            </a:endParaRPr>
          </a:p>
        </p:txBody>
      </p:sp>
    </p:spTree>
    <p:custDataLst>
      <p:tags r:id="rId1"/>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Barley Seeding Rate</a:t>
            </a:r>
            <a:endParaRPr lang="en-US" dirty="0"/>
          </a:p>
        </p:txBody>
      </p:sp>
      <p:graphicFrame>
        <p:nvGraphicFramePr>
          <p:cNvPr id="4" name="Table Placeholder 3"/>
          <p:cNvGraphicFramePr>
            <a:graphicFrameLocks noGrp="1"/>
          </p:cNvGraphicFramePr>
          <p:nvPr>
            <p:ph type="tbl" idx="1"/>
          </p:nvPr>
        </p:nvGraphicFramePr>
        <p:xfrm>
          <a:off x="609600" y="914400"/>
          <a:ext cx="7543798" cy="1181100"/>
        </p:xfrm>
        <a:graphic>
          <a:graphicData uri="http://schemas.openxmlformats.org/drawingml/2006/table">
            <a:tbl>
              <a:tblPr/>
              <a:tblGrid>
                <a:gridCol w="3159993"/>
                <a:gridCol w="876761"/>
                <a:gridCol w="876761"/>
                <a:gridCol w="876761"/>
                <a:gridCol w="876761"/>
                <a:gridCol w="876761"/>
              </a:tblGrid>
              <a:tr h="295275">
                <a:tc>
                  <a:txBody>
                    <a:bodyPr/>
                    <a:lstStyle/>
                    <a:p>
                      <a:pPr algn="l" fontAlgn="b"/>
                      <a:endParaRPr lang="en-US" sz="1800" b="0" i="0" u="none" strike="noStrike" dirty="0">
                        <a:latin typeface="Arial"/>
                      </a:endParaRPr>
                    </a:p>
                  </a:txBody>
                  <a:tcPr marL="9525" marR="9525" marT="9525" marB="0" anchor="b">
                    <a:lnL>
                      <a:noFill/>
                    </a:lnL>
                    <a:lnR>
                      <a:noFill/>
                    </a:lnR>
                    <a:lnT>
                      <a:noFill/>
                    </a:lnT>
                    <a:lnB>
                      <a:noFill/>
                    </a:lnB>
                  </a:tcPr>
                </a:tc>
                <a:tc gridSpan="5">
                  <a:txBody>
                    <a:bodyPr/>
                    <a:lstStyle/>
                    <a:p>
                      <a:pPr algn="ctr" fontAlgn="b"/>
                      <a:r>
                        <a:rPr lang="en-US" sz="1800" b="0" i="0" u="none" strike="noStrike" dirty="0" smtClean="0">
                          <a:latin typeface="Arial"/>
                        </a:rPr>
                        <a:t>-----------------Seeds/lb-----------------</a:t>
                      </a:r>
                    </a:p>
                  </a:txBody>
                  <a:tcPr marL="9525" marR="9525" marT="9525" marB="0" anchor="b">
                    <a:lnL>
                      <a:noFill/>
                    </a:lnL>
                    <a:lnR>
                      <a:noFill/>
                    </a:lnR>
                    <a:lnT>
                      <a:noFill/>
                    </a:lnT>
                    <a:lnB>
                      <a:noFill/>
                    </a:lnB>
                  </a:tcPr>
                </a:tc>
                <a:tc hMerge="1">
                  <a:txBody>
                    <a:bodyPr/>
                    <a:lstStyle/>
                    <a:p>
                      <a:pPr algn="ctr" fontAlgn="b"/>
                      <a:endParaRPr lang="en-US" sz="1000" b="0" i="0" u="none" strike="noStrike" dirty="0">
                        <a:latin typeface="Arial"/>
                      </a:endParaRPr>
                    </a:p>
                  </a:txBody>
                  <a:tcPr marL="9525" marR="9525" marT="9525" marB="0" anchor="b">
                    <a:lnL>
                      <a:noFill/>
                    </a:lnL>
                    <a:lnR>
                      <a:noFill/>
                    </a:lnR>
                    <a:lnT>
                      <a:noFill/>
                    </a:lnT>
                    <a:lnB>
                      <a:noFill/>
                    </a:lnB>
                  </a:tcPr>
                </a:tc>
                <a:tc hMerge="1">
                  <a:txBody>
                    <a:bodyPr/>
                    <a:lstStyle/>
                    <a:p>
                      <a:pPr algn="ctr" fontAlgn="b"/>
                      <a:endParaRPr lang="en-US" sz="1000" b="0" i="0" u="none" strike="noStrike" dirty="0">
                        <a:latin typeface="Arial"/>
                      </a:endParaRPr>
                    </a:p>
                  </a:txBody>
                  <a:tcPr marL="9525" marR="9525" marT="9525" marB="0" anchor="b">
                    <a:lnL>
                      <a:noFill/>
                    </a:lnL>
                    <a:lnR>
                      <a:noFill/>
                    </a:lnR>
                    <a:lnT>
                      <a:noFill/>
                    </a:lnT>
                    <a:lnB>
                      <a:noFill/>
                    </a:lnB>
                  </a:tcPr>
                </a:tc>
                <a:tc hMerge="1">
                  <a:txBody>
                    <a:bodyPr/>
                    <a:lstStyle/>
                    <a:p>
                      <a:pPr algn="ctr" fontAlgn="b"/>
                      <a:endParaRPr lang="en-US" sz="1000" b="0" i="0" u="none" strike="noStrike" dirty="0">
                        <a:latin typeface="Arial"/>
                      </a:endParaRPr>
                    </a:p>
                  </a:txBody>
                  <a:tcPr marL="9525" marR="9525" marT="9525" marB="0" anchor="b">
                    <a:lnL>
                      <a:noFill/>
                    </a:lnL>
                    <a:lnR>
                      <a:noFill/>
                    </a:lnR>
                    <a:lnT>
                      <a:noFill/>
                    </a:lnT>
                    <a:lnB>
                      <a:noFill/>
                    </a:lnB>
                  </a:tcPr>
                </a:tc>
                <a:tc hMerge="1">
                  <a:txBody>
                    <a:bodyPr/>
                    <a:lstStyle/>
                    <a:p>
                      <a:pPr algn="ctr" fontAlgn="b"/>
                      <a:endParaRPr lang="en-US" sz="1000" b="0" i="0" u="none" strike="noStrike" dirty="0">
                        <a:latin typeface="Arial"/>
                      </a:endParaRPr>
                    </a:p>
                  </a:txBody>
                  <a:tcPr marL="9525" marR="9525" marT="9525" marB="0" anchor="b">
                    <a:lnL>
                      <a:noFill/>
                    </a:lnL>
                    <a:lnR>
                      <a:noFill/>
                    </a:lnR>
                    <a:lnT>
                      <a:noFill/>
                    </a:lnT>
                    <a:lnB>
                      <a:noFill/>
                    </a:lnB>
                  </a:tcPr>
                </a:tc>
              </a:tr>
              <a:tr h="295275">
                <a:tc>
                  <a:txBody>
                    <a:bodyPr/>
                    <a:lstStyle/>
                    <a:p>
                      <a:pPr algn="l" fontAlgn="b"/>
                      <a:r>
                        <a:rPr lang="en-US" sz="1800" b="0" i="0" u="none" strike="noStrike" dirty="0">
                          <a:latin typeface="Arial"/>
                        </a:rPr>
                        <a:t>Thoroughbred</a:t>
                      </a:r>
                    </a:p>
                  </a:txBody>
                  <a:tcPr marL="9525" marR="9525" marT="9525" marB="0" anchor="b">
                    <a:lnL>
                      <a:noFill/>
                    </a:lnL>
                    <a:lnR>
                      <a:noFill/>
                    </a:lnR>
                    <a:lnT>
                      <a:noFill/>
                    </a:lnT>
                    <a:lnB>
                      <a:noFill/>
                    </a:lnB>
                  </a:tcPr>
                </a:tc>
                <a:tc>
                  <a:txBody>
                    <a:bodyPr/>
                    <a:lstStyle/>
                    <a:p>
                      <a:pPr algn="ctr" fontAlgn="b"/>
                      <a:r>
                        <a:rPr lang="en-US" sz="1800" b="0" i="0" u="none" strike="noStrike" dirty="0">
                          <a:latin typeface="Arial"/>
                        </a:rPr>
                        <a:t>11866</a:t>
                      </a:r>
                    </a:p>
                  </a:txBody>
                  <a:tcPr marL="9525" marR="9525" marT="9525" marB="0" anchor="b">
                    <a:lnL>
                      <a:noFill/>
                    </a:lnL>
                    <a:lnR>
                      <a:noFill/>
                    </a:lnR>
                    <a:lnT>
                      <a:noFill/>
                    </a:lnT>
                    <a:lnB>
                      <a:noFill/>
                    </a:lnB>
                  </a:tcPr>
                </a:tc>
                <a:tc>
                  <a:txBody>
                    <a:bodyPr/>
                    <a:lstStyle/>
                    <a:p>
                      <a:pPr algn="ctr" fontAlgn="b"/>
                      <a:r>
                        <a:rPr lang="en-US" sz="1800" b="0" i="0" u="none" strike="noStrike" dirty="0">
                          <a:latin typeface="Arial"/>
                        </a:rPr>
                        <a:t>11052</a:t>
                      </a:r>
                    </a:p>
                  </a:txBody>
                  <a:tcPr marL="9525" marR="9525" marT="9525" marB="0" anchor="b">
                    <a:lnL>
                      <a:noFill/>
                    </a:lnL>
                    <a:lnR>
                      <a:noFill/>
                    </a:lnR>
                    <a:lnT>
                      <a:noFill/>
                    </a:lnT>
                    <a:lnB>
                      <a:noFill/>
                    </a:lnB>
                  </a:tcPr>
                </a:tc>
                <a:tc>
                  <a:txBody>
                    <a:bodyPr/>
                    <a:lstStyle/>
                    <a:p>
                      <a:pPr algn="ctr" fontAlgn="b"/>
                      <a:r>
                        <a:rPr lang="en-US" sz="1800" b="0" i="0" u="none" strike="noStrike" dirty="0">
                          <a:latin typeface="Arial"/>
                        </a:rPr>
                        <a:t>12493</a:t>
                      </a:r>
                    </a:p>
                  </a:txBody>
                  <a:tcPr marL="9525" marR="9525" marT="9525" marB="0" anchor="b">
                    <a:lnL>
                      <a:noFill/>
                    </a:lnL>
                    <a:lnR>
                      <a:noFill/>
                    </a:lnR>
                    <a:lnT>
                      <a:noFill/>
                    </a:lnT>
                    <a:lnB>
                      <a:noFill/>
                    </a:lnB>
                  </a:tcPr>
                </a:tc>
                <a:tc>
                  <a:txBody>
                    <a:bodyPr/>
                    <a:lstStyle/>
                    <a:p>
                      <a:pPr algn="ctr" fontAlgn="b"/>
                      <a:r>
                        <a:rPr lang="en-US" sz="1800" b="0" i="0" u="none" strike="noStrike" dirty="0">
                          <a:latin typeface="Arial"/>
                        </a:rPr>
                        <a:t>10956</a:t>
                      </a:r>
                    </a:p>
                  </a:txBody>
                  <a:tcPr marL="9525" marR="9525" marT="9525" marB="0" anchor="b">
                    <a:lnL>
                      <a:noFill/>
                    </a:lnL>
                    <a:lnR>
                      <a:noFill/>
                    </a:lnR>
                    <a:lnT>
                      <a:noFill/>
                    </a:lnT>
                    <a:lnB>
                      <a:noFill/>
                    </a:lnB>
                  </a:tcPr>
                </a:tc>
                <a:tc>
                  <a:txBody>
                    <a:bodyPr/>
                    <a:lstStyle/>
                    <a:p>
                      <a:pPr algn="ctr" fontAlgn="b"/>
                      <a:r>
                        <a:rPr lang="en-US" sz="1800" b="0" i="0" u="none" strike="noStrike" dirty="0">
                          <a:latin typeface="Arial"/>
                        </a:rPr>
                        <a:t>15548</a:t>
                      </a:r>
                    </a:p>
                  </a:txBody>
                  <a:tcPr marL="9525" marR="9525" marT="9525" marB="0" anchor="b">
                    <a:lnL>
                      <a:noFill/>
                    </a:lnL>
                    <a:lnR>
                      <a:noFill/>
                    </a:lnR>
                    <a:lnT>
                      <a:noFill/>
                    </a:lnT>
                    <a:lnB>
                      <a:noFill/>
                    </a:lnB>
                  </a:tcPr>
                </a:tc>
              </a:tr>
              <a:tr h="295275">
                <a:tc>
                  <a:txBody>
                    <a:bodyPr/>
                    <a:lstStyle/>
                    <a:p>
                      <a:pPr algn="l" fontAlgn="b"/>
                      <a:r>
                        <a:rPr lang="en-US" sz="1800" b="0" i="0" u="none" strike="noStrike">
                          <a:latin typeface="Arial"/>
                        </a:rPr>
                        <a:t>Eve (Hulless)</a:t>
                      </a:r>
                    </a:p>
                  </a:txBody>
                  <a:tcPr marL="9525" marR="9525" marT="9525" marB="0" anchor="b">
                    <a:lnL>
                      <a:noFill/>
                    </a:lnL>
                    <a:lnR>
                      <a:noFill/>
                    </a:lnR>
                    <a:lnT>
                      <a:noFill/>
                    </a:lnT>
                    <a:lnB>
                      <a:noFill/>
                    </a:lnB>
                  </a:tcPr>
                </a:tc>
                <a:tc>
                  <a:txBody>
                    <a:bodyPr/>
                    <a:lstStyle/>
                    <a:p>
                      <a:pPr algn="ctr" fontAlgn="b"/>
                      <a:r>
                        <a:rPr lang="en-US" sz="1800" b="0" i="0" u="none" strike="noStrike">
                          <a:latin typeface="Arial"/>
                        </a:rPr>
                        <a:t>11848</a:t>
                      </a:r>
                    </a:p>
                  </a:txBody>
                  <a:tcPr marL="9525" marR="9525" marT="9525" marB="0" anchor="b">
                    <a:lnL>
                      <a:noFill/>
                    </a:lnL>
                    <a:lnR>
                      <a:noFill/>
                    </a:lnR>
                    <a:lnT>
                      <a:noFill/>
                    </a:lnT>
                    <a:lnB>
                      <a:noFill/>
                    </a:lnB>
                  </a:tcPr>
                </a:tc>
                <a:tc>
                  <a:txBody>
                    <a:bodyPr/>
                    <a:lstStyle/>
                    <a:p>
                      <a:pPr algn="ctr" fontAlgn="b"/>
                      <a:r>
                        <a:rPr lang="en-US" sz="1800" b="0" i="0" u="none" strike="noStrike" dirty="0">
                          <a:latin typeface="Arial"/>
                        </a:rPr>
                        <a:t>11529</a:t>
                      </a:r>
                    </a:p>
                  </a:txBody>
                  <a:tcPr marL="9525" marR="9525" marT="9525" marB="0" anchor="b">
                    <a:lnL>
                      <a:noFill/>
                    </a:lnL>
                    <a:lnR>
                      <a:noFill/>
                    </a:lnR>
                    <a:lnT>
                      <a:noFill/>
                    </a:lnT>
                    <a:lnB>
                      <a:noFill/>
                    </a:lnB>
                  </a:tcPr>
                </a:tc>
                <a:tc>
                  <a:txBody>
                    <a:bodyPr/>
                    <a:lstStyle/>
                    <a:p>
                      <a:pPr algn="ctr" fontAlgn="b"/>
                      <a:r>
                        <a:rPr lang="en-US" sz="1800" b="0" i="0" u="none" strike="noStrike">
                          <a:latin typeface="Arial"/>
                        </a:rPr>
                        <a:t>12087</a:t>
                      </a:r>
                    </a:p>
                  </a:txBody>
                  <a:tcPr marL="9525" marR="9525" marT="9525" marB="0" anchor="b">
                    <a:lnL>
                      <a:noFill/>
                    </a:lnL>
                    <a:lnR>
                      <a:noFill/>
                    </a:lnR>
                    <a:lnT>
                      <a:noFill/>
                    </a:lnT>
                    <a:lnB>
                      <a:noFill/>
                    </a:lnB>
                  </a:tcPr>
                </a:tc>
                <a:tc>
                  <a:txBody>
                    <a:bodyPr/>
                    <a:lstStyle/>
                    <a:p>
                      <a:pPr algn="ctr" fontAlgn="b"/>
                      <a:r>
                        <a:rPr lang="en-US" sz="1800" b="0" i="0" u="none" strike="noStrike">
                          <a:latin typeface="Arial"/>
                        </a:rPr>
                        <a:t>12011</a:t>
                      </a:r>
                    </a:p>
                  </a:txBody>
                  <a:tcPr marL="9525" marR="9525" marT="9525" marB="0" anchor="b">
                    <a:lnL>
                      <a:noFill/>
                    </a:lnL>
                    <a:lnR>
                      <a:noFill/>
                    </a:lnR>
                    <a:lnT>
                      <a:noFill/>
                    </a:lnT>
                    <a:lnB>
                      <a:noFill/>
                    </a:lnB>
                  </a:tcPr>
                </a:tc>
                <a:tc>
                  <a:txBody>
                    <a:bodyPr/>
                    <a:lstStyle/>
                    <a:p>
                      <a:pPr algn="ctr" fontAlgn="b"/>
                      <a:r>
                        <a:rPr lang="en-US" sz="1800" b="0" i="0" u="none" strike="noStrike">
                          <a:latin typeface="Arial"/>
                        </a:rPr>
                        <a:t>13512</a:t>
                      </a:r>
                    </a:p>
                  </a:txBody>
                  <a:tcPr marL="9525" marR="9525" marT="9525" marB="0" anchor="b">
                    <a:lnL>
                      <a:noFill/>
                    </a:lnL>
                    <a:lnR>
                      <a:noFill/>
                    </a:lnR>
                    <a:lnT>
                      <a:noFill/>
                    </a:lnT>
                    <a:lnB>
                      <a:noFill/>
                    </a:lnB>
                  </a:tcPr>
                </a:tc>
              </a:tr>
              <a:tr h="295275">
                <a:tc>
                  <a:txBody>
                    <a:bodyPr/>
                    <a:lstStyle/>
                    <a:p>
                      <a:pPr algn="l" fontAlgn="b"/>
                      <a:r>
                        <a:rPr lang="en-US" sz="1800" b="0" i="0" u="none" strike="noStrike">
                          <a:latin typeface="Arial"/>
                        </a:rPr>
                        <a:t>Doyce (Hulless)</a:t>
                      </a:r>
                    </a:p>
                  </a:txBody>
                  <a:tcPr marL="9525" marR="9525" marT="9525" marB="0" anchor="b">
                    <a:lnL>
                      <a:noFill/>
                    </a:lnL>
                    <a:lnR>
                      <a:noFill/>
                    </a:lnR>
                    <a:lnT>
                      <a:noFill/>
                    </a:lnT>
                    <a:lnB>
                      <a:noFill/>
                    </a:lnB>
                  </a:tcPr>
                </a:tc>
                <a:tc>
                  <a:txBody>
                    <a:bodyPr/>
                    <a:lstStyle/>
                    <a:p>
                      <a:pPr algn="ctr" fontAlgn="b"/>
                      <a:r>
                        <a:rPr lang="en-US" sz="1800" b="0" i="0" u="none" strike="noStrike">
                          <a:latin typeface="Arial"/>
                        </a:rPr>
                        <a:t>15379</a:t>
                      </a:r>
                    </a:p>
                  </a:txBody>
                  <a:tcPr marL="9525" marR="9525" marT="9525" marB="0" anchor="b">
                    <a:lnL>
                      <a:noFill/>
                    </a:lnL>
                    <a:lnR>
                      <a:noFill/>
                    </a:lnR>
                    <a:lnT>
                      <a:noFill/>
                    </a:lnT>
                    <a:lnB>
                      <a:noFill/>
                    </a:lnB>
                  </a:tcPr>
                </a:tc>
                <a:tc>
                  <a:txBody>
                    <a:bodyPr/>
                    <a:lstStyle/>
                    <a:p>
                      <a:pPr algn="ctr" fontAlgn="b"/>
                      <a:r>
                        <a:rPr lang="en-US" sz="1800" b="0" i="0" u="none" strike="noStrike" dirty="0">
                          <a:latin typeface="Arial"/>
                        </a:rPr>
                        <a:t>13969</a:t>
                      </a:r>
                    </a:p>
                  </a:txBody>
                  <a:tcPr marL="9525" marR="9525" marT="9525" marB="0" anchor="b">
                    <a:lnL>
                      <a:noFill/>
                    </a:lnL>
                    <a:lnR>
                      <a:noFill/>
                    </a:lnR>
                    <a:lnT>
                      <a:noFill/>
                    </a:lnT>
                    <a:lnB>
                      <a:noFill/>
                    </a:lnB>
                  </a:tcPr>
                </a:tc>
                <a:tc>
                  <a:txBody>
                    <a:bodyPr/>
                    <a:lstStyle/>
                    <a:p>
                      <a:pPr algn="ctr" fontAlgn="b"/>
                      <a:r>
                        <a:rPr lang="en-US" sz="1800" b="0" i="0" u="none" strike="noStrike">
                          <a:latin typeface="Arial"/>
                        </a:rPr>
                        <a:t>14404</a:t>
                      </a:r>
                    </a:p>
                  </a:txBody>
                  <a:tcPr marL="9525" marR="9525" marT="9525" marB="0" anchor="b">
                    <a:lnL>
                      <a:noFill/>
                    </a:lnL>
                    <a:lnR>
                      <a:noFill/>
                    </a:lnR>
                    <a:lnT>
                      <a:noFill/>
                    </a:lnT>
                    <a:lnB>
                      <a:noFill/>
                    </a:lnB>
                  </a:tcPr>
                </a:tc>
                <a:tc>
                  <a:txBody>
                    <a:bodyPr/>
                    <a:lstStyle/>
                    <a:p>
                      <a:pPr algn="ctr" fontAlgn="b"/>
                      <a:r>
                        <a:rPr lang="en-US" sz="1800" b="0" i="0" u="none" strike="noStrike">
                          <a:latin typeface="Arial"/>
                        </a:rPr>
                        <a:t>15338</a:t>
                      </a:r>
                    </a:p>
                  </a:txBody>
                  <a:tcPr marL="9525" marR="9525" marT="9525" marB="0" anchor="b">
                    <a:lnL>
                      <a:noFill/>
                    </a:lnL>
                    <a:lnR>
                      <a:noFill/>
                    </a:lnR>
                    <a:lnT>
                      <a:noFill/>
                    </a:lnT>
                    <a:lnB>
                      <a:noFill/>
                    </a:lnB>
                  </a:tcPr>
                </a:tc>
                <a:tc>
                  <a:txBody>
                    <a:bodyPr/>
                    <a:lstStyle/>
                    <a:p>
                      <a:pPr algn="ctr" fontAlgn="b"/>
                      <a:r>
                        <a:rPr lang="en-US" sz="1800" b="0" i="0" u="none" strike="noStrike" dirty="0">
                          <a:latin typeface="Arial"/>
                        </a:rPr>
                        <a:t>16691</a:t>
                      </a:r>
                    </a:p>
                  </a:txBody>
                  <a:tcPr marL="9525" marR="9525" marT="9525" marB="0" anchor="b">
                    <a:lnL>
                      <a:noFill/>
                    </a:lnL>
                    <a:lnR>
                      <a:noFill/>
                    </a:lnR>
                    <a:lnT>
                      <a:noFill/>
                    </a:lnT>
                    <a:lnB>
                      <a:noFill/>
                    </a:lnB>
                  </a:tcPr>
                </a:tc>
              </a:tr>
            </a:tbl>
          </a:graphicData>
        </a:graphic>
      </p:graphicFrame>
      <p:graphicFrame>
        <p:nvGraphicFramePr>
          <p:cNvPr id="5" name="Group 3"/>
          <p:cNvGraphicFramePr>
            <a:graphicFrameLocks/>
          </p:cNvGraphicFramePr>
          <p:nvPr/>
        </p:nvGraphicFramePr>
        <p:xfrm>
          <a:off x="1485900" y="2362200"/>
          <a:ext cx="6172200" cy="4344631"/>
        </p:xfrm>
        <a:graphic>
          <a:graphicData uri="http://schemas.openxmlformats.org/drawingml/2006/table">
            <a:tbl>
              <a:tblPr/>
              <a:tblGrid>
                <a:gridCol w="666750"/>
                <a:gridCol w="469106"/>
                <a:gridCol w="469106"/>
                <a:gridCol w="571500"/>
                <a:gridCol w="570310"/>
                <a:gridCol w="571500"/>
                <a:gridCol w="570309"/>
                <a:gridCol w="571500"/>
                <a:gridCol w="570310"/>
                <a:gridCol w="571500"/>
                <a:gridCol w="570309"/>
              </a:tblGrid>
              <a:tr h="41271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rial" charset="0"/>
                      </a:endParaRPr>
                    </a:p>
                  </a:txBody>
                  <a:tcPr anchor="b" horzOverflow="overflow">
                    <a:lnL cap="flat">
                      <a:noFill/>
                    </a:lnL>
                    <a:lnR>
                      <a:noFill/>
                    </a:lnR>
                    <a:lnT cap="flat">
                      <a:noFill/>
                    </a:lnT>
                    <a:lnB>
                      <a:noFill/>
                    </a:lnB>
                    <a:lnTlToBr>
                      <a:noFill/>
                    </a:lnTlToBr>
                    <a:lnBlToTr>
                      <a:noFill/>
                    </a:lnBlToTr>
                    <a:noFill/>
                  </a:tcPr>
                </a:tc>
                <a:tc gridSpan="10">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Desired plant population, seeds/sq ft</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19303">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Seed</a:t>
                      </a:r>
                    </a:p>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size</a:t>
                      </a:r>
                      <a:endParaRPr kumimoji="0" lang="en-US" sz="12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18</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20</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22</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24</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26</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28</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30</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32</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34</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36</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tr>
              <a:tr h="311106">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seeds/</a:t>
                      </a:r>
                    </a:p>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lb</a:t>
                      </a:r>
                      <a:endParaRPr kumimoji="0" lang="en-US" sz="12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gridSpan="10">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Seeding rate, lb/ac</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4441">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10,000</a:t>
                      </a:r>
                      <a:endParaRPr kumimoji="0" lang="en-US" sz="1200" b="0" i="0" u="none" strike="noStrike" cap="none" normalizeH="0" baseline="0" smtClean="0">
                        <a:ln>
                          <a:noFill/>
                        </a:ln>
                        <a:solidFill>
                          <a:schemeClr val="tx1"/>
                        </a:solidFill>
                        <a:effectLst/>
                        <a:latin typeface="Arial" charset="0"/>
                      </a:endParaRPr>
                    </a:p>
                  </a:txBody>
                  <a:tcPr anchor="b" horzOverflow="overflow">
                    <a:lnL cap="flat">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87</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97</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106</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116</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126</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136</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145</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155</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165</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174</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tr>
              <a:tr h="214457">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11,000</a:t>
                      </a:r>
                      <a:endParaRPr kumimoji="0" lang="en-US" sz="12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79</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88</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97</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106</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114</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123</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132</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141</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150</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158</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194441">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12,000</a:t>
                      </a:r>
                      <a:endParaRPr kumimoji="0" lang="en-US" sz="12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73</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81</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89</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97</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105</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113</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121</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129</a:t>
                      </a:r>
                      <a:endParaRPr kumimoji="0" lang="en-US" sz="1200" b="1"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137</a:t>
                      </a:r>
                      <a:endParaRPr kumimoji="0" lang="en-US" sz="1200" b="1"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145</a:t>
                      </a:r>
                      <a:endParaRPr kumimoji="0" lang="en-US" sz="1200" b="1"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195394">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13,000</a:t>
                      </a:r>
                      <a:endParaRPr kumimoji="0" lang="en-US" sz="12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67</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74</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82</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89</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97</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104</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112</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119</a:t>
                      </a:r>
                      <a:endParaRPr kumimoji="0" lang="en-US" sz="1200" b="1"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127</a:t>
                      </a:r>
                      <a:endParaRPr kumimoji="0" lang="en-US" sz="1200" b="1"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134</a:t>
                      </a:r>
                      <a:endParaRPr kumimoji="0" lang="en-US" sz="1200" b="1"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194441">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14,000</a:t>
                      </a:r>
                      <a:endParaRPr kumimoji="0" lang="en-US" sz="12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62</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69</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76</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83</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90</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97</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104</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111</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118</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124</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195394">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15,000</a:t>
                      </a:r>
                      <a:endParaRPr kumimoji="0" lang="en-US" sz="12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58</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65</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71</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77</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64</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90</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97</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103</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110</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116</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194441">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16,000</a:t>
                      </a:r>
                      <a:endParaRPr kumimoji="0" lang="en-US" sz="12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54</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61</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67</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73</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79</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85</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91</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97</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103</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109</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195394">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17,000</a:t>
                      </a:r>
                      <a:endParaRPr kumimoji="0" lang="en-US" sz="12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51</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57</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63</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69</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74</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80</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85</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91</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97</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102</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194441">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18,000</a:t>
                      </a:r>
                      <a:endParaRPr kumimoji="0" lang="en-US" sz="12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48</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54</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59</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65</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70</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75</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81</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86</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91</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97</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195394">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19,000</a:t>
                      </a:r>
                      <a:endParaRPr kumimoji="0" lang="en-US" sz="12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46</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51</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56</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61</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66</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71</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76</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82</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87</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92</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194441">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20,000</a:t>
                      </a:r>
                      <a:endParaRPr kumimoji="0" lang="en-US" sz="12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cap="flat">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44</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cap="flat">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cs typeface="Arial" charset="0"/>
                        </a:rPr>
                        <a:t>48</a:t>
                      </a:r>
                      <a:endParaRPr kumimoji="0" lang="en-US" sz="1200" b="0" i="0" u="none" strike="noStrike" cap="none" normalizeH="0" baseline="0" dirty="0" smtClean="0">
                        <a:ln>
                          <a:noFill/>
                        </a:ln>
                        <a:solidFill>
                          <a:schemeClr val="tx1"/>
                        </a:solidFill>
                        <a:effectLst/>
                        <a:latin typeface="Arial" charset="0"/>
                      </a:endParaRPr>
                    </a:p>
                  </a:txBody>
                  <a:tcPr anchor="b" horzOverflow="overflow">
                    <a:lnL>
                      <a:noFill/>
                    </a:lnL>
                    <a:lnR>
                      <a:noFill/>
                    </a:lnR>
                    <a:lnT>
                      <a:noFill/>
                    </a:lnT>
                    <a:lnB cap="flat">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cs typeface="Arial" charset="0"/>
                        </a:rPr>
                        <a:t>53</a:t>
                      </a:r>
                      <a:endParaRPr kumimoji="0" lang="en-US" sz="1200" b="0" i="0" u="none" strike="noStrike" cap="none" normalizeH="0" baseline="0" dirty="0" smtClean="0">
                        <a:ln>
                          <a:noFill/>
                        </a:ln>
                        <a:solidFill>
                          <a:schemeClr val="tx1"/>
                        </a:solidFill>
                        <a:effectLst/>
                        <a:latin typeface="Arial" charset="0"/>
                      </a:endParaRPr>
                    </a:p>
                  </a:txBody>
                  <a:tcPr anchor="b" horzOverflow="overflow">
                    <a:lnL>
                      <a:noFill/>
                    </a:lnL>
                    <a:lnR>
                      <a:noFill/>
                    </a:lnR>
                    <a:lnT>
                      <a:noFill/>
                    </a:lnT>
                    <a:lnB cap="flat">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58</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cap="flat">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63</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cap="flat">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68</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cap="flat">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cs typeface="Arial" charset="0"/>
                        </a:rPr>
                        <a:t>73</a:t>
                      </a:r>
                      <a:endParaRPr kumimoji="0" lang="en-US" sz="1200" b="0" i="0" u="none" strike="noStrike" cap="none" normalizeH="0" baseline="0" dirty="0" smtClean="0">
                        <a:ln>
                          <a:noFill/>
                        </a:ln>
                        <a:solidFill>
                          <a:schemeClr val="tx1"/>
                        </a:solidFill>
                        <a:effectLst/>
                        <a:latin typeface="Arial" charset="0"/>
                      </a:endParaRPr>
                    </a:p>
                  </a:txBody>
                  <a:tcPr anchor="b" horzOverflow="overflow">
                    <a:lnL>
                      <a:noFill/>
                    </a:lnL>
                    <a:lnR>
                      <a:noFill/>
                    </a:lnR>
                    <a:lnT>
                      <a:noFill/>
                    </a:lnT>
                    <a:lnB cap="flat">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77</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cap="flat">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82</a:t>
                      </a:r>
                      <a:endParaRPr kumimoji="0" lang="en-US" sz="12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cap="flat">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cs typeface="Arial" charset="0"/>
                        </a:rPr>
                        <a:t>87</a:t>
                      </a:r>
                      <a:endParaRPr kumimoji="0" lang="en-US" sz="1200" b="0" i="0" u="none" strike="noStrike" cap="none" normalizeH="0" baseline="0" dirty="0" smtClean="0">
                        <a:ln>
                          <a:noFill/>
                        </a:ln>
                        <a:solidFill>
                          <a:schemeClr val="tx1"/>
                        </a:solidFill>
                        <a:effectLst/>
                        <a:latin typeface="Arial" charset="0"/>
                      </a:endParaRPr>
                    </a:p>
                  </a:txBody>
                  <a:tcPr anchor="b" horzOverflow="overflow">
                    <a:lnL>
                      <a:noFill/>
                    </a:lnL>
                    <a:lnR cap="flat">
                      <a:noFill/>
                    </a:lnR>
                    <a:lnT>
                      <a:noFill/>
                    </a:lnT>
                    <a:lnB cap="flat">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Seeding Rate – Push and Push Back</a:t>
            </a:r>
            <a:endParaRPr lang="en-US" dirty="0"/>
          </a:p>
        </p:txBody>
      </p:sp>
      <p:sp>
        <p:nvSpPr>
          <p:cNvPr id="3" name="Text Placeholder 2"/>
          <p:cNvSpPr>
            <a:spLocks noGrp="1"/>
          </p:cNvSpPr>
          <p:nvPr>
            <p:ph type="body"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graphicFrame>
        <p:nvGraphicFramePr>
          <p:cNvPr id="5" name="Content Placeholder 3"/>
          <p:cNvGraphicFramePr>
            <a:graphicFrameLocks/>
          </p:cNvGraphicFramePr>
          <p:nvPr/>
        </p:nvGraphicFramePr>
        <p:xfrm>
          <a:off x="304799" y="3110706"/>
          <a:ext cx="8134351" cy="1504950"/>
        </p:xfrm>
        <a:graphic>
          <a:graphicData uri="http://schemas.openxmlformats.org/drawingml/2006/table">
            <a:tbl>
              <a:tblPr/>
              <a:tblGrid>
                <a:gridCol w="2845019"/>
                <a:gridCol w="1322333"/>
                <a:gridCol w="1322333"/>
                <a:gridCol w="1322333"/>
                <a:gridCol w="1322333"/>
              </a:tblGrid>
              <a:tr h="361950">
                <a:tc>
                  <a:txBody>
                    <a:bodyPr/>
                    <a:lstStyle/>
                    <a:p>
                      <a:pPr algn="l" fontAlgn="b"/>
                      <a:r>
                        <a:rPr lang="en-US" sz="2200" b="0" i="0" u="none" strike="noStrike" dirty="0">
                          <a:solidFill>
                            <a:srgbClr val="000000"/>
                          </a:solidFill>
                          <a:latin typeface="Calibri"/>
                        </a:rPr>
                        <a:t>Component</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2200" b="0" i="0" u="none" strike="noStrike">
                          <a:solidFill>
                            <a:srgbClr val="000000"/>
                          </a:solidFill>
                          <a:latin typeface="Calibri"/>
                        </a:rPr>
                        <a:t>50 bu/ac</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2200" b="0" i="0" u="none" strike="noStrike">
                          <a:solidFill>
                            <a:srgbClr val="000000"/>
                          </a:solidFill>
                          <a:latin typeface="Calibri"/>
                        </a:rPr>
                        <a:t>100 bu/ac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2200" b="0" i="0" u="none" strike="noStrike" dirty="0">
                          <a:solidFill>
                            <a:srgbClr val="000000"/>
                          </a:solidFill>
                          <a:latin typeface="Calibri"/>
                        </a:rPr>
                        <a:t>150 bu/ac</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2200" b="0" i="0" u="none" strike="noStrike" dirty="0">
                          <a:solidFill>
                            <a:srgbClr val="0070C0"/>
                          </a:solidFill>
                          <a:latin typeface="Calibri"/>
                        </a:rPr>
                        <a:t>150 bu/ac</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r>
              <a:tr h="361950">
                <a:tc>
                  <a:txBody>
                    <a:bodyPr/>
                    <a:lstStyle/>
                    <a:p>
                      <a:pPr algn="l" fontAlgn="b"/>
                      <a:r>
                        <a:rPr lang="en-US" sz="2200" b="0" i="0" u="none" strike="noStrike">
                          <a:solidFill>
                            <a:srgbClr val="000000"/>
                          </a:solidFill>
                          <a:latin typeface="Calibri"/>
                        </a:rPr>
                        <a:t>Heads per square foot</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2200" b="0" i="0" u="none" strike="noStrike">
                          <a:solidFill>
                            <a:srgbClr val="000000"/>
                          </a:solidFill>
                          <a:latin typeface="Calibri"/>
                        </a:rPr>
                        <a:t>40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2200" b="0" i="0" u="none" strike="noStrike">
                          <a:solidFill>
                            <a:srgbClr val="000000"/>
                          </a:solidFill>
                          <a:latin typeface="Calibri"/>
                        </a:rPr>
                        <a:t>60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2200" b="0" i="0" u="none" strike="noStrike">
                          <a:solidFill>
                            <a:srgbClr val="000000"/>
                          </a:solidFill>
                          <a:latin typeface="Calibri"/>
                        </a:rPr>
                        <a:t>75</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2200" b="0" i="0" u="none" strike="noStrike" dirty="0">
                          <a:solidFill>
                            <a:srgbClr val="0070C0"/>
                          </a:solidFill>
                          <a:latin typeface="Calibri"/>
                        </a:rPr>
                        <a:t>85</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r>
              <a:tr h="361950">
                <a:tc>
                  <a:txBody>
                    <a:bodyPr/>
                    <a:lstStyle/>
                    <a:p>
                      <a:pPr algn="l" fontAlgn="b"/>
                      <a:r>
                        <a:rPr lang="en-US" sz="2200" b="0" i="0" u="none" strike="noStrike">
                          <a:solidFill>
                            <a:srgbClr val="000000"/>
                          </a:solidFill>
                          <a:latin typeface="Calibri"/>
                        </a:rPr>
                        <a:t>Grains per head</a:t>
                      </a:r>
                    </a:p>
                  </a:txBody>
                  <a:tcPr marL="9525" marR="9525" marT="9525" marB="0" anchor="b">
                    <a:lnL>
                      <a:noFill/>
                    </a:lnL>
                    <a:lnR>
                      <a:noFill/>
                    </a:lnR>
                    <a:lnT>
                      <a:noFill/>
                    </a:lnT>
                    <a:lnB>
                      <a:noFill/>
                    </a:lnB>
                  </a:tcPr>
                </a:tc>
                <a:tc>
                  <a:txBody>
                    <a:bodyPr/>
                    <a:lstStyle/>
                    <a:p>
                      <a:pPr algn="ctr" fontAlgn="b"/>
                      <a:r>
                        <a:rPr lang="en-US" sz="2200" b="0" i="0" u="none" strike="noStrike">
                          <a:solidFill>
                            <a:srgbClr val="000000"/>
                          </a:solidFill>
                          <a:latin typeface="Calibri"/>
                        </a:rPr>
                        <a:t>26</a:t>
                      </a:r>
                    </a:p>
                  </a:txBody>
                  <a:tcPr marL="9525" marR="9525" marT="9525" marB="0" anchor="b">
                    <a:lnL>
                      <a:noFill/>
                    </a:lnL>
                    <a:lnR>
                      <a:noFill/>
                    </a:lnR>
                    <a:lnT>
                      <a:noFill/>
                    </a:lnT>
                    <a:lnB>
                      <a:noFill/>
                    </a:lnB>
                  </a:tcPr>
                </a:tc>
                <a:tc>
                  <a:txBody>
                    <a:bodyPr/>
                    <a:lstStyle/>
                    <a:p>
                      <a:pPr algn="ctr" fontAlgn="b"/>
                      <a:r>
                        <a:rPr lang="en-US" sz="2200" b="0" i="0" u="none" strike="noStrike">
                          <a:solidFill>
                            <a:srgbClr val="000000"/>
                          </a:solidFill>
                          <a:latin typeface="Calibri"/>
                        </a:rPr>
                        <a:t>30</a:t>
                      </a:r>
                    </a:p>
                  </a:txBody>
                  <a:tcPr marL="9525" marR="9525" marT="9525" marB="0" anchor="b">
                    <a:lnL>
                      <a:noFill/>
                    </a:lnL>
                    <a:lnR>
                      <a:noFill/>
                    </a:lnR>
                    <a:lnT>
                      <a:noFill/>
                    </a:lnT>
                    <a:lnB>
                      <a:noFill/>
                    </a:lnB>
                  </a:tcPr>
                </a:tc>
                <a:tc>
                  <a:txBody>
                    <a:bodyPr/>
                    <a:lstStyle/>
                    <a:p>
                      <a:pPr algn="ctr" fontAlgn="b"/>
                      <a:r>
                        <a:rPr lang="en-US" sz="2200" b="0" i="0" u="none" strike="noStrike">
                          <a:solidFill>
                            <a:srgbClr val="000000"/>
                          </a:solidFill>
                          <a:latin typeface="Calibri"/>
                        </a:rPr>
                        <a:t>32</a:t>
                      </a:r>
                    </a:p>
                  </a:txBody>
                  <a:tcPr marL="9525" marR="9525" marT="9525" marB="0" anchor="b">
                    <a:lnL>
                      <a:noFill/>
                    </a:lnL>
                    <a:lnR>
                      <a:noFill/>
                    </a:lnR>
                    <a:lnT>
                      <a:noFill/>
                    </a:lnT>
                    <a:lnB>
                      <a:noFill/>
                    </a:lnB>
                  </a:tcPr>
                </a:tc>
                <a:tc>
                  <a:txBody>
                    <a:bodyPr/>
                    <a:lstStyle/>
                    <a:p>
                      <a:pPr algn="ctr" fontAlgn="b"/>
                      <a:r>
                        <a:rPr lang="en-US" sz="2200" b="0" i="0" u="none" strike="noStrike" dirty="0">
                          <a:solidFill>
                            <a:srgbClr val="0070C0"/>
                          </a:solidFill>
                          <a:latin typeface="Calibri"/>
                        </a:rPr>
                        <a:t>31</a:t>
                      </a:r>
                    </a:p>
                  </a:txBody>
                  <a:tcPr marL="9525" marR="9525" marT="9525" marB="0" anchor="b">
                    <a:lnL>
                      <a:noFill/>
                    </a:lnL>
                    <a:lnR>
                      <a:noFill/>
                    </a:lnR>
                    <a:lnT>
                      <a:noFill/>
                    </a:lnT>
                    <a:lnB>
                      <a:noFill/>
                    </a:lnB>
                  </a:tcPr>
                </a:tc>
              </a:tr>
              <a:tr h="419100">
                <a:tc>
                  <a:txBody>
                    <a:bodyPr/>
                    <a:lstStyle/>
                    <a:p>
                      <a:pPr algn="l" fontAlgn="b"/>
                      <a:r>
                        <a:rPr lang="en-US" sz="2200" b="0" i="0" u="none" strike="noStrike">
                          <a:solidFill>
                            <a:srgbClr val="000000"/>
                          </a:solidFill>
                          <a:latin typeface="Calibri"/>
                        </a:rPr>
                        <a:t>Seed size, g/1000 seed</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2200" b="0" i="0" u="none" strike="noStrike">
                          <a:solidFill>
                            <a:srgbClr val="000000"/>
                          </a:solidFill>
                          <a:latin typeface="Calibri"/>
                        </a:rPr>
                        <a:t>32</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2200" b="0" i="0" u="none" strike="noStrike">
                          <a:solidFill>
                            <a:srgbClr val="000000"/>
                          </a:solidFill>
                          <a:latin typeface="Calibri"/>
                        </a:rPr>
                        <a:t>36</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2200" b="0" i="0" u="none" strike="noStrike">
                          <a:solidFill>
                            <a:srgbClr val="000000"/>
                          </a:solidFill>
                          <a:latin typeface="Calibri"/>
                        </a:rPr>
                        <a:t>40</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2200" b="0" i="0" u="none" strike="noStrike" dirty="0">
                          <a:solidFill>
                            <a:srgbClr val="0070C0"/>
                          </a:solidFill>
                          <a:latin typeface="Calibri"/>
                        </a:rPr>
                        <a:t>36</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Seeding Rate – Push and Push Back</a:t>
            </a:r>
            <a:endParaRPr lang="en-US" dirty="0"/>
          </a:p>
        </p:txBody>
      </p:sp>
      <p:sp>
        <p:nvSpPr>
          <p:cNvPr id="3" name="Text Placeholder 2"/>
          <p:cNvSpPr>
            <a:spLocks noGrp="1"/>
          </p:cNvSpPr>
          <p:nvPr>
            <p:ph type="body"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35842" name="Picture 2"/>
          <p:cNvPicPr>
            <a:picLocks noChangeAspect="1" noChangeArrowheads="1"/>
          </p:cNvPicPr>
          <p:nvPr/>
        </p:nvPicPr>
        <p:blipFill>
          <a:blip r:embed="rId2" cstate="print"/>
          <a:srcRect/>
          <a:stretch>
            <a:fillRect/>
          </a:stretch>
        </p:blipFill>
        <p:spPr bwMode="auto">
          <a:xfrm>
            <a:off x="2125135" y="1289495"/>
            <a:ext cx="4876799" cy="557132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endParaRPr lang="en-US" smtClean="0"/>
          </a:p>
        </p:txBody>
      </p:sp>
      <p:sp>
        <p:nvSpPr>
          <p:cNvPr id="23554" name="Rectangle 3"/>
          <p:cNvSpPr>
            <a:spLocks noGrp="1" noChangeArrowheads="1"/>
          </p:cNvSpPr>
          <p:nvPr>
            <p:ph type="body" idx="1"/>
          </p:nvPr>
        </p:nvSpPr>
        <p:spPr/>
        <p:txBody>
          <a:bodyPr/>
          <a:lstStyle/>
          <a:p>
            <a:endParaRPr lang="en-US" smtClean="0"/>
          </a:p>
        </p:txBody>
      </p:sp>
      <p:sp>
        <p:nvSpPr>
          <p:cNvPr id="23555" name="AutoShape 4" descr="WheatHeads02"/>
          <p:cNvSpPr>
            <a:spLocks noChangeAspect="1" noChangeArrowheads="1"/>
          </p:cNvSpPr>
          <p:nvPr/>
        </p:nvSpPr>
        <p:spPr bwMode="auto">
          <a:xfrm>
            <a:off x="-41275" y="1104900"/>
            <a:ext cx="1057275" cy="5067300"/>
          </a:xfrm>
          <a:prstGeom prst="rect">
            <a:avLst/>
          </a:prstGeom>
          <a:noFill/>
          <a:ln w="9525">
            <a:noFill/>
            <a:miter lim="800000"/>
            <a:headEnd/>
            <a:tailEnd/>
          </a:ln>
        </p:spPr>
        <p:txBody>
          <a:bodyPr/>
          <a:lstStyle/>
          <a:p>
            <a:endParaRPr lang="en-US">
              <a:latin typeface="Calibri" pitchFamily="34" charset="0"/>
            </a:endParaRPr>
          </a:p>
        </p:txBody>
      </p:sp>
      <p:sp>
        <p:nvSpPr>
          <p:cNvPr id="23556" name="Rectangle 6"/>
          <p:cNvSpPr>
            <a:spLocks noChangeArrowheads="1"/>
          </p:cNvSpPr>
          <p:nvPr/>
        </p:nvSpPr>
        <p:spPr bwMode="auto">
          <a:xfrm>
            <a:off x="307975" y="260350"/>
            <a:ext cx="8877300" cy="6216650"/>
          </a:xfrm>
          <a:prstGeom prst="rect">
            <a:avLst/>
          </a:prstGeom>
          <a:solidFill>
            <a:schemeClr val="bg1"/>
          </a:solidFill>
          <a:ln w="9525">
            <a:solidFill>
              <a:schemeClr val="tx1"/>
            </a:solidFill>
            <a:miter lim="800000"/>
            <a:headEnd/>
            <a:tailEnd/>
          </a:ln>
        </p:spPr>
        <p:txBody>
          <a:bodyPr wrap="none" anchor="ctr"/>
          <a:lstStyle/>
          <a:p>
            <a:endParaRPr lang="en-US">
              <a:latin typeface="Calibri" pitchFamily="34" charset="0"/>
            </a:endParaRPr>
          </a:p>
        </p:txBody>
      </p:sp>
      <p:sp>
        <p:nvSpPr>
          <p:cNvPr id="23557" name="Rectangle 7"/>
          <p:cNvSpPr>
            <a:spLocks noChangeArrowheads="1"/>
          </p:cNvSpPr>
          <p:nvPr/>
        </p:nvSpPr>
        <p:spPr bwMode="auto">
          <a:xfrm>
            <a:off x="914400" y="6580188"/>
            <a:ext cx="3581400" cy="247650"/>
          </a:xfrm>
          <a:prstGeom prst="rect">
            <a:avLst/>
          </a:prstGeom>
          <a:noFill/>
          <a:ln w="9525">
            <a:noFill/>
            <a:miter lim="800000"/>
            <a:headEnd/>
            <a:tailEnd/>
          </a:ln>
        </p:spPr>
        <p:txBody>
          <a:bodyPr/>
          <a:lstStyle/>
          <a:p>
            <a:r>
              <a:rPr lang="en-US" sz="800">
                <a:latin typeface="Verdana" pitchFamily="34" charset="0"/>
                <a:cs typeface="Arial" charset="0"/>
              </a:rPr>
              <a:t>Lee and Herbek © 2006 University of Kentucky </a:t>
            </a:r>
            <a:endParaRPr lang="en-US">
              <a:latin typeface="Calibri" pitchFamily="34" charset="0"/>
            </a:endParaRPr>
          </a:p>
        </p:txBody>
      </p:sp>
      <p:sp>
        <p:nvSpPr>
          <p:cNvPr id="23558" name="Rectangle 8"/>
          <p:cNvSpPr>
            <a:spLocks noChangeArrowheads="1"/>
          </p:cNvSpPr>
          <p:nvPr/>
        </p:nvSpPr>
        <p:spPr bwMode="auto">
          <a:xfrm>
            <a:off x="6518275" y="6577013"/>
            <a:ext cx="2133600" cy="247650"/>
          </a:xfrm>
          <a:prstGeom prst="rect">
            <a:avLst/>
          </a:prstGeom>
          <a:noFill/>
          <a:ln w="9525">
            <a:noFill/>
            <a:miter lim="800000"/>
            <a:headEnd/>
            <a:tailEnd/>
          </a:ln>
        </p:spPr>
        <p:txBody>
          <a:bodyPr/>
          <a:lstStyle/>
          <a:p>
            <a:pPr algn="r"/>
            <a:fld id="{3937FF10-AEB4-4399-9BB5-594FC7B5D7F1}" type="slidenum">
              <a:rPr lang="en-US" sz="800">
                <a:solidFill>
                  <a:schemeClr val="bg1"/>
                </a:solidFill>
                <a:latin typeface="Verdana" pitchFamily="34" charset="0"/>
                <a:cs typeface="Arial" charset="0"/>
              </a:rPr>
              <a:pPr algn="r"/>
              <a:t>13</a:t>
            </a:fld>
            <a:r>
              <a:rPr lang="en-US" sz="800">
                <a:solidFill>
                  <a:schemeClr val="bg1"/>
                </a:solidFill>
                <a:latin typeface="Verdana" pitchFamily="34" charset="0"/>
                <a:cs typeface="Arial" charset="0"/>
              </a:rPr>
              <a:t> </a:t>
            </a:r>
          </a:p>
        </p:txBody>
      </p:sp>
      <p:sp>
        <p:nvSpPr>
          <p:cNvPr id="23559" name="AutoShape 9" descr="WheatHeads02bw"/>
          <p:cNvSpPr>
            <a:spLocks noChangeAspect="1" noChangeArrowheads="1"/>
          </p:cNvSpPr>
          <p:nvPr/>
        </p:nvSpPr>
        <p:spPr bwMode="auto">
          <a:xfrm>
            <a:off x="312738" y="1108075"/>
            <a:ext cx="515937" cy="5067300"/>
          </a:xfrm>
          <a:prstGeom prst="rect">
            <a:avLst/>
          </a:prstGeom>
          <a:noFill/>
          <a:ln w="9525">
            <a:noFill/>
            <a:miter lim="800000"/>
            <a:headEnd/>
            <a:tailEnd/>
          </a:ln>
        </p:spPr>
        <p:txBody>
          <a:bodyPr/>
          <a:lstStyle/>
          <a:p>
            <a:endParaRPr lang="en-US">
              <a:latin typeface="Calibri" pitchFamily="34" charset="0"/>
            </a:endParaRPr>
          </a:p>
        </p:txBody>
      </p:sp>
      <p:sp>
        <p:nvSpPr>
          <p:cNvPr id="23560" name="Rectangle 10"/>
          <p:cNvSpPr>
            <a:spLocks noChangeArrowheads="1"/>
          </p:cNvSpPr>
          <p:nvPr/>
        </p:nvSpPr>
        <p:spPr bwMode="auto">
          <a:xfrm>
            <a:off x="422275" y="306388"/>
            <a:ext cx="8229600" cy="1143000"/>
          </a:xfrm>
          <a:prstGeom prst="rect">
            <a:avLst/>
          </a:prstGeom>
          <a:noFill/>
          <a:ln w="9525">
            <a:noFill/>
            <a:miter lim="800000"/>
            <a:headEnd/>
            <a:tailEnd/>
          </a:ln>
        </p:spPr>
        <p:txBody>
          <a:bodyPr anchor="ctr"/>
          <a:lstStyle/>
          <a:p>
            <a:pPr algn="ctr"/>
            <a:r>
              <a:rPr lang="en-US" sz="4000">
                <a:solidFill>
                  <a:schemeClr val="accent1"/>
                </a:solidFill>
                <a:latin typeface="Century Gothic" pitchFamily="34" charset="0"/>
              </a:rPr>
              <a:t>Wheat Seeding Depth</a:t>
            </a:r>
            <a:endParaRPr lang="en-US" sz="4400">
              <a:solidFill>
                <a:schemeClr val="tx2"/>
              </a:solidFill>
              <a:latin typeface="Calibri" pitchFamily="34" charset="0"/>
            </a:endParaRPr>
          </a:p>
        </p:txBody>
      </p:sp>
      <p:graphicFrame>
        <p:nvGraphicFramePr>
          <p:cNvPr id="147467" name="Group 11"/>
          <p:cNvGraphicFramePr>
            <a:graphicFrameLocks noGrp="1"/>
          </p:cNvGraphicFramePr>
          <p:nvPr>
            <p:ph type="tbl" idx="1"/>
          </p:nvPr>
        </p:nvGraphicFramePr>
        <p:xfrm>
          <a:off x="422275" y="1631950"/>
          <a:ext cx="8229600" cy="3733802"/>
        </p:xfrm>
        <a:graphic>
          <a:graphicData uri="http://schemas.openxmlformats.org/drawingml/2006/table">
            <a:tbl>
              <a:tblPr/>
              <a:tblGrid>
                <a:gridCol w="2895600"/>
                <a:gridCol w="2590800"/>
                <a:gridCol w="2743200"/>
              </a:tblGrid>
              <a:tr h="10747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bg1"/>
                          </a:solidFill>
                          <a:effectLst/>
                          <a:latin typeface="Verdana" pitchFamily="34" charset="0"/>
                        </a:rPr>
                        <a:t>Seeding Depth (inches)</a:t>
                      </a:r>
                      <a:endParaRPr kumimoji="0" lang="en-US" sz="2800" b="0" i="0" u="none" strike="noStrike" cap="none" normalizeH="0" baseline="0" smtClean="0">
                        <a:ln>
                          <a:noFill/>
                        </a:ln>
                        <a:solidFill>
                          <a:schemeClr val="tx1"/>
                        </a:solidFill>
                        <a:effectLst/>
                        <a:latin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bg1"/>
                          </a:solidFill>
                          <a:effectLst/>
                          <a:latin typeface="Verdana" pitchFamily="34" charset="0"/>
                        </a:rPr>
                        <a:t>Stand Count (plants/ft</a:t>
                      </a:r>
                      <a:r>
                        <a:rPr kumimoji="0" lang="en-US" sz="2800" b="0" i="0" u="none" strike="noStrike" cap="none" normalizeH="0" baseline="30000" smtClean="0">
                          <a:ln>
                            <a:noFill/>
                          </a:ln>
                          <a:solidFill>
                            <a:schemeClr val="bg1"/>
                          </a:solidFill>
                          <a:effectLst/>
                          <a:latin typeface="Verdana" pitchFamily="34" charset="0"/>
                        </a:rPr>
                        <a:t>2</a:t>
                      </a:r>
                      <a:r>
                        <a:rPr kumimoji="0" lang="en-US" sz="2800" b="0" i="0" u="none" strike="noStrike" cap="none" normalizeH="0" baseline="0" smtClean="0">
                          <a:ln>
                            <a:noFill/>
                          </a:ln>
                          <a:solidFill>
                            <a:schemeClr val="bg1"/>
                          </a:solidFill>
                          <a:effectLst/>
                          <a:latin typeface="Verdana" pitchFamily="34" charset="0"/>
                        </a:rPr>
                        <a:t>)</a:t>
                      </a:r>
                      <a:endParaRPr kumimoji="0" lang="en-US" sz="2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bg1"/>
                          </a:solidFill>
                          <a:effectLst/>
                          <a:latin typeface="Verdana" pitchFamily="34" charset="0"/>
                        </a:rPr>
                        <a:t>% Stand Achieved</a:t>
                      </a:r>
                      <a:endParaRPr kumimoji="0" lang="en-US" sz="2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99"/>
                    </a:solidFill>
                  </a:tcPr>
                </a:tc>
              </a:tr>
              <a:tr h="8874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Verdana" pitchFamily="34" charset="0"/>
                        </a:rPr>
                        <a:t>0.5</a:t>
                      </a:r>
                      <a:endParaRPr kumimoji="0" lang="en-US" sz="2800" b="0" i="0" u="none" strike="noStrike" cap="none" normalizeH="0" baseline="0" smtClean="0">
                        <a:ln>
                          <a:noFill/>
                        </a:ln>
                        <a:solidFill>
                          <a:schemeClr val="tx1"/>
                        </a:solidFill>
                        <a:effectLst/>
                        <a:latin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Verdana" pitchFamily="34" charset="0"/>
                        </a:rPr>
                        <a:t>27</a:t>
                      </a:r>
                      <a:endParaRPr kumimoji="0" lang="en-US" sz="2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Verdana" pitchFamily="34" charset="0"/>
                        </a:rPr>
                        <a:t>77</a:t>
                      </a:r>
                      <a:endParaRPr kumimoji="0" lang="en-US" sz="2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8842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Verdana" pitchFamily="34" charset="0"/>
                        </a:rPr>
                        <a:t>1.0 – 1.5</a:t>
                      </a:r>
                      <a:endParaRPr kumimoji="0" lang="en-US" sz="2800" b="0" i="0" u="none" strike="noStrike" cap="none" normalizeH="0" baseline="0" smtClean="0">
                        <a:ln>
                          <a:noFill/>
                        </a:ln>
                        <a:solidFill>
                          <a:schemeClr val="tx1"/>
                        </a:solidFill>
                        <a:effectLst/>
                        <a:latin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Verdana" pitchFamily="34" charset="0"/>
                        </a:rPr>
                        <a:t>26</a:t>
                      </a:r>
                      <a:endParaRPr kumimoji="0" lang="en-US" sz="2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Verdana" pitchFamily="34" charset="0"/>
                        </a:rPr>
                        <a:t>74</a:t>
                      </a:r>
                      <a:endParaRPr kumimoji="0" lang="en-US" sz="2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8874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Verdana" pitchFamily="34" charset="0"/>
                        </a:rPr>
                        <a:t>2.5 – 3.0</a:t>
                      </a:r>
                      <a:endParaRPr kumimoji="0" lang="en-US" sz="2800" b="0" i="0" u="none" strike="noStrike" cap="none" normalizeH="0" baseline="0" smtClean="0">
                        <a:ln>
                          <a:noFill/>
                        </a:ln>
                        <a:solidFill>
                          <a:schemeClr val="tx1"/>
                        </a:solidFill>
                        <a:effectLst/>
                        <a:latin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Verdana" pitchFamily="34" charset="0"/>
                        </a:rPr>
                        <a:t>12</a:t>
                      </a:r>
                      <a:endParaRPr kumimoji="0" lang="en-US" sz="2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Verdana" pitchFamily="34" charset="0"/>
                        </a:rPr>
                        <a:t>34</a:t>
                      </a:r>
                      <a:endParaRPr kumimoji="0" lang="en-US" sz="2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23583" name="Text Box 33"/>
          <p:cNvSpPr txBox="1">
            <a:spLocks noChangeArrowheads="1"/>
          </p:cNvSpPr>
          <p:nvPr/>
        </p:nvSpPr>
        <p:spPr bwMode="auto">
          <a:xfrm>
            <a:off x="939800" y="5397500"/>
            <a:ext cx="5135563" cy="641350"/>
          </a:xfrm>
          <a:prstGeom prst="rect">
            <a:avLst/>
          </a:prstGeom>
          <a:noFill/>
          <a:ln w="9525">
            <a:noFill/>
            <a:miter lim="800000"/>
            <a:headEnd/>
            <a:tailEnd/>
          </a:ln>
        </p:spPr>
        <p:txBody>
          <a:bodyPr wrap="none">
            <a:spAutoFit/>
          </a:bodyPr>
          <a:lstStyle/>
          <a:p>
            <a:r>
              <a:rPr lang="en-US">
                <a:latin typeface="Verdana" pitchFamily="34" charset="0"/>
                <a:cs typeface="Arial" charset="0"/>
              </a:rPr>
              <a:t>Stand counts taken in mid-November. </a:t>
            </a:r>
            <a:endParaRPr lang="en-US">
              <a:latin typeface="Calibri" pitchFamily="34" charset="0"/>
              <a:cs typeface="Arial" charset="0"/>
            </a:endParaRPr>
          </a:p>
          <a:p>
            <a:r>
              <a:rPr lang="en-US">
                <a:latin typeface="Verdana" pitchFamily="34" charset="0"/>
                <a:cs typeface="Arial" charset="0"/>
              </a:rPr>
              <a:t>Seeding rate of 35 seeds/ft</a:t>
            </a:r>
            <a:r>
              <a:rPr lang="en-US" baseline="30000">
                <a:latin typeface="Verdana" pitchFamily="34" charset="0"/>
                <a:cs typeface="Arial" charset="0"/>
              </a:rPr>
              <a:t>2</a:t>
            </a:r>
            <a:r>
              <a:rPr lang="en-US">
                <a:latin typeface="Verdana" pitchFamily="34" charset="0"/>
                <a:cs typeface="Arial" charset="0"/>
              </a:rPr>
              <a:t>.</a:t>
            </a:r>
            <a:endParaRPr lang="en-US">
              <a:latin typeface="Calibri"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p:txBody>
          <a:bodyPr/>
          <a:lstStyle/>
          <a:p>
            <a:endParaRPr lang="en-US" smtClean="0"/>
          </a:p>
        </p:txBody>
      </p:sp>
      <p:sp>
        <p:nvSpPr>
          <p:cNvPr id="24578" name="Rectangle 3"/>
          <p:cNvSpPr>
            <a:spLocks noGrp="1" noChangeArrowheads="1"/>
          </p:cNvSpPr>
          <p:nvPr>
            <p:ph type="body" idx="1"/>
          </p:nvPr>
        </p:nvSpPr>
        <p:spPr/>
        <p:txBody>
          <a:bodyPr/>
          <a:lstStyle/>
          <a:p>
            <a:endParaRPr lang="en-US" smtClean="0"/>
          </a:p>
        </p:txBody>
      </p:sp>
      <p:pic>
        <p:nvPicPr>
          <p:cNvPr id="24579" name="Picture 4"/>
          <p:cNvPicPr>
            <a:picLocks noChangeAspect="1" noChangeArrowheads="1"/>
          </p:cNvPicPr>
          <p:nvPr/>
        </p:nvPicPr>
        <p:blipFill>
          <a:blip r:embed="rId2" cstate="print"/>
          <a:srcRect/>
          <a:stretch>
            <a:fillRect/>
          </a:stretch>
        </p:blipFill>
        <p:spPr bwMode="auto">
          <a:xfrm>
            <a:off x="228600" y="1600200"/>
            <a:ext cx="3048000" cy="2417763"/>
          </a:xfrm>
          <a:prstGeom prst="rect">
            <a:avLst/>
          </a:prstGeom>
          <a:noFill/>
          <a:ln w="9525">
            <a:noFill/>
            <a:miter lim="800000"/>
            <a:headEnd/>
            <a:tailEnd/>
          </a:ln>
        </p:spPr>
      </p:pic>
      <p:pic>
        <p:nvPicPr>
          <p:cNvPr id="24580" name="Picture 5"/>
          <p:cNvPicPr>
            <a:picLocks noChangeAspect="1" noChangeArrowheads="1"/>
          </p:cNvPicPr>
          <p:nvPr/>
        </p:nvPicPr>
        <p:blipFill>
          <a:blip r:embed="rId3" cstate="print"/>
          <a:srcRect/>
          <a:stretch>
            <a:fillRect/>
          </a:stretch>
        </p:blipFill>
        <p:spPr bwMode="auto">
          <a:xfrm>
            <a:off x="4572000" y="2819400"/>
            <a:ext cx="3335338" cy="25066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ctrTitle"/>
          </p:nvPr>
        </p:nvSpPr>
        <p:spPr/>
        <p:txBody>
          <a:bodyPr/>
          <a:lstStyle/>
          <a:p>
            <a:endParaRPr lang="en-US" smtClean="0"/>
          </a:p>
        </p:txBody>
      </p:sp>
      <p:sp>
        <p:nvSpPr>
          <p:cNvPr id="146435" name="Rectangle 3"/>
          <p:cNvSpPr>
            <a:spLocks noGrp="1" noChangeArrowheads="1"/>
          </p:cNvSpPr>
          <p:nvPr>
            <p:ph type="subTitle" idx="1"/>
          </p:nvPr>
        </p:nvSpPr>
        <p:spPr/>
        <p:txBody>
          <a:bodyPr rtlCol="0">
            <a:normAutofit/>
          </a:bodyPr>
          <a:lstStyle/>
          <a:p>
            <a:pPr fontAlgn="auto">
              <a:spcAft>
                <a:spcPts val="0"/>
              </a:spcAft>
              <a:buFont typeface="Arial" pitchFamily="34" charset="0"/>
              <a:buNone/>
              <a:defRPr/>
            </a:pPr>
            <a:endParaRPr lang="en-US"/>
          </a:p>
        </p:txBody>
      </p:sp>
      <p:sp>
        <p:nvSpPr>
          <p:cNvPr id="26627" name="AutoShape 4" descr="WheatHeads02"/>
          <p:cNvSpPr>
            <a:spLocks noChangeAspect="1" noChangeArrowheads="1"/>
          </p:cNvSpPr>
          <p:nvPr/>
        </p:nvSpPr>
        <p:spPr bwMode="auto">
          <a:xfrm>
            <a:off x="-41275" y="1104900"/>
            <a:ext cx="1057275" cy="5067300"/>
          </a:xfrm>
          <a:prstGeom prst="rect">
            <a:avLst/>
          </a:prstGeom>
          <a:noFill/>
          <a:ln w="9525">
            <a:noFill/>
            <a:miter lim="800000"/>
            <a:headEnd/>
            <a:tailEnd/>
          </a:ln>
        </p:spPr>
        <p:txBody>
          <a:bodyPr/>
          <a:lstStyle/>
          <a:p>
            <a:endParaRPr lang="en-US">
              <a:latin typeface="Calibri" pitchFamily="34" charset="0"/>
            </a:endParaRPr>
          </a:p>
        </p:txBody>
      </p:sp>
      <p:sp>
        <p:nvSpPr>
          <p:cNvPr id="26628" name="Rectangle 5"/>
          <p:cNvSpPr>
            <a:spLocks noChangeArrowheads="1"/>
          </p:cNvSpPr>
          <p:nvPr/>
        </p:nvSpPr>
        <p:spPr bwMode="auto">
          <a:xfrm>
            <a:off x="269875" y="31750"/>
            <a:ext cx="8839200" cy="6445250"/>
          </a:xfrm>
          <a:prstGeom prst="rect">
            <a:avLst/>
          </a:prstGeom>
          <a:solidFill>
            <a:schemeClr val="tx1"/>
          </a:solidFill>
          <a:ln w="9525">
            <a:solidFill>
              <a:schemeClr val="tx1"/>
            </a:solidFill>
            <a:miter lim="800000"/>
            <a:headEnd/>
            <a:tailEnd/>
          </a:ln>
        </p:spPr>
        <p:txBody>
          <a:bodyPr wrap="none" anchor="ctr"/>
          <a:lstStyle/>
          <a:p>
            <a:endParaRPr lang="en-US">
              <a:latin typeface="Calibri" pitchFamily="34" charset="0"/>
            </a:endParaRPr>
          </a:p>
        </p:txBody>
      </p:sp>
      <p:sp>
        <p:nvSpPr>
          <p:cNvPr id="26629" name="Rectangle 6"/>
          <p:cNvSpPr>
            <a:spLocks noChangeArrowheads="1"/>
          </p:cNvSpPr>
          <p:nvPr/>
        </p:nvSpPr>
        <p:spPr bwMode="auto">
          <a:xfrm>
            <a:off x="307975" y="31750"/>
            <a:ext cx="8877300" cy="6445250"/>
          </a:xfrm>
          <a:prstGeom prst="rect">
            <a:avLst/>
          </a:prstGeom>
          <a:solidFill>
            <a:schemeClr val="bg1"/>
          </a:solidFill>
          <a:ln w="9525">
            <a:solidFill>
              <a:schemeClr val="tx1"/>
            </a:solidFill>
            <a:miter lim="800000"/>
            <a:headEnd/>
            <a:tailEnd/>
          </a:ln>
        </p:spPr>
        <p:txBody>
          <a:bodyPr wrap="none" anchor="ctr"/>
          <a:lstStyle/>
          <a:p>
            <a:endParaRPr lang="en-US">
              <a:latin typeface="Calibri" pitchFamily="34" charset="0"/>
            </a:endParaRPr>
          </a:p>
        </p:txBody>
      </p:sp>
      <p:sp>
        <p:nvSpPr>
          <p:cNvPr id="26630" name="Rectangle 7"/>
          <p:cNvSpPr>
            <a:spLocks noChangeArrowheads="1"/>
          </p:cNvSpPr>
          <p:nvPr/>
        </p:nvSpPr>
        <p:spPr bwMode="auto">
          <a:xfrm>
            <a:off x="838200" y="6580188"/>
            <a:ext cx="3581400" cy="247650"/>
          </a:xfrm>
          <a:prstGeom prst="rect">
            <a:avLst/>
          </a:prstGeom>
          <a:noFill/>
          <a:ln w="9525">
            <a:noFill/>
            <a:miter lim="800000"/>
            <a:headEnd/>
            <a:tailEnd/>
          </a:ln>
        </p:spPr>
        <p:txBody>
          <a:bodyPr/>
          <a:lstStyle/>
          <a:p>
            <a:r>
              <a:rPr lang="en-US" sz="800">
                <a:latin typeface="Verdana" pitchFamily="34" charset="0"/>
                <a:cs typeface="Arial" charset="0"/>
              </a:rPr>
              <a:t>Lee and Herbek © 2006 University of Kentucky </a:t>
            </a:r>
            <a:endParaRPr lang="en-US">
              <a:latin typeface="Calibri" pitchFamily="34" charset="0"/>
            </a:endParaRPr>
          </a:p>
        </p:txBody>
      </p:sp>
      <p:sp>
        <p:nvSpPr>
          <p:cNvPr id="26631" name="Rectangle 8"/>
          <p:cNvSpPr>
            <a:spLocks noChangeArrowheads="1"/>
          </p:cNvSpPr>
          <p:nvPr/>
        </p:nvSpPr>
        <p:spPr bwMode="auto">
          <a:xfrm>
            <a:off x="6518275" y="6577013"/>
            <a:ext cx="2133600" cy="247650"/>
          </a:xfrm>
          <a:prstGeom prst="rect">
            <a:avLst/>
          </a:prstGeom>
          <a:noFill/>
          <a:ln w="9525">
            <a:noFill/>
            <a:miter lim="800000"/>
            <a:headEnd/>
            <a:tailEnd/>
          </a:ln>
        </p:spPr>
        <p:txBody>
          <a:bodyPr/>
          <a:lstStyle/>
          <a:p>
            <a:pPr algn="r"/>
            <a:fld id="{13880434-7BFC-4F6F-B4D9-0E4DD3D58F63}" type="slidenum">
              <a:rPr lang="en-US" sz="800">
                <a:solidFill>
                  <a:schemeClr val="bg1"/>
                </a:solidFill>
                <a:latin typeface="Verdana" pitchFamily="34" charset="0"/>
                <a:cs typeface="Arial" charset="0"/>
              </a:rPr>
              <a:pPr algn="r"/>
              <a:t>15</a:t>
            </a:fld>
            <a:r>
              <a:rPr lang="en-US" sz="800">
                <a:solidFill>
                  <a:schemeClr val="bg1"/>
                </a:solidFill>
                <a:latin typeface="Verdana" pitchFamily="34" charset="0"/>
                <a:cs typeface="Arial" charset="0"/>
              </a:rPr>
              <a:t> </a:t>
            </a:r>
          </a:p>
        </p:txBody>
      </p:sp>
      <p:sp>
        <p:nvSpPr>
          <p:cNvPr id="26632" name="AutoShape 9" descr="WheatHeads02bw"/>
          <p:cNvSpPr>
            <a:spLocks noChangeAspect="1" noChangeArrowheads="1"/>
          </p:cNvSpPr>
          <p:nvPr/>
        </p:nvSpPr>
        <p:spPr bwMode="auto">
          <a:xfrm>
            <a:off x="312738" y="1108075"/>
            <a:ext cx="515937" cy="5067300"/>
          </a:xfrm>
          <a:prstGeom prst="rect">
            <a:avLst/>
          </a:prstGeom>
          <a:noFill/>
          <a:ln w="9525">
            <a:noFill/>
            <a:miter lim="800000"/>
            <a:headEnd/>
            <a:tailEnd/>
          </a:ln>
        </p:spPr>
        <p:txBody>
          <a:bodyPr/>
          <a:lstStyle/>
          <a:p>
            <a:endParaRPr lang="en-US">
              <a:latin typeface="Calibri" pitchFamily="34" charset="0"/>
            </a:endParaRPr>
          </a:p>
        </p:txBody>
      </p:sp>
      <p:sp>
        <p:nvSpPr>
          <p:cNvPr id="26633" name="Rectangle 10"/>
          <p:cNvSpPr>
            <a:spLocks noChangeArrowheads="1"/>
          </p:cNvSpPr>
          <p:nvPr/>
        </p:nvSpPr>
        <p:spPr bwMode="auto">
          <a:xfrm>
            <a:off x="422275" y="306388"/>
            <a:ext cx="8229600" cy="1143000"/>
          </a:xfrm>
          <a:prstGeom prst="rect">
            <a:avLst/>
          </a:prstGeom>
          <a:noFill/>
          <a:ln w="9525">
            <a:noFill/>
            <a:miter lim="800000"/>
            <a:headEnd/>
            <a:tailEnd/>
          </a:ln>
        </p:spPr>
        <p:txBody>
          <a:bodyPr anchor="ctr"/>
          <a:lstStyle/>
          <a:p>
            <a:pPr algn="ctr"/>
            <a:r>
              <a:rPr lang="en-US" sz="4000">
                <a:solidFill>
                  <a:schemeClr val="accent1"/>
                </a:solidFill>
                <a:latin typeface="Century Gothic" pitchFamily="34" charset="0"/>
              </a:rPr>
              <a:t>Estimated Yield Potential</a:t>
            </a:r>
            <a:endParaRPr lang="en-US" sz="4400">
              <a:solidFill>
                <a:schemeClr val="tx2"/>
              </a:solidFill>
              <a:latin typeface="Calibri" pitchFamily="34" charset="0"/>
            </a:endParaRPr>
          </a:p>
        </p:txBody>
      </p:sp>
      <p:graphicFrame>
        <p:nvGraphicFramePr>
          <p:cNvPr id="146443" name="Group 11"/>
          <p:cNvGraphicFramePr>
            <a:graphicFrameLocks noGrp="1"/>
          </p:cNvGraphicFramePr>
          <p:nvPr>
            <p:ph type="tbl" idx="1"/>
          </p:nvPr>
        </p:nvGraphicFramePr>
        <p:xfrm>
          <a:off x="422275" y="1328738"/>
          <a:ext cx="8229600" cy="3960814"/>
        </p:xfrm>
        <a:graphic>
          <a:graphicData uri="http://schemas.openxmlformats.org/drawingml/2006/table">
            <a:tbl>
              <a:tblPr/>
              <a:tblGrid>
                <a:gridCol w="2743200"/>
                <a:gridCol w="2057400"/>
                <a:gridCol w="3429000"/>
              </a:tblGrid>
              <a:tr h="5651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bg1"/>
                          </a:solidFill>
                          <a:effectLst/>
                          <a:latin typeface="Century Gothic" pitchFamily="34" charset="0"/>
                        </a:rPr>
                        <a:t>% Stand</a:t>
                      </a:r>
                      <a:endParaRPr kumimoji="0" lang="en-US" sz="2800" b="0" i="0" u="none" strike="noStrike" cap="none" normalizeH="0" baseline="0" smtClean="0">
                        <a:ln>
                          <a:noFill/>
                        </a:ln>
                        <a:solidFill>
                          <a:schemeClr val="tx1"/>
                        </a:solidFill>
                        <a:effectLst/>
                        <a:latin typeface="Arial" charset="0"/>
                      </a:endParaRPr>
                    </a:p>
                  </a:txBody>
                  <a:tcPr horzOverflow="overflow">
                    <a:lnL w="38100" cap="flat" cmpd="sng" algn="ctr">
                      <a:solidFill>
                        <a:schemeClr val="tx1"/>
                      </a:solidFill>
                      <a:prstDash val="solid"/>
                      <a:round/>
                      <a:headEnd type="none" w="med" len="med"/>
                      <a:tailEnd type="none" w="med" len="med"/>
                    </a:lnL>
                    <a:lnR>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80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bg1"/>
                          </a:solidFill>
                          <a:effectLst/>
                          <a:latin typeface="Century Gothic" pitchFamily="34" charset="0"/>
                        </a:rPr>
                        <a:t>Plants/ft</a:t>
                      </a:r>
                      <a:r>
                        <a:rPr kumimoji="0" lang="en-US" sz="2800" b="1" i="0" u="none" strike="noStrike" cap="none" normalizeH="0" baseline="30000" smtClean="0">
                          <a:ln>
                            <a:noFill/>
                          </a:ln>
                          <a:solidFill>
                            <a:schemeClr val="bg1"/>
                          </a:solidFill>
                          <a:effectLst/>
                          <a:latin typeface="Century Gothic" pitchFamily="34" charset="0"/>
                        </a:rPr>
                        <a:t>2*</a:t>
                      </a:r>
                      <a:endParaRPr kumimoji="0" lang="en-US" sz="2800" b="0" i="0" u="none" strike="noStrike" cap="none" normalizeH="0" baseline="0" smtClean="0">
                        <a:ln>
                          <a:noFill/>
                        </a:ln>
                        <a:solidFill>
                          <a:schemeClr val="tx1"/>
                        </a:solidFill>
                        <a:effectLst/>
                        <a:latin typeface="Arial" charset="0"/>
                      </a:endParaRPr>
                    </a:p>
                  </a:txBody>
                  <a:tcPr horzOverflow="overflow">
                    <a:lnL>
                      <a:noFill/>
                    </a:lnL>
                    <a:lnR>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80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bg1"/>
                          </a:solidFill>
                          <a:effectLst/>
                          <a:latin typeface="Century Gothic" pitchFamily="34" charset="0"/>
                        </a:rPr>
                        <a:t>% Yield Potential</a:t>
                      </a:r>
                      <a:r>
                        <a:rPr kumimoji="0" lang="en-US" sz="2800" b="1" i="0" u="none" strike="noStrike" cap="none" normalizeH="0" baseline="30000" smtClean="0">
                          <a:ln>
                            <a:noFill/>
                          </a:ln>
                          <a:solidFill>
                            <a:schemeClr val="bg1"/>
                          </a:solidFill>
                          <a:effectLst/>
                          <a:latin typeface="Century Gothic" pitchFamily="34" charset="0"/>
                        </a:rPr>
                        <a:t>**</a:t>
                      </a:r>
                      <a:endParaRPr kumimoji="0" lang="en-US" sz="2800" b="0" i="0" u="none" strike="noStrike" cap="none" normalizeH="0" baseline="0" smtClean="0">
                        <a:ln>
                          <a:noFill/>
                        </a:ln>
                        <a:solidFill>
                          <a:schemeClr val="tx1"/>
                        </a:solidFill>
                        <a:effectLst/>
                        <a:latin typeface="Arial" charset="0"/>
                      </a:endParaRPr>
                    </a:p>
                  </a:txBody>
                  <a:tcPr horzOverflow="overflow">
                    <a:lnL>
                      <a:noFill/>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8000"/>
                    </a:solidFill>
                  </a:tcPr>
                </a:tc>
              </a:tr>
              <a:tr h="5667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Century Gothic" pitchFamily="34" charset="0"/>
                        </a:rPr>
                        <a:t>100</a:t>
                      </a:r>
                      <a:endParaRPr kumimoji="0" lang="en-US" sz="2800" b="0" i="0" u="none" strike="noStrike" cap="none" normalizeH="0" baseline="0" smtClean="0">
                        <a:ln>
                          <a:noFill/>
                        </a:ln>
                        <a:solidFill>
                          <a:schemeClr val="tx1"/>
                        </a:solidFill>
                        <a:effectLst/>
                        <a:latin typeface="Arial" charset="0"/>
                      </a:endParaRPr>
                    </a:p>
                  </a:txBody>
                  <a:tcPr horzOverflow="overflow">
                    <a:lnL w="38100" cap="flat" cmpd="sng" algn="ctr">
                      <a:solidFill>
                        <a:schemeClr val="tx1"/>
                      </a:solidFill>
                      <a:prstDash val="solid"/>
                      <a:round/>
                      <a:headEnd type="none" w="med" len="med"/>
                      <a:tailEnd type="none" w="med" len="med"/>
                    </a:lnL>
                    <a:lnR>
                      <a:noFill/>
                    </a:lnR>
                    <a:lnT w="38100"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Century Gothic" pitchFamily="34" charset="0"/>
                        </a:rPr>
                        <a:t>30-35</a:t>
                      </a:r>
                      <a:endParaRPr kumimoji="0" lang="en-US" sz="2800" b="0" i="0" u="none" strike="noStrike" cap="none" normalizeH="0" baseline="0" smtClean="0">
                        <a:ln>
                          <a:noFill/>
                        </a:ln>
                        <a:solidFill>
                          <a:schemeClr val="tx1"/>
                        </a:solidFill>
                        <a:effectLst/>
                        <a:latin typeface="Arial" charset="0"/>
                      </a:endParaRPr>
                    </a:p>
                  </a:txBody>
                  <a:tcPr horzOverflow="overflow">
                    <a:lnL>
                      <a:noFill/>
                    </a:lnL>
                    <a:lnR>
                      <a:noFill/>
                    </a:lnR>
                    <a:lnT w="38100"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Century Gothic" pitchFamily="34" charset="0"/>
                        </a:rPr>
                        <a:t>100</a:t>
                      </a:r>
                      <a:endParaRPr kumimoji="0" lang="en-US" sz="2800" b="0" i="0" u="none" strike="noStrike" cap="none" normalizeH="0" baseline="0" smtClean="0">
                        <a:ln>
                          <a:noFill/>
                        </a:ln>
                        <a:solidFill>
                          <a:schemeClr val="tx1"/>
                        </a:solidFill>
                        <a:effectLst/>
                        <a:latin typeface="Arial" charset="0"/>
                      </a:endParaRPr>
                    </a:p>
                  </a:txBody>
                  <a:tcPr horzOverflow="overflow">
                    <a:lnL>
                      <a:noFill/>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r>
              <a:tr h="5651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Century Gothic" pitchFamily="34" charset="0"/>
                        </a:rPr>
                        <a:t>80</a:t>
                      </a:r>
                      <a:endParaRPr kumimoji="0" lang="en-US" sz="2800" b="0" i="0" u="none" strike="noStrike" cap="none" normalizeH="0" baseline="0" smtClean="0">
                        <a:ln>
                          <a:noFill/>
                        </a:ln>
                        <a:solidFill>
                          <a:schemeClr val="tx1"/>
                        </a:solidFill>
                        <a:effectLst/>
                        <a:latin typeface="Arial" charset="0"/>
                      </a:endParaRPr>
                    </a:p>
                  </a:txBody>
                  <a:tcPr horzOverflow="overflow">
                    <a:lnL w="381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Century Gothic" pitchFamily="34" charset="0"/>
                        </a:rPr>
                        <a:t>24-28</a:t>
                      </a:r>
                      <a:endParaRPr kumimoji="0" lang="en-US" sz="2800" b="0" i="0" u="none" strike="noStrike" cap="none" normalizeH="0" baseline="0" smtClean="0">
                        <a:ln>
                          <a:noFill/>
                        </a:ln>
                        <a:solidFill>
                          <a:schemeClr val="tx1"/>
                        </a:solidFill>
                        <a:effectLst/>
                        <a:latin typeface="Arial" charset="0"/>
                      </a:endParaRP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Century Gothic" pitchFamily="34" charset="0"/>
                        </a:rPr>
                        <a:t>100</a:t>
                      </a:r>
                      <a:endParaRPr kumimoji="0" lang="en-US" sz="2800" b="0" i="0" u="none" strike="noStrike" cap="none" normalizeH="0" baseline="0" smtClean="0">
                        <a:ln>
                          <a:noFill/>
                        </a:ln>
                        <a:solidFill>
                          <a:schemeClr val="tx1"/>
                        </a:solidFill>
                        <a:effectLst/>
                        <a:latin typeface="Arial" charset="0"/>
                      </a:endParaRPr>
                    </a:p>
                  </a:txBody>
                  <a:tcPr horzOverflow="overflow">
                    <a:lnL>
                      <a:noFill/>
                    </a:lnL>
                    <a:lnR w="38100" cap="flat" cmpd="sng" algn="ctr">
                      <a:solidFill>
                        <a:schemeClr val="tx1"/>
                      </a:solidFill>
                      <a:prstDash val="solid"/>
                      <a:round/>
                      <a:headEnd type="none" w="med" len="med"/>
                      <a:tailEnd type="none" w="med" len="med"/>
                    </a:lnR>
                    <a:lnT>
                      <a:noFill/>
                    </a:lnT>
                    <a:lnB>
                      <a:noFill/>
                    </a:lnB>
                    <a:lnTlToBr>
                      <a:noFill/>
                    </a:lnTlToBr>
                    <a:lnBlToTr>
                      <a:noFill/>
                    </a:lnBlToTr>
                    <a:solidFill>
                      <a:schemeClr val="bg1"/>
                    </a:solidFill>
                  </a:tcPr>
                </a:tc>
              </a:tr>
              <a:tr h="5667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Century Gothic" pitchFamily="34" charset="0"/>
                        </a:rPr>
                        <a:t>60</a:t>
                      </a:r>
                      <a:endParaRPr kumimoji="0" lang="en-US" sz="2800" b="0" i="0" u="none" strike="noStrike" cap="none" normalizeH="0" baseline="0" smtClean="0">
                        <a:ln>
                          <a:noFill/>
                        </a:ln>
                        <a:solidFill>
                          <a:schemeClr val="tx1"/>
                        </a:solidFill>
                        <a:effectLst/>
                        <a:latin typeface="Arial" charset="0"/>
                      </a:endParaRPr>
                    </a:p>
                  </a:txBody>
                  <a:tcPr horzOverflow="overflow">
                    <a:lnL w="381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Century Gothic" pitchFamily="34" charset="0"/>
                        </a:rPr>
                        <a:t>18-21</a:t>
                      </a:r>
                      <a:endParaRPr kumimoji="0" lang="en-US" sz="2800" b="0" i="0" u="none" strike="noStrike" cap="none" normalizeH="0" baseline="0" smtClean="0">
                        <a:ln>
                          <a:noFill/>
                        </a:ln>
                        <a:solidFill>
                          <a:schemeClr val="tx1"/>
                        </a:solidFill>
                        <a:effectLst/>
                        <a:latin typeface="Arial" charset="0"/>
                      </a:endParaRP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Century Gothic" pitchFamily="34" charset="0"/>
                        </a:rPr>
                        <a:t>90-95</a:t>
                      </a:r>
                      <a:endParaRPr kumimoji="0" lang="en-US" sz="2800" b="0" i="0" u="none" strike="noStrike" cap="none" normalizeH="0" baseline="0" smtClean="0">
                        <a:ln>
                          <a:noFill/>
                        </a:ln>
                        <a:solidFill>
                          <a:schemeClr val="tx1"/>
                        </a:solidFill>
                        <a:effectLst/>
                        <a:latin typeface="Arial" charset="0"/>
                      </a:endParaRPr>
                    </a:p>
                  </a:txBody>
                  <a:tcPr horzOverflow="overflow">
                    <a:lnL>
                      <a:noFill/>
                    </a:lnL>
                    <a:lnR w="38100" cap="flat" cmpd="sng" algn="ctr">
                      <a:solidFill>
                        <a:schemeClr val="tx1"/>
                      </a:solidFill>
                      <a:prstDash val="solid"/>
                      <a:round/>
                      <a:headEnd type="none" w="med" len="med"/>
                      <a:tailEnd type="none" w="med" len="med"/>
                    </a:lnR>
                    <a:lnT>
                      <a:noFill/>
                    </a:lnT>
                    <a:lnB>
                      <a:noFill/>
                    </a:lnB>
                    <a:lnTlToBr>
                      <a:noFill/>
                    </a:lnTlToBr>
                    <a:lnBlToTr>
                      <a:noFill/>
                    </a:lnBlToTr>
                    <a:solidFill>
                      <a:schemeClr val="bg1"/>
                    </a:solidFill>
                  </a:tcPr>
                </a:tc>
              </a:tr>
              <a:tr h="5651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Century Gothic" pitchFamily="34" charset="0"/>
                        </a:rPr>
                        <a:t>50</a:t>
                      </a:r>
                      <a:endParaRPr kumimoji="0" lang="en-US" sz="2800" b="0" i="0" u="none" strike="noStrike" cap="none" normalizeH="0" baseline="0" smtClean="0">
                        <a:ln>
                          <a:noFill/>
                        </a:ln>
                        <a:solidFill>
                          <a:schemeClr val="tx1"/>
                        </a:solidFill>
                        <a:effectLst/>
                        <a:latin typeface="Arial" charset="0"/>
                      </a:endParaRPr>
                    </a:p>
                  </a:txBody>
                  <a:tcPr horzOverflow="overflow">
                    <a:lnL w="381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Century Gothic" pitchFamily="34" charset="0"/>
                        </a:rPr>
                        <a:t>15-18</a:t>
                      </a:r>
                      <a:endParaRPr kumimoji="0" lang="en-US" sz="2800" b="0" i="0" u="none" strike="noStrike" cap="none" normalizeH="0" baseline="0" smtClean="0">
                        <a:ln>
                          <a:noFill/>
                        </a:ln>
                        <a:solidFill>
                          <a:schemeClr val="tx1"/>
                        </a:solidFill>
                        <a:effectLst/>
                        <a:latin typeface="Arial" charset="0"/>
                      </a:endParaRP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Century Gothic" pitchFamily="34" charset="0"/>
                        </a:rPr>
                        <a:t>75-80</a:t>
                      </a:r>
                      <a:endParaRPr kumimoji="0" lang="en-US" sz="2800" b="0" i="0" u="none" strike="noStrike" cap="none" normalizeH="0" baseline="0" smtClean="0">
                        <a:ln>
                          <a:noFill/>
                        </a:ln>
                        <a:solidFill>
                          <a:schemeClr val="tx1"/>
                        </a:solidFill>
                        <a:effectLst/>
                        <a:latin typeface="Arial" charset="0"/>
                      </a:endParaRPr>
                    </a:p>
                  </a:txBody>
                  <a:tcPr horzOverflow="overflow">
                    <a:lnL>
                      <a:noFill/>
                    </a:lnL>
                    <a:lnR w="38100" cap="flat" cmpd="sng" algn="ctr">
                      <a:solidFill>
                        <a:schemeClr val="tx1"/>
                      </a:solidFill>
                      <a:prstDash val="solid"/>
                      <a:round/>
                      <a:headEnd type="none" w="med" len="med"/>
                      <a:tailEnd type="none" w="med" len="med"/>
                    </a:lnR>
                    <a:lnT>
                      <a:noFill/>
                    </a:lnT>
                    <a:lnB>
                      <a:noFill/>
                    </a:lnB>
                    <a:lnTlToBr>
                      <a:noFill/>
                    </a:lnTlToBr>
                    <a:lnBlToTr>
                      <a:noFill/>
                    </a:lnBlToTr>
                    <a:solidFill>
                      <a:schemeClr val="bg1"/>
                    </a:solidFill>
                  </a:tcPr>
                </a:tc>
              </a:tr>
              <a:tr h="5651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Century Gothic" pitchFamily="34" charset="0"/>
                        </a:rPr>
                        <a:t>40</a:t>
                      </a:r>
                      <a:endParaRPr kumimoji="0" lang="en-US" sz="2800" b="0" i="0" u="none" strike="noStrike" cap="none" normalizeH="0" baseline="0" smtClean="0">
                        <a:ln>
                          <a:noFill/>
                        </a:ln>
                        <a:solidFill>
                          <a:schemeClr val="tx1"/>
                        </a:solidFill>
                        <a:effectLst/>
                        <a:latin typeface="Arial" charset="0"/>
                      </a:endParaRPr>
                    </a:p>
                  </a:txBody>
                  <a:tcPr horzOverflow="overflow">
                    <a:lnL w="381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Century Gothic" pitchFamily="34" charset="0"/>
                        </a:rPr>
                        <a:t>12-14</a:t>
                      </a:r>
                      <a:endParaRPr kumimoji="0" lang="en-US" sz="2800" b="0" i="0" u="none" strike="noStrike" cap="none" normalizeH="0" baseline="0" smtClean="0">
                        <a:ln>
                          <a:noFill/>
                        </a:ln>
                        <a:solidFill>
                          <a:schemeClr val="tx1"/>
                        </a:solidFill>
                        <a:effectLst/>
                        <a:latin typeface="Arial" charset="0"/>
                      </a:endParaRP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Century Gothic" pitchFamily="34" charset="0"/>
                        </a:rPr>
                        <a:t>60-70</a:t>
                      </a:r>
                      <a:endParaRPr kumimoji="0" lang="en-US" sz="2800" b="0" i="0" u="none" strike="noStrike" cap="none" normalizeH="0" baseline="0" smtClean="0">
                        <a:ln>
                          <a:noFill/>
                        </a:ln>
                        <a:solidFill>
                          <a:schemeClr val="tx1"/>
                        </a:solidFill>
                        <a:effectLst/>
                        <a:latin typeface="Arial" charset="0"/>
                      </a:endParaRPr>
                    </a:p>
                  </a:txBody>
                  <a:tcPr horzOverflow="overflow">
                    <a:lnL>
                      <a:noFill/>
                    </a:lnL>
                    <a:lnR w="38100" cap="flat" cmpd="sng" algn="ctr">
                      <a:solidFill>
                        <a:schemeClr val="tx1"/>
                      </a:solidFill>
                      <a:prstDash val="solid"/>
                      <a:round/>
                      <a:headEnd type="none" w="med" len="med"/>
                      <a:tailEnd type="none" w="med" len="med"/>
                    </a:lnR>
                    <a:lnT>
                      <a:noFill/>
                    </a:lnT>
                    <a:lnB>
                      <a:noFill/>
                    </a:lnB>
                    <a:lnTlToBr>
                      <a:noFill/>
                    </a:lnTlToBr>
                    <a:lnBlToTr>
                      <a:noFill/>
                    </a:lnBlToTr>
                    <a:solidFill>
                      <a:schemeClr val="bg1"/>
                    </a:solidFill>
                  </a:tcPr>
                </a:tc>
              </a:tr>
              <a:tr h="5667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Century Gothic" pitchFamily="34" charset="0"/>
                        </a:rPr>
                        <a:t>20</a:t>
                      </a:r>
                      <a:endParaRPr kumimoji="0" lang="en-US" sz="2800" b="0" i="0" u="none" strike="noStrike" cap="none" normalizeH="0" baseline="0" smtClean="0">
                        <a:ln>
                          <a:noFill/>
                        </a:ln>
                        <a:solidFill>
                          <a:schemeClr val="tx1"/>
                        </a:solidFill>
                        <a:effectLst/>
                        <a:latin typeface="Arial" charset="0"/>
                      </a:endParaRPr>
                    </a:p>
                  </a:txBody>
                  <a:tcPr horzOverflow="overflow">
                    <a:lnL w="38100" cap="flat" cmpd="sng" algn="ctr">
                      <a:solidFill>
                        <a:schemeClr val="tx1"/>
                      </a:solidFill>
                      <a:prstDash val="solid"/>
                      <a:round/>
                      <a:headEnd type="none" w="med" len="med"/>
                      <a:tailEnd type="none" w="med" len="med"/>
                    </a:lnL>
                    <a:lnR>
                      <a:noFill/>
                    </a:lnR>
                    <a:lnT>
                      <a:noFill/>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Century Gothic" pitchFamily="34" charset="0"/>
                        </a:rPr>
                        <a:t>6-7</a:t>
                      </a:r>
                      <a:endParaRPr kumimoji="0" lang="en-US" sz="2800" b="0" i="0" u="none" strike="noStrike" cap="none" normalizeH="0" baseline="0" smtClean="0">
                        <a:ln>
                          <a:noFill/>
                        </a:ln>
                        <a:solidFill>
                          <a:schemeClr val="tx1"/>
                        </a:solidFill>
                        <a:effectLst/>
                        <a:latin typeface="Arial" charset="0"/>
                      </a:endParaRPr>
                    </a:p>
                  </a:txBody>
                  <a:tcPr horzOverflow="overflow">
                    <a:lnL>
                      <a:noFill/>
                    </a:lnL>
                    <a:lnR>
                      <a:noFill/>
                    </a:lnR>
                    <a:lnT>
                      <a:noFill/>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Century Gothic" pitchFamily="34" charset="0"/>
                        </a:rPr>
                        <a:t>40-50</a:t>
                      </a:r>
                      <a:endParaRPr kumimoji="0" lang="en-US" sz="2800" b="0" i="0" u="none" strike="noStrike" cap="none" normalizeH="0" baseline="0" smtClean="0">
                        <a:ln>
                          <a:noFill/>
                        </a:ln>
                        <a:solidFill>
                          <a:schemeClr val="tx1"/>
                        </a:solidFill>
                        <a:effectLst/>
                        <a:latin typeface="Arial" charset="0"/>
                      </a:endParaRPr>
                    </a:p>
                  </a:txBody>
                  <a:tcPr horzOverflow="overflow">
                    <a:lnL>
                      <a:noFill/>
                    </a:lnL>
                    <a:lnR w="38100" cap="flat" cmpd="sng" algn="ctr">
                      <a:solidFill>
                        <a:schemeClr val="tx1"/>
                      </a:solidFill>
                      <a:prstDash val="solid"/>
                      <a:round/>
                      <a:headEnd type="none" w="med" len="med"/>
                      <a:tailEnd type="none" w="med" len="med"/>
                    </a:lnR>
                    <a:lnT>
                      <a:noFill/>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26661" name="Text Box 38"/>
          <p:cNvSpPr txBox="1">
            <a:spLocks noChangeArrowheads="1"/>
          </p:cNvSpPr>
          <p:nvPr/>
        </p:nvSpPr>
        <p:spPr bwMode="auto">
          <a:xfrm>
            <a:off x="863600" y="5473700"/>
            <a:ext cx="7673975" cy="641350"/>
          </a:xfrm>
          <a:prstGeom prst="rect">
            <a:avLst/>
          </a:prstGeom>
          <a:noFill/>
          <a:ln w="9525">
            <a:noFill/>
            <a:miter lim="800000"/>
            <a:headEnd/>
            <a:tailEnd/>
          </a:ln>
        </p:spPr>
        <p:txBody>
          <a:bodyPr wrap="none">
            <a:spAutoFit/>
          </a:bodyPr>
          <a:lstStyle/>
          <a:p>
            <a:r>
              <a:rPr lang="en-US" baseline="30000">
                <a:latin typeface="Verdana" pitchFamily="34" charset="0"/>
                <a:cs typeface="Arial" charset="0"/>
              </a:rPr>
              <a:t>* </a:t>
            </a:r>
            <a:r>
              <a:rPr lang="en-US">
                <a:latin typeface="Verdana" pitchFamily="34" charset="0"/>
                <a:cs typeface="Arial" charset="0"/>
              </a:rPr>
              <a:t>Multiply by 9 for plants/yard</a:t>
            </a:r>
            <a:r>
              <a:rPr lang="en-US" baseline="30000">
                <a:latin typeface="Verdana" pitchFamily="34" charset="0"/>
                <a:cs typeface="Arial" charset="0"/>
              </a:rPr>
              <a:t>2</a:t>
            </a:r>
            <a:r>
              <a:rPr lang="en-US">
                <a:latin typeface="Verdana" pitchFamily="34" charset="0"/>
                <a:cs typeface="Arial" charset="0"/>
              </a:rPr>
              <a:t>. </a:t>
            </a:r>
            <a:endParaRPr lang="en-US">
              <a:latin typeface="Calibri" pitchFamily="34" charset="0"/>
              <a:cs typeface="Arial" charset="0"/>
            </a:endParaRPr>
          </a:p>
          <a:p>
            <a:r>
              <a:rPr lang="en-US" baseline="30000">
                <a:latin typeface="Verdana" pitchFamily="34" charset="0"/>
                <a:cs typeface="Arial" charset="0"/>
              </a:rPr>
              <a:t>**</a:t>
            </a:r>
            <a:r>
              <a:rPr lang="en-US">
                <a:latin typeface="Verdana" pitchFamily="34" charset="0"/>
                <a:cs typeface="Arial" charset="0"/>
              </a:rPr>
              <a:t>This is an estimate and other factors can alter these estimates.</a:t>
            </a:r>
            <a:endParaRPr lang="en-US">
              <a:latin typeface="Calibri"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a:lstStyle/>
          <a:p>
            <a:r>
              <a:rPr lang="en-US" smtClean="0"/>
              <a:t>Planting Method</a:t>
            </a:r>
          </a:p>
        </p:txBody>
      </p:sp>
      <p:grpSp>
        <p:nvGrpSpPr>
          <p:cNvPr id="27650" name="Group 11"/>
          <p:cNvGrpSpPr>
            <a:grpSpLocks noChangeAspect="1"/>
          </p:cNvGrpSpPr>
          <p:nvPr/>
        </p:nvGrpSpPr>
        <p:grpSpPr bwMode="auto">
          <a:xfrm>
            <a:off x="228600" y="1427163"/>
            <a:ext cx="8458200" cy="4505325"/>
            <a:chOff x="144" y="899"/>
            <a:chExt cx="5328" cy="2838"/>
          </a:xfrm>
        </p:grpSpPr>
        <p:sp>
          <p:nvSpPr>
            <p:cNvPr id="27651" name="AutoShape 10"/>
            <p:cNvSpPr>
              <a:spLocks noChangeAspect="1" noChangeArrowheads="1" noTextEdit="1"/>
            </p:cNvSpPr>
            <p:nvPr/>
          </p:nvSpPr>
          <p:spPr bwMode="auto">
            <a:xfrm>
              <a:off x="144" y="899"/>
              <a:ext cx="5328" cy="2838"/>
            </a:xfrm>
            <a:prstGeom prst="rect">
              <a:avLst/>
            </a:prstGeom>
            <a:noFill/>
            <a:ln w="9525">
              <a:noFill/>
              <a:miter lim="800000"/>
              <a:headEnd/>
              <a:tailEnd/>
            </a:ln>
          </p:spPr>
          <p:txBody>
            <a:bodyPr/>
            <a:lstStyle/>
            <a:p>
              <a:endParaRPr lang="en-US"/>
            </a:p>
          </p:txBody>
        </p:sp>
        <p:sp>
          <p:nvSpPr>
            <p:cNvPr id="27652" name="Rectangle 12"/>
            <p:cNvSpPr>
              <a:spLocks noChangeArrowheads="1"/>
            </p:cNvSpPr>
            <p:nvPr/>
          </p:nvSpPr>
          <p:spPr bwMode="auto">
            <a:xfrm>
              <a:off x="194" y="949"/>
              <a:ext cx="5228" cy="2748"/>
            </a:xfrm>
            <a:prstGeom prst="rect">
              <a:avLst/>
            </a:prstGeom>
            <a:solidFill>
              <a:srgbClr val="FFFFFF"/>
            </a:solidFill>
            <a:ln w="9525">
              <a:noFill/>
              <a:miter lim="800000"/>
              <a:headEnd/>
              <a:tailEnd/>
            </a:ln>
          </p:spPr>
          <p:txBody>
            <a:bodyPr/>
            <a:lstStyle/>
            <a:p>
              <a:endParaRPr lang="en-US">
                <a:latin typeface="Calibri" pitchFamily="34" charset="0"/>
              </a:endParaRPr>
            </a:p>
          </p:txBody>
        </p:sp>
        <p:sp>
          <p:nvSpPr>
            <p:cNvPr id="27653" name="Rectangle 13"/>
            <p:cNvSpPr>
              <a:spLocks noChangeArrowheads="1"/>
            </p:cNvSpPr>
            <p:nvPr/>
          </p:nvSpPr>
          <p:spPr bwMode="auto">
            <a:xfrm>
              <a:off x="769" y="1167"/>
              <a:ext cx="4485" cy="1905"/>
            </a:xfrm>
            <a:prstGeom prst="rect">
              <a:avLst/>
            </a:prstGeom>
            <a:solidFill>
              <a:srgbClr val="C0C0C0"/>
            </a:solidFill>
            <a:ln w="9525">
              <a:noFill/>
              <a:miter lim="800000"/>
              <a:headEnd/>
              <a:tailEnd/>
            </a:ln>
          </p:spPr>
          <p:txBody>
            <a:bodyPr/>
            <a:lstStyle/>
            <a:p>
              <a:endParaRPr lang="en-US">
                <a:latin typeface="Calibri" pitchFamily="34" charset="0"/>
              </a:endParaRPr>
            </a:p>
          </p:txBody>
        </p:sp>
        <p:sp>
          <p:nvSpPr>
            <p:cNvPr id="27654" name="Line 14"/>
            <p:cNvSpPr>
              <a:spLocks noChangeShapeType="1"/>
            </p:cNvSpPr>
            <p:nvPr/>
          </p:nvSpPr>
          <p:spPr bwMode="auto">
            <a:xfrm>
              <a:off x="769" y="2695"/>
              <a:ext cx="4485" cy="0"/>
            </a:xfrm>
            <a:prstGeom prst="line">
              <a:avLst/>
            </a:prstGeom>
            <a:noFill/>
            <a:ln w="0">
              <a:solidFill>
                <a:srgbClr val="000000"/>
              </a:solidFill>
              <a:round/>
              <a:headEnd/>
              <a:tailEnd/>
            </a:ln>
          </p:spPr>
          <p:txBody>
            <a:bodyPr/>
            <a:lstStyle/>
            <a:p>
              <a:endParaRPr lang="en-US"/>
            </a:p>
          </p:txBody>
        </p:sp>
        <p:sp>
          <p:nvSpPr>
            <p:cNvPr id="27655" name="Line 15"/>
            <p:cNvSpPr>
              <a:spLocks noChangeShapeType="1"/>
            </p:cNvSpPr>
            <p:nvPr/>
          </p:nvSpPr>
          <p:spPr bwMode="auto">
            <a:xfrm>
              <a:off x="769" y="2308"/>
              <a:ext cx="4485" cy="0"/>
            </a:xfrm>
            <a:prstGeom prst="line">
              <a:avLst/>
            </a:prstGeom>
            <a:noFill/>
            <a:ln w="0">
              <a:solidFill>
                <a:srgbClr val="000000"/>
              </a:solidFill>
              <a:round/>
              <a:headEnd/>
              <a:tailEnd/>
            </a:ln>
          </p:spPr>
          <p:txBody>
            <a:bodyPr/>
            <a:lstStyle/>
            <a:p>
              <a:endParaRPr lang="en-US"/>
            </a:p>
          </p:txBody>
        </p:sp>
        <p:sp>
          <p:nvSpPr>
            <p:cNvPr id="27656" name="Line 16"/>
            <p:cNvSpPr>
              <a:spLocks noChangeShapeType="1"/>
            </p:cNvSpPr>
            <p:nvPr/>
          </p:nvSpPr>
          <p:spPr bwMode="auto">
            <a:xfrm>
              <a:off x="769" y="1931"/>
              <a:ext cx="4485" cy="0"/>
            </a:xfrm>
            <a:prstGeom prst="line">
              <a:avLst/>
            </a:prstGeom>
            <a:noFill/>
            <a:ln w="0">
              <a:solidFill>
                <a:srgbClr val="000000"/>
              </a:solidFill>
              <a:round/>
              <a:headEnd/>
              <a:tailEnd/>
            </a:ln>
          </p:spPr>
          <p:txBody>
            <a:bodyPr/>
            <a:lstStyle/>
            <a:p>
              <a:endParaRPr lang="en-US"/>
            </a:p>
          </p:txBody>
        </p:sp>
        <p:sp>
          <p:nvSpPr>
            <p:cNvPr id="27657" name="Line 17"/>
            <p:cNvSpPr>
              <a:spLocks noChangeShapeType="1"/>
            </p:cNvSpPr>
            <p:nvPr/>
          </p:nvSpPr>
          <p:spPr bwMode="auto">
            <a:xfrm>
              <a:off x="769" y="1544"/>
              <a:ext cx="4485" cy="0"/>
            </a:xfrm>
            <a:prstGeom prst="line">
              <a:avLst/>
            </a:prstGeom>
            <a:noFill/>
            <a:ln w="0">
              <a:solidFill>
                <a:srgbClr val="000000"/>
              </a:solidFill>
              <a:round/>
              <a:headEnd/>
              <a:tailEnd/>
            </a:ln>
          </p:spPr>
          <p:txBody>
            <a:bodyPr/>
            <a:lstStyle/>
            <a:p>
              <a:endParaRPr lang="en-US"/>
            </a:p>
          </p:txBody>
        </p:sp>
        <p:sp>
          <p:nvSpPr>
            <p:cNvPr id="27658" name="Line 18"/>
            <p:cNvSpPr>
              <a:spLocks noChangeShapeType="1"/>
            </p:cNvSpPr>
            <p:nvPr/>
          </p:nvSpPr>
          <p:spPr bwMode="auto">
            <a:xfrm>
              <a:off x="769" y="1167"/>
              <a:ext cx="4485" cy="0"/>
            </a:xfrm>
            <a:prstGeom prst="line">
              <a:avLst/>
            </a:prstGeom>
            <a:noFill/>
            <a:ln w="0">
              <a:solidFill>
                <a:srgbClr val="000000"/>
              </a:solidFill>
              <a:round/>
              <a:headEnd/>
              <a:tailEnd/>
            </a:ln>
          </p:spPr>
          <p:txBody>
            <a:bodyPr/>
            <a:lstStyle/>
            <a:p>
              <a:endParaRPr lang="en-US"/>
            </a:p>
          </p:txBody>
        </p:sp>
        <p:sp>
          <p:nvSpPr>
            <p:cNvPr id="27659" name="Line 19"/>
            <p:cNvSpPr>
              <a:spLocks noChangeShapeType="1"/>
            </p:cNvSpPr>
            <p:nvPr/>
          </p:nvSpPr>
          <p:spPr bwMode="auto">
            <a:xfrm>
              <a:off x="769" y="1167"/>
              <a:ext cx="0" cy="1905"/>
            </a:xfrm>
            <a:prstGeom prst="line">
              <a:avLst/>
            </a:prstGeom>
            <a:noFill/>
            <a:ln w="0">
              <a:solidFill>
                <a:srgbClr val="000000"/>
              </a:solidFill>
              <a:round/>
              <a:headEnd/>
              <a:tailEnd/>
            </a:ln>
          </p:spPr>
          <p:txBody>
            <a:bodyPr/>
            <a:lstStyle/>
            <a:p>
              <a:endParaRPr lang="en-US"/>
            </a:p>
          </p:txBody>
        </p:sp>
        <p:sp>
          <p:nvSpPr>
            <p:cNvPr id="27660" name="Line 20"/>
            <p:cNvSpPr>
              <a:spLocks noChangeShapeType="1"/>
            </p:cNvSpPr>
            <p:nvPr/>
          </p:nvSpPr>
          <p:spPr bwMode="auto">
            <a:xfrm>
              <a:off x="719" y="3072"/>
              <a:ext cx="50" cy="0"/>
            </a:xfrm>
            <a:prstGeom prst="line">
              <a:avLst/>
            </a:prstGeom>
            <a:noFill/>
            <a:ln w="0">
              <a:solidFill>
                <a:srgbClr val="000000"/>
              </a:solidFill>
              <a:round/>
              <a:headEnd/>
              <a:tailEnd/>
            </a:ln>
          </p:spPr>
          <p:txBody>
            <a:bodyPr/>
            <a:lstStyle/>
            <a:p>
              <a:endParaRPr lang="en-US"/>
            </a:p>
          </p:txBody>
        </p:sp>
        <p:sp>
          <p:nvSpPr>
            <p:cNvPr id="27661" name="Line 21"/>
            <p:cNvSpPr>
              <a:spLocks noChangeShapeType="1"/>
            </p:cNvSpPr>
            <p:nvPr/>
          </p:nvSpPr>
          <p:spPr bwMode="auto">
            <a:xfrm>
              <a:off x="719" y="2695"/>
              <a:ext cx="50" cy="0"/>
            </a:xfrm>
            <a:prstGeom prst="line">
              <a:avLst/>
            </a:prstGeom>
            <a:noFill/>
            <a:ln w="0">
              <a:solidFill>
                <a:srgbClr val="000000"/>
              </a:solidFill>
              <a:round/>
              <a:headEnd/>
              <a:tailEnd/>
            </a:ln>
          </p:spPr>
          <p:txBody>
            <a:bodyPr/>
            <a:lstStyle/>
            <a:p>
              <a:endParaRPr lang="en-US"/>
            </a:p>
          </p:txBody>
        </p:sp>
        <p:sp>
          <p:nvSpPr>
            <p:cNvPr id="27662" name="Line 22"/>
            <p:cNvSpPr>
              <a:spLocks noChangeShapeType="1"/>
            </p:cNvSpPr>
            <p:nvPr/>
          </p:nvSpPr>
          <p:spPr bwMode="auto">
            <a:xfrm>
              <a:off x="719" y="2308"/>
              <a:ext cx="50" cy="0"/>
            </a:xfrm>
            <a:prstGeom prst="line">
              <a:avLst/>
            </a:prstGeom>
            <a:noFill/>
            <a:ln w="0">
              <a:solidFill>
                <a:srgbClr val="000000"/>
              </a:solidFill>
              <a:round/>
              <a:headEnd/>
              <a:tailEnd/>
            </a:ln>
          </p:spPr>
          <p:txBody>
            <a:bodyPr/>
            <a:lstStyle/>
            <a:p>
              <a:endParaRPr lang="en-US"/>
            </a:p>
          </p:txBody>
        </p:sp>
        <p:sp>
          <p:nvSpPr>
            <p:cNvPr id="27663" name="Line 23"/>
            <p:cNvSpPr>
              <a:spLocks noChangeShapeType="1"/>
            </p:cNvSpPr>
            <p:nvPr/>
          </p:nvSpPr>
          <p:spPr bwMode="auto">
            <a:xfrm>
              <a:off x="719" y="1931"/>
              <a:ext cx="50" cy="0"/>
            </a:xfrm>
            <a:prstGeom prst="line">
              <a:avLst/>
            </a:prstGeom>
            <a:noFill/>
            <a:ln w="0">
              <a:solidFill>
                <a:srgbClr val="000000"/>
              </a:solidFill>
              <a:round/>
              <a:headEnd/>
              <a:tailEnd/>
            </a:ln>
          </p:spPr>
          <p:txBody>
            <a:bodyPr/>
            <a:lstStyle/>
            <a:p>
              <a:endParaRPr lang="en-US"/>
            </a:p>
          </p:txBody>
        </p:sp>
        <p:sp>
          <p:nvSpPr>
            <p:cNvPr id="27664" name="Line 24"/>
            <p:cNvSpPr>
              <a:spLocks noChangeShapeType="1"/>
            </p:cNvSpPr>
            <p:nvPr/>
          </p:nvSpPr>
          <p:spPr bwMode="auto">
            <a:xfrm>
              <a:off x="719" y="1544"/>
              <a:ext cx="50" cy="0"/>
            </a:xfrm>
            <a:prstGeom prst="line">
              <a:avLst/>
            </a:prstGeom>
            <a:noFill/>
            <a:ln w="0">
              <a:solidFill>
                <a:srgbClr val="000000"/>
              </a:solidFill>
              <a:round/>
              <a:headEnd/>
              <a:tailEnd/>
            </a:ln>
          </p:spPr>
          <p:txBody>
            <a:bodyPr/>
            <a:lstStyle/>
            <a:p>
              <a:endParaRPr lang="en-US"/>
            </a:p>
          </p:txBody>
        </p:sp>
        <p:sp>
          <p:nvSpPr>
            <p:cNvPr id="27665" name="Line 25"/>
            <p:cNvSpPr>
              <a:spLocks noChangeShapeType="1"/>
            </p:cNvSpPr>
            <p:nvPr/>
          </p:nvSpPr>
          <p:spPr bwMode="auto">
            <a:xfrm>
              <a:off x="719" y="1167"/>
              <a:ext cx="50" cy="0"/>
            </a:xfrm>
            <a:prstGeom prst="line">
              <a:avLst/>
            </a:prstGeom>
            <a:noFill/>
            <a:ln w="0">
              <a:solidFill>
                <a:srgbClr val="000000"/>
              </a:solidFill>
              <a:round/>
              <a:headEnd/>
              <a:tailEnd/>
            </a:ln>
          </p:spPr>
          <p:txBody>
            <a:bodyPr/>
            <a:lstStyle/>
            <a:p>
              <a:endParaRPr lang="en-US"/>
            </a:p>
          </p:txBody>
        </p:sp>
        <p:sp>
          <p:nvSpPr>
            <p:cNvPr id="27666" name="Line 26"/>
            <p:cNvSpPr>
              <a:spLocks noChangeShapeType="1"/>
            </p:cNvSpPr>
            <p:nvPr/>
          </p:nvSpPr>
          <p:spPr bwMode="auto">
            <a:xfrm>
              <a:off x="769" y="3072"/>
              <a:ext cx="4485" cy="0"/>
            </a:xfrm>
            <a:prstGeom prst="line">
              <a:avLst/>
            </a:prstGeom>
            <a:noFill/>
            <a:ln w="0">
              <a:solidFill>
                <a:srgbClr val="000000"/>
              </a:solidFill>
              <a:round/>
              <a:headEnd/>
              <a:tailEnd/>
            </a:ln>
          </p:spPr>
          <p:txBody>
            <a:bodyPr/>
            <a:lstStyle/>
            <a:p>
              <a:endParaRPr lang="en-US"/>
            </a:p>
          </p:txBody>
        </p:sp>
        <p:sp>
          <p:nvSpPr>
            <p:cNvPr id="27667" name="Line 27"/>
            <p:cNvSpPr>
              <a:spLocks noChangeShapeType="1"/>
            </p:cNvSpPr>
            <p:nvPr/>
          </p:nvSpPr>
          <p:spPr bwMode="auto">
            <a:xfrm flipV="1">
              <a:off x="769" y="3072"/>
              <a:ext cx="0" cy="50"/>
            </a:xfrm>
            <a:prstGeom prst="line">
              <a:avLst/>
            </a:prstGeom>
            <a:noFill/>
            <a:ln w="0">
              <a:solidFill>
                <a:srgbClr val="000000"/>
              </a:solidFill>
              <a:round/>
              <a:headEnd/>
              <a:tailEnd/>
            </a:ln>
          </p:spPr>
          <p:txBody>
            <a:bodyPr/>
            <a:lstStyle/>
            <a:p>
              <a:endParaRPr lang="en-US"/>
            </a:p>
          </p:txBody>
        </p:sp>
        <p:sp>
          <p:nvSpPr>
            <p:cNvPr id="27668" name="Line 28"/>
            <p:cNvSpPr>
              <a:spLocks noChangeShapeType="1"/>
            </p:cNvSpPr>
            <p:nvPr/>
          </p:nvSpPr>
          <p:spPr bwMode="auto">
            <a:xfrm flipV="1">
              <a:off x="1662" y="3072"/>
              <a:ext cx="0" cy="50"/>
            </a:xfrm>
            <a:prstGeom prst="line">
              <a:avLst/>
            </a:prstGeom>
            <a:noFill/>
            <a:ln w="0">
              <a:solidFill>
                <a:srgbClr val="000000"/>
              </a:solidFill>
              <a:round/>
              <a:headEnd/>
              <a:tailEnd/>
            </a:ln>
          </p:spPr>
          <p:txBody>
            <a:bodyPr/>
            <a:lstStyle/>
            <a:p>
              <a:endParaRPr lang="en-US"/>
            </a:p>
          </p:txBody>
        </p:sp>
        <p:sp>
          <p:nvSpPr>
            <p:cNvPr id="27669" name="Line 29"/>
            <p:cNvSpPr>
              <a:spLocks noChangeShapeType="1"/>
            </p:cNvSpPr>
            <p:nvPr/>
          </p:nvSpPr>
          <p:spPr bwMode="auto">
            <a:xfrm flipV="1">
              <a:off x="2565" y="3072"/>
              <a:ext cx="0" cy="50"/>
            </a:xfrm>
            <a:prstGeom prst="line">
              <a:avLst/>
            </a:prstGeom>
            <a:noFill/>
            <a:ln w="0">
              <a:solidFill>
                <a:srgbClr val="000000"/>
              </a:solidFill>
              <a:round/>
              <a:headEnd/>
              <a:tailEnd/>
            </a:ln>
          </p:spPr>
          <p:txBody>
            <a:bodyPr/>
            <a:lstStyle/>
            <a:p>
              <a:endParaRPr lang="en-US"/>
            </a:p>
          </p:txBody>
        </p:sp>
        <p:sp>
          <p:nvSpPr>
            <p:cNvPr id="27670" name="Line 30"/>
            <p:cNvSpPr>
              <a:spLocks noChangeShapeType="1"/>
            </p:cNvSpPr>
            <p:nvPr/>
          </p:nvSpPr>
          <p:spPr bwMode="auto">
            <a:xfrm flipV="1">
              <a:off x="3458" y="3072"/>
              <a:ext cx="0" cy="50"/>
            </a:xfrm>
            <a:prstGeom prst="line">
              <a:avLst/>
            </a:prstGeom>
            <a:noFill/>
            <a:ln w="0">
              <a:solidFill>
                <a:srgbClr val="000000"/>
              </a:solidFill>
              <a:round/>
              <a:headEnd/>
              <a:tailEnd/>
            </a:ln>
          </p:spPr>
          <p:txBody>
            <a:bodyPr/>
            <a:lstStyle/>
            <a:p>
              <a:endParaRPr lang="en-US"/>
            </a:p>
          </p:txBody>
        </p:sp>
        <p:sp>
          <p:nvSpPr>
            <p:cNvPr id="27671" name="Line 31"/>
            <p:cNvSpPr>
              <a:spLocks noChangeShapeType="1"/>
            </p:cNvSpPr>
            <p:nvPr/>
          </p:nvSpPr>
          <p:spPr bwMode="auto">
            <a:xfrm flipV="1">
              <a:off x="4361" y="3072"/>
              <a:ext cx="0" cy="50"/>
            </a:xfrm>
            <a:prstGeom prst="line">
              <a:avLst/>
            </a:prstGeom>
            <a:noFill/>
            <a:ln w="0">
              <a:solidFill>
                <a:srgbClr val="000000"/>
              </a:solidFill>
              <a:round/>
              <a:headEnd/>
              <a:tailEnd/>
            </a:ln>
          </p:spPr>
          <p:txBody>
            <a:bodyPr/>
            <a:lstStyle/>
            <a:p>
              <a:endParaRPr lang="en-US"/>
            </a:p>
          </p:txBody>
        </p:sp>
        <p:sp>
          <p:nvSpPr>
            <p:cNvPr id="27672" name="Line 32"/>
            <p:cNvSpPr>
              <a:spLocks noChangeShapeType="1"/>
            </p:cNvSpPr>
            <p:nvPr/>
          </p:nvSpPr>
          <p:spPr bwMode="auto">
            <a:xfrm flipV="1">
              <a:off x="5254" y="3072"/>
              <a:ext cx="0" cy="50"/>
            </a:xfrm>
            <a:prstGeom prst="line">
              <a:avLst/>
            </a:prstGeom>
            <a:noFill/>
            <a:ln w="0">
              <a:solidFill>
                <a:srgbClr val="000000"/>
              </a:solidFill>
              <a:round/>
              <a:headEnd/>
              <a:tailEnd/>
            </a:ln>
          </p:spPr>
          <p:txBody>
            <a:bodyPr/>
            <a:lstStyle/>
            <a:p>
              <a:endParaRPr lang="en-US"/>
            </a:p>
          </p:txBody>
        </p:sp>
        <p:sp>
          <p:nvSpPr>
            <p:cNvPr id="27673" name="Freeform 33"/>
            <p:cNvSpPr>
              <a:spLocks/>
            </p:cNvSpPr>
            <p:nvPr/>
          </p:nvSpPr>
          <p:spPr bwMode="auto">
            <a:xfrm>
              <a:off x="2118" y="2040"/>
              <a:ext cx="2689" cy="288"/>
            </a:xfrm>
            <a:custGeom>
              <a:avLst/>
              <a:gdLst>
                <a:gd name="T0" fmla="*/ 0 w 271"/>
                <a:gd name="T1" fmla="*/ 29 h 29"/>
                <a:gd name="T2" fmla="*/ 90 w 271"/>
                <a:gd name="T3" fmla="*/ 18 h 29"/>
                <a:gd name="T4" fmla="*/ 180 w 271"/>
                <a:gd name="T5" fmla="*/ 6 h 29"/>
                <a:gd name="T6" fmla="*/ 271 w 271"/>
                <a:gd name="T7" fmla="*/ 0 h 29"/>
                <a:gd name="T8" fmla="*/ 0 60000 65536"/>
                <a:gd name="T9" fmla="*/ 0 60000 65536"/>
                <a:gd name="T10" fmla="*/ 0 60000 65536"/>
                <a:gd name="T11" fmla="*/ 0 60000 65536"/>
                <a:gd name="T12" fmla="*/ 0 w 271"/>
                <a:gd name="T13" fmla="*/ 0 h 29"/>
                <a:gd name="T14" fmla="*/ 271 w 271"/>
                <a:gd name="T15" fmla="*/ 29 h 29"/>
              </a:gdLst>
              <a:ahLst/>
              <a:cxnLst>
                <a:cxn ang="T8">
                  <a:pos x="T0" y="T1"/>
                </a:cxn>
                <a:cxn ang="T9">
                  <a:pos x="T2" y="T3"/>
                </a:cxn>
                <a:cxn ang="T10">
                  <a:pos x="T4" y="T5"/>
                </a:cxn>
                <a:cxn ang="T11">
                  <a:pos x="T6" y="T7"/>
                </a:cxn>
              </a:cxnLst>
              <a:rect l="T12" t="T13" r="T14" b="T15"/>
              <a:pathLst>
                <a:path w="271" h="29">
                  <a:moveTo>
                    <a:pt x="0" y="29"/>
                  </a:moveTo>
                  <a:lnTo>
                    <a:pt x="90" y="18"/>
                  </a:lnTo>
                  <a:lnTo>
                    <a:pt x="180" y="6"/>
                  </a:lnTo>
                  <a:lnTo>
                    <a:pt x="271" y="0"/>
                  </a:lnTo>
                </a:path>
              </a:pathLst>
            </a:custGeom>
            <a:noFill/>
            <a:ln w="15875">
              <a:solidFill>
                <a:srgbClr val="FF00FF"/>
              </a:solidFill>
              <a:round/>
              <a:headEnd/>
              <a:tailEnd/>
            </a:ln>
          </p:spPr>
          <p:txBody>
            <a:bodyPr/>
            <a:lstStyle/>
            <a:p>
              <a:endParaRPr lang="en-US">
                <a:latin typeface="Calibri" pitchFamily="34" charset="0"/>
              </a:endParaRPr>
            </a:p>
          </p:txBody>
        </p:sp>
        <p:sp>
          <p:nvSpPr>
            <p:cNvPr id="27674" name="Rectangle 34"/>
            <p:cNvSpPr>
              <a:spLocks noChangeArrowheads="1"/>
            </p:cNvSpPr>
            <p:nvPr/>
          </p:nvSpPr>
          <p:spPr bwMode="auto">
            <a:xfrm>
              <a:off x="2089" y="2298"/>
              <a:ext cx="49" cy="50"/>
            </a:xfrm>
            <a:prstGeom prst="rect">
              <a:avLst/>
            </a:prstGeom>
            <a:solidFill>
              <a:srgbClr val="FF00FF"/>
            </a:solidFill>
            <a:ln w="15875">
              <a:solidFill>
                <a:srgbClr val="FF00FF"/>
              </a:solidFill>
              <a:miter lim="800000"/>
              <a:headEnd/>
              <a:tailEnd/>
            </a:ln>
          </p:spPr>
          <p:txBody>
            <a:bodyPr/>
            <a:lstStyle/>
            <a:p>
              <a:endParaRPr lang="en-US">
                <a:latin typeface="Calibri" pitchFamily="34" charset="0"/>
              </a:endParaRPr>
            </a:p>
          </p:txBody>
        </p:sp>
        <p:sp>
          <p:nvSpPr>
            <p:cNvPr id="27675" name="Rectangle 35"/>
            <p:cNvSpPr>
              <a:spLocks noChangeArrowheads="1"/>
            </p:cNvSpPr>
            <p:nvPr/>
          </p:nvSpPr>
          <p:spPr bwMode="auto">
            <a:xfrm>
              <a:off x="2982" y="2189"/>
              <a:ext cx="49" cy="50"/>
            </a:xfrm>
            <a:prstGeom prst="rect">
              <a:avLst/>
            </a:prstGeom>
            <a:solidFill>
              <a:srgbClr val="FF00FF"/>
            </a:solidFill>
            <a:ln w="15875">
              <a:solidFill>
                <a:srgbClr val="FF00FF"/>
              </a:solidFill>
              <a:miter lim="800000"/>
              <a:headEnd/>
              <a:tailEnd/>
            </a:ln>
          </p:spPr>
          <p:txBody>
            <a:bodyPr/>
            <a:lstStyle/>
            <a:p>
              <a:endParaRPr lang="en-US">
                <a:latin typeface="Calibri" pitchFamily="34" charset="0"/>
              </a:endParaRPr>
            </a:p>
          </p:txBody>
        </p:sp>
        <p:sp>
          <p:nvSpPr>
            <p:cNvPr id="27676" name="Rectangle 36"/>
            <p:cNvSpPr>
              <a:spLocks noChangeArrowheads="1"/>
            </p:cNvSpPr>
            <p:nvPr/>
          </p:nvSpPr>
          <p:spPr bwMode="auto">
            <a:xfrm>
              <a:off x="3875" y="2070"/>
              <a:ext cx="49" cy="50"/>
            </a:xfrm>
            <a:prstGeom prst="rect">
              <a:avLst/>
            </a:prstGeom>
            <a:solidFill>
              <a:srgbClr val="FF00FF"/>
            </a:solidFill>
            <a:ln w="15875">
              <a:solidFill>
                <a:srgbClr val="FF00FF"/>
              </a:solidFill>
              <a:miter lim="800000"/>
              <a:headEnd/>
              <a:tailEnd/>
            </a:ln>
          </p:spPr>
          <p:txBody>
            <a:bodyPr/>
            <a:lstStyle/>
            <a:p>
              <a:endParaRPr lang="en-US">
                <a:latin typeface="Calibri" pitchFamily="34" charset="0"/>
              </a:endParaRPr>
            </a:p>
          </p:txBody>
        </p:sp>
        <p:sp>
          <p:nvSpPr>
            <p:cNvPr id="27677" name="Rectangle 37"/>
            <p:cNvSpPr>
              <a:spLocks noChangeArrowheads="1"/>
            </p:cNvSpPr>
            <p:nvPr/>
          </p:nvSpPr>
          <p:spPr bwMode="auto">
            <a:xfrm>
              <a:off x="4777" y="2010"/>
              <a:ext cx="50" cy="50"/>
            </a:xfrm>
            <a:prstGeom prst="rect">
              <a:avLst/>
            </a:prstGeom>
            <a:solidFill>
              <a:srgbClr val="FF00FF"/>
            </a:solidFill>
            <a:ln w="15875">
              <a:solidFill>
                <a:srgbClr val="FF00FF"/>
              </a:solidFill>
              <a:miter lim="800000"/>
              <a:headEnd/>
              <a:tailEnd/>
            </a:ln>
          </p:spPr>
          <p:txBody>
            <a:bodyPr/>
            <a:lstStyle/>
            <a:p>
              <a:endParaRPr lang="en-US">
                <a:latin typeface="Calibri" pitchFamily="34" charset="0"/>
              </a:endParaRPr>
            </a:p>
          </p:txBody>
        </p:sp>
        <p:sp>
          <p:nvSpPr>
            <p:cNvPr id="27678" name="Freeform 38"/>
            <p:cNvSpPr>
              <a:spLocks/>
            </p:cNvSpPr>
            <p:nvPr/>
          </p:nvSpPr>
          <p:spPr bwMode="auto">
            <a:xfrm>
              <a:off x="2089" y="2010"/>
              <a:ext cx="59" cy="60"/>
            </a:xfrm>
            <a:custGeom>
              <a:avLst/>
              <a:gdLst>
                <a:gd name="T0" fmla="*/ 29 w 59"/>
                <a:gd name="T1" fmla="*/ 0 h 60"/>
                <a:gd name="T2" fmla="*/ 59 w 59"/>
                <a:gd name="T3" fmla="*/ 30 h 60"/>
                <a:gd name="T4" fmla="*/ 29 w 59"/>
                <a:gd name="T5" fmla="*/ 60 h 60"/>
                <a:gd name="T6" fmla="*/ 0 w 59"/>
                <a:gd name="T7" fmla="*/ 30 h 60"/>
                <a:gd name="T8" fmla="*/ 29 w 59"/>
                <a:gd name="T9" fmla="*/ 0 h 60"/>
                <a:gd name="T10" fmla="*/ 0 60000 65536"/>
                <a:gd name="T11" fmla="*/ 0 60000 65536"/>
                <a:gd name="T12" fmla="*/ 0 60000 65536"/>
                <a:gd name="T13" fmla="*/ 0 60000 65536"/>
                <a:gd name="T14" fmla="*/ 0 60000 65536"/>
                <a:gd name="T15" fmla="*/ 0 w 59"/>
                <a:gd name="T16" fmla="*/ 0 h 60"/>
                <a:gd name="T17" fmla="*/ 59 w 59"/>
                <a:gd name="T18" fmla="*/ 60 h 60"/>
              </a:gdLst>
              <a:ahLst/>
              <a:cxnLst>
                <a:cxn ang="T10">
                  <a:pos x="T0" y="T1"/>
                </a:cxn>
                <a:cxn ang="T11">
                  <a:pos x="T2" y="T3"/>
                </a:cxn>
                <a:cxn ang="T12">
                  <a:pos x="T4" y="T5"/>
                </a:cxn>
                <a:cxn ang="T13">
                  <a:pos x="T6" y="T7"/>
                </a:cxn>
                <a:cxn ang="T14">
                  <a:pos x="T8" y="T9"/>
                </a:cxn>
              </a:cxnLst>
              <a:rect l="T15" t="T16" r="T17" b="T18"/>
              <a:pathLst>
                <a:path w="59" h="60">
                  <a:moveTo>
                    <a:pt x="29" y="0"/>
                  </a:moveTo>
                  <a:lnTo>
                    <a:pt x="59" y="30"/>
                  </a:lnTo>
                  <a:lnTo>
                    <a:pt x="29" y="60"/>
                  </a:lnTo>
                  <a:lnTo>
                    <a:pt x="0" y="30"/>
                  </a:lnTo>
                  <a:lnTo>
                    <a:pt x="29" y="0"/>
                  </a:lnTo>
                  <a:close/>
                </a:path>
              </a:pathLst>
            </a:custGeom>
            <a:solidFill>
              <a:srgbClr val="000080"/>
            </a:solidFill>
            <a:ln w="15875">
              <a:solidFill>
                <a:srgbClr val="000080"/>
              </a:solidFill>
              <a:round/>
              <a:headEnd/>
              <a:tailEnd/>
            </a:ln>
          </p:spPr>
          <p:txBody>
            <a:bodyPr/>
            <a:lstStyle/>
            <a:p>
              <a:endParaRPr lang="en-US">
                <a:latin typeface="Calibri" pitchFamily="34" charset="0"/>
              </a:endParaRPr>
            </a:p>
          </p:txBody>
        </p:sp>
        <p:sp>
          <p:nvSpPr>
            <p:cNvPr id="27679" name="Freeform 39"/>
            <p:cNvSpPr>
              <a:spLocks/>
            </p:cNvSpPr>
            <p:nvPr/>
          </p:nvSpPr>
          <p:spPr bwMode="auto">
            <a:xfrm>
              <a:off x="2982" y="1395"/>
              <a:ext cx="59" cy="60"/>
            </a:xfrm>
            <a:custGeom>
              <a:avLst/>
              <a:gdLst>
                <a:gd name="T0" fmla="*/ 29 w 59"/>
                <a:gd name="T1" fmla="*/ 0 h 60"/>
                <a:gd name="T2" fmla="*/ 59 w 59"/>
                <a:gd name="T3" fmla="*/ 30 h 60"/>
                <a:gd name="T4" fmla="*/ 29 w 59"/>
                <a:gd name="T5" fmla="*/ 60 h 60"/>
                <a:gd name="T6" fmla="*/ 0 w 59"/>
                <a:gd name="T7" fmla="*/ 30 h 60"/>
                <a:gd name="T8" fmla="*/ 29 w 59"/>
                <a:gd name="T9" fmla="*/ 0 h 60"/>
                <a:gd name="T10" fmla="*/ 0 60000 65536"/>
                <a:gd name="T11" fmla="*/ 0 60000 65536"/>
                <a:gd name="T12" fmla="*/ 0 60000 65536"/>
                <a:gd name="T13" fmla="*/ 0 60000 65536"/>
                <a:gd name="T14" fmla="*/ 0 60000 65536"/>
                <a:gd name="T15" fmla="*/ 0 w 59"/>
                <a:gd name="T16" fmla="*/ 0 h 60"/>
                <a:gd name="T17" fmla="*/ 59 w 59"/>
                <a:gd name="T18" fmla="*/ 60 h 60"/>
              </a:gdLst>
              <a:ahLst/>
              <a:cxnLst>
                <a:cxn ang="T10">
                  <a:pos x="T0" y="T1"/>
                </a:cxn>
                <a:cxn ang="T11">
                  <a:pos x="T2" y="T3"/>
                </a:cxn>
                <a:cxn ang="T12">
                  <a:pos x="T4" y="T5"/>
                </a:cxn>
                <a:cxn ang="T13">
                  <a:pos x="T6" y="T7"/>
                </a:cxn>
                <a:cxn ang="T14">
                  <a:pos x="T8" y="T9"/>
                </a:cxn>
              </a:cxnLst>
              <a:rect l="T15" t="T16" r="T17" b="T18"/>
              <a:pathLst>
                <a:path w="59" h="60">
                  <a:moveTo>
                    <a:pt x="29" y="0"/>
                  </a:moveTo>
                  <a:lnTo>
                    <a:pt x="59" y="30"/>
                  </a:lnTo>
                  <a:lnTo>
                    <a:pt x="29" y="60"/>
                  </a:lnTo>
                  <a:lnTo>
                    <a:pt x="0" y="30"/>
                  </a:lnTo>
                  <a:lnTo>
                    <a:pt x="29" y="0"/>
                  </a:lnTo>
                  <a:close/>
                </a:path>
              </a:pathLst>
            </a:custGeom>
            <a:solidFill>
              <a:srgbClr val="000080"/>
            </a:solidFill>
            <a:ln w="15875">
              <a:solidFill>
                <a:srgbClr val="000080"/>
              </a:solidFill>
              <a:round/>
              <a:headEnd/>
              <a:tailEnd/>
            </a:ln>
          </p:spPr>
          <p:txBody>
            <a:bodyPr/>
            <a:lstStyle/>
            <a:p>
              <a:endParaRPr lang="en-US">
                <a:latin typeface="Calibri" pitchFamily="34" charset="0"/>
              </a:endParaRPr>
            </a:p>
          </p:txBody>
        </p:sp>
        <p:sp>
          <p:nvSpPr>
            <p:cNvPr id="27680" name="Freeform 40"/>
            <p:cNvSpPr>
              <a:spLocks/>
            </p:cNvSpPr>
            <p:nvPr/>
          </p:nvSpPr>
          <p:spPr bwMode="auto">
            <a:xfrm>
              <a:off x="3875" y="1504"/>
              <a:ext cx="59" cy="60"/>
            </a:xfrm>
            <a:custGeom>
              <a:avLst/>
              <a:gdLst>
                <a:gd name="T0" fmla="*/ 29 w 59"/>
                <a:gd name="T1" fmla="*/ 0 h 60"/>
                <a:gd name="T2" fmla="*/ 59 w 59"/>
                <a:gd name="T3" fmla="*/ 30 h 60"/>
                <a:gd name="T4" fmla="*/ 29 w 59"/>
                <a:gd name="T5" fmla="*/ 60 h 60"/>
                <a:gd name="T6" fmla="*/ 0 w 59"/>
                <a:gd name="T7" fmla="*/ 30 h 60"/>
                <a:gd name="T8" fmla="*/ 29 w 59"/>
                <a:gd name="T9" fmla="*/ 0 h 60"/>
                <a:gd name="T10" fmla="*/ 0 60000 65536"/>
                <a:gd name="T11" fmla="*/ 0 60000 65536"/>
                <a:gd name="T12" fmla="*/ 0 60000 65536"/>
                <a:gd name="T13" fmla="*/ 0 60000 65536"/>
                <a:gd name="T14" fmla="*/ 0 60000 65536"/>
                <a:gd name="T15" fmla="*/ 0 w 59"/>
                <a:gd name="T16" fmla="*/ 0 h 60"/>
                <a:gd name="T17" fmla="*/ 59 w 59"/>
                <a:gd name="T18" fmla="*/ 60 h 60"/>
              </a:gdLst>
              <a:ahLst/>
              <a:cxnLst>
                <a:cxn ang="T10">
                  <a:pos x="T0" y="T1"/>
                </a:cxn>
                <a:cxn ang="T11">
                  <a:pos x="T2" y="T3"/>
                </a:cxn>
                <a:cxn ang="T12">
                  <a:pos x="T4" y="T5"/>
                </a:cxn>
                <a:cxn ang="T13">
                  <a:pos x="T6" y="T7"/>
                </a:cxn>
                <a:cxn ang="T14">
                  <a:pos x="T8" y="T9"/>
                </a:cxn>
              </a:cxnLst>
              <a:rect l="T15" t="T16" r="T17" b="T18"/>
              <a:pathLst>
                <a:path w="59" h="60">
                  <a:moveTo>
                    <a:pt x="29" y="0"/>
                  </a:moveTo>
                  <a:lnTo>
                    <a:pt x="59" y="30"/>
                  </a:lnTo>
                  <a:lnTo>
                    <a:pt x="29" y="60"/>
                  </a:lnTo>
                  <a:lnTo>
                    <a:pt x="0" y="30"/>
                  </a:lnTo>
                  <a:lnTo>
                    <a:pt x="29" y="0"/>
                  </a:lnTo>
                  <a:close/>
                </a:path>
              </a:pathLst>
            </a:custGeom>
            <a:solidFill>
              <a:srgbClr val="000080"/>
            </a:solidFill>
            <a:ln w="15875">
              <a:solidFill>
                <a:srgbClr val="000080"/>
              </a:solidFill>
              <a:round/>
              <a:headEnd/>
              <a:tailEnd/>
            </a:ln>
          </p:spPr>
          <p:txBody>
            <a:bodyPr/>
            <a:lstStyle/>
            <a:p>
              <a:endParaRPr lang="en-US">
                <a:latin typeface="Calibri" pitchFamily="34" charset="0"/>
              </a:endParaRPr>
            </a:p>
          </p:txBody>
        </p:sp>
        <p:sp>
          <p:nvSpPr>
            <p:cNvPr id="27681" name="Freeform 41"/>
            <p:cNvSpPr>
              <a:spLocks/>
            </p:cNvSpPr>
            <p:nvPr/>
          </p:nvSpPr>
          <p:spPr bwMode="auto">
            <a:xfrm>
              <a:off x="4777" y="1613"/>
              <a:ext cx="60" cy="60"/>
            </a:xfrm>
            <a:custGeom>
              <a:avLst/>
              <a:gdLst>
                <a:gd name="T0" fmla="*/ 30 w 60"/>
                <a:gd name="T1" fmla="*/ 0 h 60"/>
                <a:gd name="T2" fmla="*/ 60 w 60"/>
                <a:gd name="T3" fmla="*/ 30 h 60"/>
                <a:gd name="T4" fmla="*/ 30 w 60"/>
                <a:gd name="T5" fmla="*/ 60 h 60"/>
                <a:gd name="T6" fmla="*/ 0 w 60"/>
                <a:gd name="T7" fmla="*/ 30 h 60"/>
                <a:gd name="T8" fmla="*/ 30 w 60"/>
                <a:gd name="T9" fmla="*/ 0 h 60"/>
                <a:gd name="T10" fmla="*/ 0 60000 65536"/>
                <a:gd name="T11" fmla="*/ 0 60000 65536"/>
                <a:gd name="T12" fmla="*/ 0 60000 65536"/>
                <a:gd name="T13" fmla="*/ 0 60000 65536"/>
                <a:gd name="T14" fmla="*/ 0 60000 65536"/>
                <a:gd name="T15" fmla="*/ 0 w 60"/>
                <a:gd name="T16" fmla="*/ 0 h 60"/>
                <a:gd name="T17" fmla="*/ 60 w 60"/>
                <a:gd name="T18" fmla="*/ 60 h 60"/>
              </a:gdLst>
              <a:ahLst/>
              <a:cxnLst>
                <a:cxn ang="T10">
                  <a:pos x="T0" y="T1"/>
                </a:cxn>
                <a:cxn ang="T11">
                  <a:pos x="T2" y="T3"/>
                </a:cxn>
                <a:cxn ang="T12">
                  <a:pos x="T4" y="T5"/>
                </a:cxn>
                <a:cxn ang="T13">
                  <a:pos x="T6" y="T7"/>
                </a:cxn>
                <a:cxn ang="T14">
                  <a:pos x="T8" y="T9"/>
                </a:cxn>
              </a:cxnLst>
              <a:rect l="T15" t="T16" r="T17" b="T18"/>
              <a:pathLst>
                <a:path w="60" h="60">
                  <a:moveTo>
                    <a:pt x="30" y="0"/>
                  </a:moveTo>
                  <a:lnTo>
                    <a:pt x="60" y="30"/>
                  </a:lnTo>
                  <a:lnTo>
                    <a:pt x="30" y="60"/>
                  </a:lnTo>
                  <a:lnTo>
                    <a:pt x="0" y="30"/>
                  </a:lnTo>
                  <a:lnTo>
                    <a:pt x="30" y="0"/>
                  </a:lnTo>
                  <a:close/>
                </a:path>
              </a:pathLst>
            </a:custGeom>
            <a:solidFill>
              <a:srgbClr val="000080"/>
            </a:solidFill>
            <a:ln w="15875">
              <a:solidFill>
                <a:srgbClr val="000080"/>
              </a:solidFill>
              <a:round/>
              <a:headEnd/>
              <a:tailEnd/>
            </a:ln>
          </p:spPr>
          <p:txBody>
            <a:bodyPr/>
            <a:lstStyle/>
            <a:p>
              <a:endParaRPr lang="en-US">
                <a:latin typeface="Calibri" pitchFamily="34" charset="0"/>
              </a:endParaRPr>
            </a:p>
          </p:txBody>
        </p:sp>
        <p:sp>
          <p:nvSpPr>
            <p:cNvPr id="27682" name="Freeform 42"/>
            <p:cNvSpPr>
              <a:spLocks/>
            </p:cNvSpPr>
            <p:nvPr/>
          </p:nvSpPr>
          <p:spPr bwMode="auto">
            <a:xfrm>
              <a:off x="1216" y="1415"/>
              <a:ext cx="3591" cy="1439"/>
            </a:xfrm>
            <a:custGeom>
              <a:avLst/>
              <a:gdLst>
                <a:gd name="T0" fmla="*/ 4 w 362"/>
                <a:gd name="T1" fmla="*/ 141 h 145"/>
                <a:gd name="T2" fmla="*/ 11 w 362"/>
                <a:gd name="T3" fmla="*/ 133 h 145"/>
                <a:gd name="T4" fmla="*/ 18 w 362"/>
                <a:gd name="T5" fmla="*/ 126 h 145"/>
                <a:gd name="T6" fmla="*/ 25 w 362"/>
                <a:gd name="T7" fmla="*/ 118 h 145"/>
                <a:gd name="T8" fmla="*/ 31 w 362"/>
                <a:gd name="T9" fmla="*/ 111 h 145"/>
                <a:gd name="T10" fmla="*/ 38 w 362"/>
                <a:gd name="T11" fmla="*/ 104 h 145"/>
                <a:gd name="T12" fmla="*/ 45 w 362"/>
                <a:gd name="T13" fmla="*/ 98 h 145"/>
                <a:gd name="T14" fmla="*/ 52 w 362"/>
                <a:gd name="T15" fmla="*/ 91 h 145"/>
                <a:gd name="T16" fmla="*/ 59 w 362"/>
                <a:gd name="T17" fmla="*/ 85 h 145"/>
                <a:gd name="T18" fmla="*/ 66 w 362"/>
                <a:gd name="T19" fmla="*/ 79 h 145"/>
                <a:gd name="T20" fmla="*/ 73 w 362"/>
                <a:gd name="T21" fmla="*/ 73 h 145"/>
                <a:gd name="T22" fmla="*/ 80 w 362"/>
                <a:gd name="T23" fmla="*/ 68 h 145"/>
                <a:gd name="T24" fmla="*/ 87 w 362"/>
                <a:gd name="T25" fmla="*/ 62 h 145"/>
                <a:gd name="T26" fmla="*/ 94 w 362"/>
                <a:gd name="T27" fmla="*/ 57 h 145"/>
                <a:gd name="T28" fmla="*/ 101 w 362"/>
                <a:gd name="T29" fmla="*/ 52 h 145"/>
                <a:gd name="T30" fmla="*/ 108 w 362"/>
                <a:gd name="T31" fmla="*/ 48 h 145"/>
                <a:gd name="T32" fmla="*/ 115 w 362"/>
                <a:gd name="T33" fmla="*/ 43 h 145"/>
                <a:gd name="T34" fmla="*/ 122 w 362"/>
                <a:gd name="T35" fmla="*/ 39 h 145"/>
                <a:gd name="T36" fmla="*/ 129 w 362"/>
                <a:gd name="T37" fmla="*/ 35 h 145"/>
                <a:gd name="T38" fmla="*/ 136 w 362"/>
                <a:gd name="T39" fmla="*/ 31 h 145"/>
                <a:gd name="T40" fmla="*/ 143 w 362"/>
                <a:gd name="T41" fmla="*/ 27 h 145"/>
                <a:gd name="T42" fmla="*/ 150 w 362"/>
                <a:gd name="T43" fmla="*/ 24 h 145"/>
                <a:gd name="T44" fmla="*/ 157 w 362"/>
                <a:gd name="T45" fmla="*/ 21 h 145"/>
                <a:gd name="T46" fmla="*/ 164 w 362"/>
                <a:gd name="T47" fmla="*/ 18 h 145"/>
                <a:gd name="T48" fmla="*/ 171 w 362"/>
                <a:gd name="T49" fmla="*/ 15 h 145"/>
                <a:gd name="T50" fmla="*/ 178 w 362"/>
                <a:gd name="T51" fmla="*/ 13 h 145"/>
                <a:gd name="T52" fmla="*/ 184 w 362"/>
                <a:gd name="T53" fmla="*/ 11 h 145"/>
                <a:gd name="T54" fmla="*/ 191 w 362"/>
                <a:gd name="T55" fmla="*/ 9 h 145"/>
                <a:gd name="T56" fmla="*/ 198 w 362"/>
                <a:gd name="T57" fmla="*/ 7 h 145"/>
                <a:gd name="T58" fmla="*/ 205 w 362"/>
                <a:gd name="T59" fmla="*/ 5 h 145"/>
                <a:gd name="T60" fmla="*/ 212 w 362"/>
                <a:gd name="T61" fmla="*/ 4 h 145"/>
                <a:gd name="T62" fmla="*/ 219 w 362"/>
                <a:gd name="T63" fmla="*/ 3 h 145"/>
                <a:gd name="T64" fmla="*/ 226 w 362"/>
                <a:gd name="T65" fmla="*/ 2 h 145"/>
                <a:gd name="T66" fmla="*/ 233 w 362"/>
                <a:gd name="T67" fmla="*/ 1 h 145"/>
                <a:gd name="T68" fmla="*/ 240 w 362"/>
                <a:gd name="T69" fmla="*/ 0 h 145"/>
                <a:gd name="T70" fmla="*/ 247 w 362"/>
                <a:gd name="T71" fmla="*/ 0 h 145"/>
                <a:gd name="T72" fmla="*/ 254 w 362"/>
                <a:gd name="T73" fmla="*/ 0 h 145"/>
                <a:gd name="T74" fmla="*/ 261 w 362"/>
                <a:gd name="T75" fmla="*/ 0 h 145"/>
                <a:gd name="T76" fmla="*/ 268 w 362"/>
                <a:gd name="T77" fmla="*/ 1 h 145"/>
                <a:gd name="T78" fmla="*/ 275 w 362"/>
                <a:gd name="T79" fmla="*/ 1 h 145"/>
                <a:gd name="T80" fmla="*/ 282 w 362"/>
                <a:gd name="T81" fmla="*/ 2 h 145"/>
                <a:gd name="T82" fmla="*/ 289 w 362"/>
                <a:gd name="T83" fmla="*/ 3 h 145"/>
                <a:gd name="T84" fmla="*/ 296 w 362"/>
                <a:gd name="T85" fmla="*/ 4 h 145"/>
                <a:gd name="T86" fmla="*/ 303 w 362"/>
                <a:gd name="T87" fmla="*/ 6 h 145"/>
                <a:gd name="T88" fmla="*/ 310 w 362"/>
                <a:gd name="T89" fmla="*/ 7 h 145"/>
                <a:gd name="T90" fmla="*/ 317 w 362"/>
                <a:gd name="T91" fmla="*/ 9 h 145"/>
                <a:gd name="T92" fmla="*/ 324 w 362"/>
                <a:gd name="T93" fmla="*/ 11 h 145"/>
                <a:gd name="T94" fmla="*/ 331 w 362"/>
                <a:gd name="T95" fmla="*/ 14 h 145"/>
                <a:gd name="T96" fmla="*/ 337 w 362"/>
                <a:gd name="T97" fmla="*/ 16 h 145"/>
                <a:gd name="T98" fmla="*/ 344 w 362"/>
                <a:gd name="T99" fmla="*/ 19 h 145"/>
                <a:gd name="T100" fmla="*/ 351 w 362"/>
                <a:gd name="T101" fmla="*/ 22 h 145"/>
                <a:gd name="T102" fmla="*/ 358 w 362"/>
                <a:gd name="T103" fmla="*/ 25 h 14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62"/>
                <a:gd name="T157" fmla="*/ 0 h 145"/>
                <a:gd name="T158" fmla="*/ 362 w 362"/>
                <a:gd name="T159" fmla="*/ 145 h 145"/>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62" h="145">
                  <a:moveTo>
                    <a:pt x="0" y="145"/>
                  </a:moveTo>
                  <a:lnTo>
                    <a:pt x="4" y="141"/>
                  </a:lnTo>
                  <a:lnTo>
                    <a:pt x="7" y="137"/>
                  </a:lnTo>
                  <a:lnTo>
                    <a:pt x="11" y="133"/>
                  </a:lnTo>
                  <a:lnTo>
                    <a:pt x="14" y="129"/>
                  </a:lnTo>
                  <a:lnTo>
                    <a:pt x="18" y="126"/>
                  </a:lnTo>
                  <a:lnTo>
                    <a:pt x="21" y="122"/>
                  </a:lnTo>
                  <a:lnTo>
                    <a:pt x="25" y="118"/>
                  </a:lnTo>
                  <a:lnTo>
                    <a:pt x="28" y="115"/>
                  </a:lnTo>
                  <a:lnTo>
                    <a:pt x="31" y="111"/>
                  </a:lnTo>
                  <a:lnTo>
                    <a:pt x="35" y="108"/>
                  </a:lnTo>
                  <a:lnTo>
                    <a:pt x="38" y="104"/>
                  </a:lnTo>
                  <a:lnTo>
                    <a:pt x="42" y="101"/>
                  </a:lnTo>
                  <a:lnTo>
                    <a:pt x="45" y="98"/>
                  </a:lnTo>
                  <a:lnTo>
                    <a:pt x="49" y="94"/>
                  </a:lnTo>
                  <a:lnTo>
                    <a:pt x="52" y="91"/>
                  </a:lnTo>
                  <a:lnTo>
                    <a:pt x="56" y="88"/>
                  </a:lnTo>
                  <a:lnTo>
                    <a:pt x="59" y="85"/>
                  </a:lnTo>
                  <a:lnTo>
                    <a:pt x="63" y="82"/>
                  </a:lnTo>
                  <a:lnTo>
                    <a:pt x="66" y="79"/>
                  </a:lnTo>
                  <a:lnTo>
                    <a:pt x="70" y="76"/>
                  </a:lnTo>
                  <a:lnTo>
                    <a:pt x="73" y="73"/>
                  </a:lnTo>
                  <a:lnTo>
                    <a:pt x="77" y="70"/>
                  </a:lnTo>
                  <a:lnTo>
                    <a:pt x="80" y="68"/>
                  </a:lnTo>
                  <a:lnTo>
                    <a:pt x="84" y="65"/>
                  </a:lnTo>
                  <a:lnTo>
                    <a:pt x="87" y="62"/>
                  </a:lnTo>
                  <a:lnTo>
                    <a:pt x="91" y="60"/>
                  </a:lnTo>
                  <a:lnTo>
                    <a:pt x="94" y="57"/>
                  </a:lnTo>
                  <a:lnTo>
                    <a:pt x="98" y="55"/>
                  </a:lnTo>
                  <a:lnTo>
                    <a:pt x="101" y="52"/>
                  </a:lnTo>
                  <a:lnTo>
                    <a:pt x="105" y="50"/>
                  </a:lnTo>
                  <a:lnTo>
                    <a:pt x="108" y="48"/>
                  </a:lnTo>
                  <a:lnTo>
                    <a:pt x="111" y="45"/>
                  </a:lnTo>
                  <a:lnTo>
                    <a:pt x="115" y="43"/>
                  </a:lnTo>
                  <a:lnTo>
                    <a:pt x="118" y="41"/>
                  </a:lnTo>
                  <a:lnTo>
                    <a:pt x="122" y="39"/>
                  </a:lnTo>
                  <a:lnTo>
                    <a:pt x="125" y="37"/>
                  </a:lnTo>
                  <a:lnTo>
                    <a:pt x="129" y="35"/>
                  </a:lnTo>
                  <a:lnTo>
                    <a:pt x="132" y="33"/>
                  </a:lnTo>
                  <a:lnTo>
                    <a:pt x="136" y="31"/>
                  </a:lnTo>
                  <a:lnTo>
                    <a:pt x="139" y="29"/>
                  </a:lnTo>
                  <a:lnTo>
                    <a:pt x="143" y="27"/>
                  </a:lnTo>
                  <a:lnTo>
                    <a:pt x="146" y="26"/>
                  </a:lnTo>
                  <a:lnTo>
                    <a:pt x="150" y="24"/>
                  </a:lnTo>
                  <a:lnTo>
                    <a:pt x="153" y="23"/>
                  </a:lnTo>
                  <a:lnTo>
                    <a:pt x="157" y="21"/>
                  </a:lnTo>
                  <a:lnTo>
                    <a:pt x="160" y="19"/>
                  </a:lnTo>
                  <a:lnTo>
                    <a:pt x="164" y="18"/>
                  </a:lnTo>
                  <a:lnTo>
                    <a:pt x="167" y="17"/>
                  </a:lnTo>
                  <a:lnTo>
                    <a:pt x="171" y="15"/>
                  </a:lnTo>
                  <a:lnTo>
                    <a:pt x="174" y="14"/>
                  </a:lnTo>
                  <a:lnTo>
                    <a:pt x="178" y="13"/>
                  </a:lnTo>
                  <a:lnTo>
                    <a:pt x="181" y="12"/>
                  </a:lnTo>
                  <a:lnTo>
                    <a:pt x="184" y="11"/>
                  </a:lnTo>
                  <a:lnTo>
                    <a:pt x="188" y="10"/>
                  </a:lnTo>
                  <a:lnTo>
                    <a:pt x="191" y="9"/>
                  </a:lnTo>
                  <a:lnTo>
                    <a:pt x="195" y="8"/>
                  </a:lnTo>
                  <a:lnTo>
                    <a:pt x="198" y="7"/>
                  </a:lnTo>
                  <a:lnTo>
                    <a:pt x="202" y="6"/>
                  </a:lnTo>
                  <a:lnTo>
                    <a:pt x="205" y="5"/>
                  </a:lnTo>
                  <a:lnTo>
                    <a:pt x="209" y="4"/>
                  </a:lnTo>
                  <a:lnTo>
                    <a:pt x="212" y="4"/>
                  </a:lnTo>
                  <a:lnTo>
                    <a:pt x="216" y="3"/>
                  </a:lnTo>
                  <a:lnTo>
                    <a:pt x="219" y="3"/>
                  </a:lnTo>
                  <a:lnTo>
                    <a:pt x="223" y="2"/>
                  </a:lnTo>
                  <a:lnTo>
                    <a:pt x="226" y="2"/>
                  </a:lnTo>
                  <a:lnTo>
                    <a:pt x="230" y="1"/>
                  </a:lnTo>
                  <a:lnTo>
                    <a:pt x="233" y="1"/>
                  </a:lnTo>
                  <a:lnTo>
                    <a:pt x="237" y="1"/>
                  </a:lnTo>
                  <a:lnTo>
                    <a:pt x="240" y="0"/>
                  </a:lnTo>
                  <a:lnTo>
                    <a:pt x="244" y="0"/>
                  </a:lnTo>
                  <a:lnTo>
                    <a:pt x="247" y="0"/>
                  </a:lnTo>
                  <a:lnTo>
                    <a:pt x="251" y="0"/>
                  </a:lnTo>
                  <a:lnTo>
                    <a:pt x="254" y="0"/>
                  </a:lnTo>
                  <a:lnTo>
                    <a:pt x="257" y="0"/>
                  </a:lnTo>
                  <a:lnTo>
                    <a:pt x="261" y="0"/>
                  </a:lnTo>
                  <a:lnTo>
                    <a:pt x="264" y="0"/>
                  </a:lnTo>
                  <a:lnTo>
                    <a:pt x="268" y="1"/>
                  </a:lnTo>
                  <a:lnTo>
                    <a:pt x="271" y="1"/>
                  </a:lnTo>
                  <a:lnTo>
                    <a:pt x="275" y="1"/>
                  </a:lnTo>
                  <a:lnTo>
                    <a:pt x="278" y="2"/>
                  </a:lnTo>
                  <a:lnTo>
                    <a:pt x="282" y="2"/>
                  </a:lnTo>
                  <a:lnTo>
                    <a:pt x="285" y="2"/>
                  </a:lnTo>
                  <a:lnTo>
                    <a:pt x="289" y="3"/>
                  </a:lnTo>
                  <a:lnTo>
                    <a:pt x="292" y="4"/>
                  </a:lnTo>
                  <a:lnTo>
                    <a:pt x="296" y="4"/>
                  </a:lnTo>
                  <a:lnTo>
                    <a:pt x="299" y="5"/>
                  </a:lnTo>
                  <a:lnTo>
                    <a:pt x="303" y="6"/>
                  </a:lnTo>
                  <a:lnTo>
                    <a:pt x="306" y="7"/>
                  </a:lnTo>
                  <a:lnTo>
                    <a:pt x="310" y="7"/>
                  </a:lnTo>
                  <a:lnTo>
                    <a:pt x="313" y="8"/>
                  </a:lnTo>
                  <a:lnTo>
                    <a:pt x="317" y="9"/>
                  </a:lnTo>
                  <a:lnTo>
                    <a:pt x="320" y="10"/>
                  </a:lnTo>
                  <a:lnTo>
                    <a:pt x="324" y="11"/>
                  </a:lnTo>
                  <a:lnTo>
                    <a:pt x="327" y="13"/>
                  </a:lnTo>
                  <a:lnTo>
                    <a:pt x="331" y="14"/>
                  </a:lnTo>
                  <a:lnTo>
                    <a:pt x="334" y="15"/>
                  </a:lnTo>
                  <a:lnTo>
                    <a:pt x="337" y="16"/>
                  </a:lnTo>
                  <a:lnTo>
                    <a:pt x="341" y="18"/>
                  </a:lnTo>
                  <a:lnTo>
                    <a:pt x="344" y="19"/>
                  </a:lnTo>
                  <a:lnTo>
                    <a:pt x="348" y="21"/>
                  </a:lnTo>
                  <a:lnTo>
                    <a:pt x="351" y="22"/>
                  </a:lnTo>
                  <a:lnTo>
                    <a:pt x="355" y="24"/>
                  </a:lnTo>
                  <a:lnTo>
                    <a:pt x="358" y="25"/>
                  </a:lnTo>
                  <a:lnTo>
                    <a:pt x="362" y="27"/>
                  </a:lnTo>
                </a:path>
              </a:pathLst>
            </a:custGeom>
            <a:noFill/>
            <a:ln w="31750">
              <a:solidFill>
                <a:srgbClr val="000000"/>
              </a:solidFill>
              <a:round/>
              <a:headEnd/>
              <a:tailEnd/>
            </a:ln>
          </p:spPr>
          <p:txBody>
            <a:bodyPr/>
            <a:lstStyle/>
            <a:p>
              <a:endParaRPr lang="en-US">
                <a:latin typeface="Calibri" pitchFamily="34" charset="0"/>
              </a:endParaRPr>
            </a:p>
          </p:txBody>
        </p:sp>
        <p:sp>
          <p:nvSpPr>
            <p:cNvPr id="27683" name="Rectangle 43"/>
            <p:cNvSpPr>
              <a:spLocks noChangeArrowheads="1"/>
            </p:cNvSpPr>
            <p:nvPr/>
          </p:nvSpPr>
          <p:spPr bwMode="auto">
            <a:xfrm>
              <a:off x="491" y="2993"/>
              <a:ext cx="238" cy="208"/>
            </a:xfrm>
            <a:prstGeom prst="rect">
              <a:avLst/>
            </a:prstGeom>
            <a:noFill/>
            <a:ln w="9525">
              <a:noFill/>
              <a:miter lim="800000"/>
              <a:headEnd/>
              <a:tailEnd/>
            </a:ln>
          </p:spPr>
          <p:txBody>
            <a:bodyPr wrap="none" lIns="0" tIns="0" rIns="0" bIns="0">
              <a:spAutoFit/>
            </a:bodyPr>
            <a:lstStyle/>
            <a:p>
              <a:r>
                <a:rPr lang="en-US" sz="1900">
                  <a:solidFill>
                    <a:srgbClr val="000000"/>
                  </a:solidFill>
                  <a:latin typeface="Calibri" pitchFamily="34" charset="0"/>
                </a:rPr>
                <a:t>60</a:t>
              </a:r>
              <a:endParaRPr lang="en-US">
                <a:latin typeface="Calibri" pitchFamily="34" charset="0"/>
              </a:endParaRPr>
            </a:p>
          </p:txBody>
        </p:sp>
        <p:sp>
          <p:nvSpPr>
            <p:cNvPr id="27684" name="Rectangle 44"/>
            <p:cNvSpPr>
              <a:spLocks noChangeArrowheads="1"/>
            </p:cNvSpPr>
            <p:nvPr/>
          </p:nvSpPr>
          <p:spPr bwMode="auto">
            <a:xfrm>
              <a:off x="491" y="2616"/>
              <a:ext cx="238" cy="208"/>
            </a:xfrm>
            <a:prstGeom prst="rect">
              <a:avLst/>
            </a:prstGeom>
            <a:noFill/>
            <a:ln w="9525">
              <a:noFill/>
              <a:miter lim="800000"/>
              <a:headEnd/>
              <a:tailEnd/>
            </a:ln>
          </p:spPr>
          <p:txBody>
            <a:bodyPr wrap="none" lIns="0" tIns="0" rIns="0" bIns="0">
              <a:spAutoFit/>
            </a:bodyPr>
            <a:lstStyle/>
            <a:p>
              <a:r>
                <a:rPr lang="en-US" sz="1900">
                  <a:solidFill>
                    <a:srgbClr val="000000"/>
                  </a:solidFill>
                  <a:latin typeface="Calibri" pitchFamily="34" charset="0"/>
                </a:rPr>
                <a:t>65</a:t>
              </a:r>
              <a:endParaRPr lang="en-US">
                <a:latin typeface="Calibri" pitchFamily="34" charset="0"/>
              </a:endParaRPr>
            </a:p>
          </p:txBody>
        </p:sp>
        <p:sp>
          <p:nvSpPr>
            <p:cNvPr id="27685" name="Rectangle 45"/>
            <p:cNvSpPr>
              <a:spLocks noChangeArrowheads="1"/>
            </p:cNvSpPr>
            <p:nvPr/>
          </p:nvSpPr>
          <p:spPr bwMode="auto">
            <a:xfrm>
              <a:off x="491" y="2229"/>
              <a:ext cx="238" cy="208"/>
            </a:xfrm>
            <a:prstGeom prst="rect">
              <a:avLst/>
            </a:prstGeom>
            <a:noFill/>
            <a:ln w="9525">
              <a:noFill/>
              <a:miter lim="800000"/>
              <a:headEnd/>
              <a:tailEnd/>
            </a:ln>
          </p:spPr>
          <p:txBody>
            <a:bodyPr wrap="none" lIns="0" tIns="0" rIns="0" bIns="0">
              <a:spAutoFit/>
            </a:bodyPr>
            <a:lstStyle/>
            <a:p>
              <a:r>
                <a:rPr lang="en-US" sz="1900">
                  <a:solidFill>
                    <a:srgbClr val="000000"/>
                  </a:solidFill>
                  <a:latin typeface="Calibri" pitchFamily="34" charset="0"/>
                </a:rPr>
                <a:t>70</a:t>
              </a:r>
              <a:endParaRPr lang="en-US">
                <a:latin typeface="Calibri" pitchFamily="34" charset="0"/>
              </a:endParaRPr>
            </a:p>
          </p:txBody>
        </p:sp>
        <p:sp>
          <p:nvSpPr>
            <p:cNvPr id="27686" name="Rectangle 46"/>
            <p:cNvSpPr>
              <a:spLocks noChangeArrowheads="1"/>
            </p:cNvSpPr>
            <p:nvPr/>
          </p:nvSpPr>
          <p:spPr bwMode="auto">
            <a:xfrm>
              <a:off x="491" y="1852"/>
              <a:ext cx="238" cy="208"/>
            </a:xfrm>
            <a:prstGeom prst="rect">
              <a:avLst/>
            </a:prstGeom>
            <a:noFill/>
            <a:ln w="9525">
              <a:noFill/>
              <a:miter lim="800000"/>
              <a:headEnd/>
              <a:tailEnd/>
            </a:ln>
          </p:spPr>
          <p:txBody>
            <a:bodyPr wrap="none" lIns="0" tIns="0" rIns="0" bIns="0">
              <a:spAutoFit/>
            </a:bodyPr>
            <a:lstStyle/>
            <a:p>
              <a:r>
                <a:rPr lang="en-US" sz="1900">
                  <a:solidFill>
                    <a:srgbClr val="000000"/>
                  </a:solidFill>
                  <a:latin typeface="Calibri" pitchFamily="34" charset="0"/>
                </a:rPr>
                <a:t>75</a:t>
              </a:r>
              <a:endParaRPr lang="en-US">
                <a:latin typeface="Calibri" pitchFamily="34" charset="0"/>
              </a:endParaRPr>
            </a:p>
          </p:txBody>
        </p:sp>
        <p:sp>
          <p:nvSpPr>
            <p:cNvPr id="27687" name="Rectangle 47"/>
            <p:cNvSpPr>
              <a:spLocks noChangeArrowheads="1"/>
            </p:cNvSpPr>
            <p:nvPr/>
          </p:nvSpPr>
          <p:spPr bwMode="auto">
            <a:xfrm>
              <a:off x="491" y="1465"/>
              <a:ext cx="238" cy="208"/>
            </a:xfrm>
            <a:prstGeom prst="rect">
              <a:avLst/>
            </a:prstGeom>
            <a:noFill/>
            <a:ln w="9525">
              <a:noFill/>
              <a:miter lim="800000"/>
              <a:headEnd/>
              <a:tailEnd/>
            </a:ln>
          </p:spPr>
          <p:txBody>
            <a:bodyPr wrap="none" lIns="0" tIns="0" rIns="0" bIns="0">
              <a:spAutoFit/>
            </a:bodyPr>
            <a:lstStyle/>
            <a:p>
              <a:r>
                <a:rPr lang="en-US" sz="1900">
                  <a:solidFill>
                    <a:srgbClr val="000000"/>
                  </a:solidFill>
                  <a:latin typeface="Calibri" pitchFamily="34" charset="0"/>
                </a:rPr>
                <a:t>80</a:t>
              </a:r>
              <a:endParaRPr lang="en-US">
                <a:latin typeface="Calibri" pitchFamily="34" charset="0"/>
              </a:endParaRPr>
            </a:p>
          </p:txBody>
        </p:sp>
        <p:sp>
          <p:nvSpPr>
            <p:cNvPr id="27688" name="Rectangle 48"/>
            <p:cNvSpPr>
              <a:spLocks noChangeArrowheads="1"/>
            </p:cNvSpPr>
            <p:nvPr/>
          </p:nvSpPr>
          <p:spPr bwMode="auto">
            <a:xfrm>
              <a:off x="491" y="1088"/>
              <a:ext cx="238" cy="208"/>
            </a:xfrm>
            <a:prstGeom prst="rect">
              <a:avLst/>
            </a:prstGeom>
            <a:noFill/>
            <a:ln w="9525">
              <a:noFill/>
              <a:miter lim="800000"/>
              <a:headEnd/>
              <a:tailEnd/>
            </a:ln>
          </p:spPr>
          <p:txBody>
            <a:bodyPr wrap="none" lIns="0" tIns="0" rIns="0" bIns="0">
              <a:spAutoFit/>
            </a:bodyPr>
            <a:lstStyle/>
            <a:p>
              <a:r>
                <a:rPr lang="en-US" sz="1900">
                  <a:solidFill>
                    <a:srgbClr val="000000"/>
                  </a:solidFill>
                  <a:latin typeface="Calibri" pitchFamily="34" charset="0"/>
                </a:rPr>
                <a:t>85</a:t>
              </a:r>
              <a:endParaRPr lang="en-US">
                <a:latin typeface="Calibri" pitchFamily="34" charset="0"/>
              </a:endParaRPr>
            </a:p>
          </p:txBody>
        </p:sp>
        <p:sp>
          <p:nvSpPr>
            <p:cNvPr id="27689" name="Rectangle 49"/>
            <p:cNvSpPr>
              <a:spLocks noChangeArrowheads="1"/>
            </p:cNvSpPr>
            <p:nvPr/>
          </p:nvSpPr>
          <p:spPr bwMode="auto">
            <a:xfrm>
              <a:off x="1176" y="3211"/>
              <a:ext cx="149" cy="208"/>
            </a:xfrm>
            <a:prstGeom prst="rect">
              <a:avLst/>
            </a:prstGeom>
            <a:noFill/>
            <a:ln w="9525">
              <a:noFill/>
              <a:miter lim="800000"/>
              <a:headEnd/>
              <a:tailEnd/>
            </a:ln>
          </p:spPr>
          <p:txBody>
            <a:bodyPr wrap="none" lIns="0" tIns="0" rIns="0" bIns="0">
              <a:spAutoFit/>
            </a:bodyPr>
            <a:lstStyle/>
            <a:p>
              <a:r>
                <a:rPr lang="en-US" sz="1900">
                  <a:solidFill>
                    <a:srgbClr val="000000"/>
                  </a:solidFill>
                  <a:latin typeface="Calibri" pitchFamily="34" charset="0"/>
                </a:rPr>
                <a:t>0</a:t>
              </a:r>
              <a:endParaRPr lang="en-US">
                <a:latin typeface="Calibri" pitchFamily="34" charset="0"/>
              </a:endParaRPr>
            </a:p>
          </p:txBody>
        </p:sp>
        <p:sp>
          <p:nvSpPr>
            <p:cNvPr id="27690" name="Rectangle 50"/>
            <p:cNvSpPr>
              <a:spLocks noChangeArrowheads="1"/>
            </p:cNvSpPr>
            <p:nvPr/>
          </p:nvSpPr>
          <p:spPr bwMode="auto">
            <a:xfrm>
              <a:off x="2039" y="3211"/>
              <a:ext cx="238" cy="208"/>
            </a:xfrm>
            <a:prstGeom prst="rect">
              <a:avLst/>
            </a:prstGeom>
            <a:noFill/>
            <a:ln w="9525">
              <a:noFill/>
              <a:miter lim="800000"/>
              <a:headEnd/>
              <a:tailEnd/>
            </a:ln>
          </p:spPr>
          <p:txBody>
            <a:bodyPr wrap="none" lIns="0" tIns="0" rIns="0" bIns="0">
              <a:spAutoFit/>
            </a:bodyPr>
            <a:lstStyle/>
            <a:p>
              <a:r>
                <a:rPr lang="en-US" sz="1900">
                  <a:solidFill>
                    <a:srgbClr val="000000"/>
                  </a:solidFill>
                  <a:latin typeface="Calibri" pitchFamily="34" charset="0"/>
                </a:rPr>
                <a:t>45</a:t>
              </a:r>
              <a:endParaRPr lang="en-US">
                <a:latin typeface="Calibri" pitchFamily="34" charset="0"/>
              </a:endParaRPr>
            </a:p>
          </p:txBody>
        </p:sp>
        <p:sp>
          <p:nvSpPr>
            <p:cNvPr id="27691" name="Rectangle 51"/>
            <p:cNvSpPr>
              <a:spLocks noChangeArrowheads="1"/>
            </p:cNvSpPr>
            <p:nvPr/>
          </p:nvSpPr>
          <p:spPr bwMode="auto">
            <a:xfrm>
              <a:off x="2932" y="3211"/>
              <a:ext cx="238" cy="208"/>
            </a:xfrm>
            <a:prstGeom prst="rect">
              <a:avLst/>
            </a:prstGeom>
            <a:noFill/>
            <a:ln w="9525">
              <a:noFill/>
              <a:miter lim="800000"/>
              <a:headEnd/>
              <a:tailEnd/>
            </a:ln>
          </p:spPr>
          <p:txBody>
            <a:bodyPr wrap="none" lIns="0" tIns="0" rIns="0" bIns="0">
              <a:spAutoFit/>
            </a:bodyPr>
            <a:lstStyle/>
            <a:p>
              <a:r>
                <a:rPr lang="en-US" sz="1900">
                  <a:solidFill>
                    <a:srgbClr val="000000"/>
                  </a:solidFill>
                  <a:latin typeface="Calibri" pitchFamily="34" charset="0"/>
                </a:rPr>
                <a:t>89</a:t>
              </a:r>
              <a:endParaRPr lang="en-US">
                <a:latin typeface="Calibri" pitchFamily="34" charset="0"/>
              </a:endParaRPr>
            </a:p>
          </p:txBody>
        </p:sp>
        <p:sp>
          <p:nvSpPr>
            <p:cNvPr id="27692" name="Rectangle 52"/>
            <p:cNvSpPr>
              <a:spLocks noChangeArrowheads="1"/>
            </p:cNvSpPr>
            <p:nvPr/>
          </p:nvSpPr>
          <p:spPr bwMode="auto">
            <a:xfrm>
              <a:off x="3785" y="3211"/>
              <a:ext cx="317" cy="208"/>
            </a:xfrm>
            <a:prstGeom prst="rect">
              <a:avLst/>
            </a:prstGeom>
            <a:noFill/>
            <a:ln w="9525">
              <a:noFill/>
              <a:miter lim="800000"/>
              <a:headEnd/>
              <a:tailEnd/>
            </a:ln>
          </p:spPr>
          <p:txBody>
            <a:bodyPr wrap="none" lIns="0" tIns="0" rIns="0" bIns="0">
              <a:spAutoFit/>
            </a:bodyPr>
            <a:lstStyle/>
            <a:p>
              <a:r>
                <a:rPr lang="en-US" sz="1900">
                  <a:solidFill>
                    <a:srgbClr val="000000"/>
                  </a:solidFill>
                  <a:latin typeface="Calibri" pitchFamily="34" charset="0"/>
                </a:rPr>
                <a:t>134</a:t>
              </a:r>
              <a:endParaRPr lang="en-US">
                <a:latin typeface="Calibri" pitchFamily="34" charset="0"/>
              </a:endParaRPr>
            </a:p>
          </p:txBody>
        </p:sp>
        <p:sp>
          <p:nvSpPr>
            <p:cNvPr id="27693" name="Rectangle 53"/>
            <p:cNvSpPr>
              <a:spLocks noChangeArrowheads="1"/>
            </p:cNvSpPr>
            <p:nvPr/>
          </p:nvSpPr>
          <p:spPr bwMode="auto">
            <a:xfrm>
              <a:off x="4688" y="3211"/>
              <a:ext cx="317" cy="208"/>
            </a:xfrm>
            <a:prstGeom prst="rect">
              <a:avLst/>
            </a:prstGeom>
            <a:noFill/>
            <a:ln w="9525">
              <a:noFill/>
              <a:miter lim="800000"/>
              <a:headEnd/>
              <a:tailEnd/>
            </a:ln>
          </p:spPr>
          <p:txBody>
            <a:bodyPr wrap="none" lIns="0" tIns="0" rIns="0" bIns="0">
              <a:spAutoFit/>
            </a:bodyPr>
            <a:lstStyle/>
            <a:p>
              <a:r>
                <a:rPr lang="en-US" sz="1900">
                  <a:solidFill>
                    <a:srgbClr val="000000"/>
                  </a:solidFill>
                  <a:latin typeface="Calibri" pitchFamily="34" charset="0"/>
                </a:rPr>
                <a:t>179</a:t>
              </a:r>
              <a:endParaRPr lang="en-US">
                <a:latin typeface="Calibri" pitchFamily="34" charset="0"/>
              </a:endParaRPr>
            </a:p>
          </p:txBody>
        </p:sp>
        <p:sp>
          <p:nvSpPr>
            <p:cNvPr id="27694" name="Rectangle 54"/>
            <p:cNvSpPr>
              <a:spLocks noChangeArrowheads="1"/>
            </p:cNvSpPr>
            <p:nvPr/>
          </p:nvSpPr>
          <p:spPr bwMode="auto">
            <a:xfrm>
              <a:off x="2396" y="3449"/>
              <a:ext cx="1349" cy="189"/>
            </a:xfrm>
            <a:prstGeom prst="rect">
              <a:avLst/>
            </a:prstGeom>
            <a:noFill/>
            <a:ln w="9525">
              <a:noFill/>
              <a:miter lim="800000"/>
              <a:headEnd/>
              <a:tailEnd/>
            </a:ln>
          </p:spPr>
          <p:txBody>
            <a:bodyPr wrap="none" lIns="0" tIns="0" rIns="0" bIns="0">
              <a:spAutoFit/>
            </a:bodyPr>
            <a:lstStyle/>
            <a:p>
              <a:r>
                <a:rPr lang="en-US" sz="1600">
                  <a:solidFill>
                    <a:srgbClr val="000000"/>
                  </a:solidFill>
                  <a:latin typeface="Calibri" pitchFamily="34" charset="0"/>
                </a:rPr>
                <a:t>Seeding Rate, lb/ac</a:t>
              </a:r>
              <a:endParaRPr lang="en-US">
                <a:latin typeface="Calibri" pitchFamily="34" charset="0"/>
              </a:endParaRPr>
            </a:p>
          </p:txBody>
        </p:sp>
        <p:sp>
          <p:nvSpPr>
            <p:cNvPr id="27695" name="Rectangle 55"/>
            <p:cNvSpPr>
              <a:spLocks noChangeArrowheads="1"/>
            </p:cNvSpPr>
            <p:nvPr/>
          </p:nvSpPr>
          <p:spPr bwMode="auto">
            <a:xfrm rot="-5400000">
              <a:off x="-268" y="1935"/>
              <a:ext cx="1250" cy="189"/>
            </a:xfrm>
            <a:prstGeom prst="rect">
              <a:avLst/>
            </a:prstGeom>
            <a:noFill/>
            <a:ln w="9525">
              <a:noFill/>
              <a:miter lim="800000"/>
              <a:headEnd/>
              <a:tailEnd/>
            </a:ln>
          </p:spPr>
          <p:txBody>
            <a:bodyPr wrap="none" lIns="0" tIns="0" rIns="0" bIns="0">
              <a:spAutoFit/>
            </a:bodyPr>
            <a:lstStyle/>
            <a:p>
              <a:r>
                <a:rPr lang="en-US" sz="1600">
                  <a:solidFill>
                    <a:srgbClr val="000000"/>
                  </a:solidFill>
                  <a:latin typeface="Calibri" pitchFamily="34" charset="0"/>
                </a:rPr>
                <a:t>Grain Yield, bu/ac</a:t>
              </a:r>
              <a:endParaRPr lang="en-US">
                <a:latin typeface="Calibri" pitchFamily="34" charset="0"/>
              </a:endParaRPr>
            </a:p>
          </p:txBody>
        </p:sp>
        <p:sp>
          <p:nvSpPr>
            <p:cNvPr id="27696" name="Rectangle 56"/>
            <p:cNvSpPr>
              <a:spLocks noChangeArrowheads="1"/>
            </p:cNvSpPr>
            <p:nvPr/>
          </p:nvSpPr>
          <p:spPr bwMode="auto">
            <a:xfrm>
              <a:off x="987" y="1256"/>
              <a:ext cx="1062" cy="467"/>
            </a:xfrm>
            <a:prstGeom prst="rect">
              <a:avLst/>
            </a:prstGeom>
            <a:solidFill>
              <a:srgbClr val="FFFFFF"/>
            </a:solidFill>
            <a:ln w="9525">
              <a:noFill/>
              <a:miter lim="800000"/>
              <a:headEnd/>
              <a:tailEnd/>
            </a:ln>
          </p:spPr>
          <p:txBody>
            <a:bodyPr/>
            <a:lstStyle/>
            <a:p>
              <a:endParaRPr lang="en-US">
                <a:latin typeface="Calibri" pitchFamily="34" charset="0"/>
              </a:endParaRPr>
            </a:p>
          </p:txBody>
        </p:sp>
        <p:sp>
          <p:nvSpPr>
            <p:cNvPr id="27697" name="Line 57"/>
            <p:cNvSpPr>
              <a:spLocks noChangeShapeType="1"/>
            </p:cNvSpPr>
            <p:nvPr/>
          </p:nvSpPr>
          <p:spPr bwMode="auto">
            <a:xfrm>
              <a:off x="1037" y="1385"/>
              <a:ext cx="268" cy="0"/>
            </a:xfrm>
            <a:prstGeom prst="line">
              <a:avLst/>
            </a:prstGeom>
            <a:noFill/>
            <a:ln w="15875">
              <a:solidFill>
                <a:srgbClr val="FF00FF"/>
              </a:solidFill>
              <a:round/>
              <a:headEnd/>
              <a:tailEnd/>
            </a:ln>
          </p:spPr>
          <p:txBody>
            <a:bodyPr/>
            <a:lstStyle/>
            <a:p>
              <a:endParaRPr lang="en-US"/>
            </a:p>
          </p:txBody>
        </p:sp>
        <p:sp>
          <p:nvSpPr>
            <p:cNvPr id="27698" name="Rectangle 58"/>
            <p:cNvSpPr>
              <a:spLocks noChangeArrowheads="1"/>
            </p:cNvSpPr>
            <p:nvPr/>
          </p:nvSpPr>
          <p:spPr bwMode="auto">
            <a:xfrm>
              <a:off x="1136" y="1355"/>
              <a:ext cx="50" cy="50"/>
            </a:xfrm>
            <a:prstGeom prst="rect">
              <a:avLst/>
            </a:prstGeom>
            <a:solidFill>
              <a:srgbClr val="FF00FF"/>
            </a:solidFill>
            <a:ln w="15875">
              <a:solidFill>
                <a:srgbClr val="FF00FF"/>
              </a:solidFill>
              <a:miter lim="800000"/>
              <a:headEnd/>
              <a:tailEnd/>
            </a:ln>
          </p:spPr>
          <p:txBody>
            <a:bodyPr/>
            <a:lstStyle/>
            <a:p>
              <a:endParaRPr lang="en-US">
                <a:latin typeface="Calibri" pitchFamily="34" charset="0"/>
              </a:endParaRPr>
            </a:p>
          </p:txBody>
        </p:sp>
        <p:sp>
          <p:nvSpPr>
            <p:cNvPr id="27699" name="Rectangle 59"/>
            <p:cNvSpPr>
              <a:spLocks noChangeArrowheads="1"/>
            </p:cNvSpPr>
            <p:nvPr/>
          </p:nvSpPr>
          <p:spPr bwMode="auto">
            <a:xfrm>
              <a:off x="1345" y="1296"/>
              <a:ext cx="744" cy="208"/>
            </a:xfrm>
            <a:prstGeom prst="rect">
              <a:avLst/>
            </a:prstGeom>
            <a:noFill/>
            <a:ln w="9525">
              <a:noFill/>
              <a:miter lim="800000"/>
              <a:headEnd/>
              <a:tailEnd/>
            </a:ln>
          </p:spPr>
          <p:txBody>
            <a:bodyPr wrap="none" lIns="0" tIns="0" rIns="0" bIns="0">
              <a:spAutoFit/>
            </a:bodyPr>
            <a:lstStyle/>
            <a:p>
              <a:r>
                <a:rPr lang="en-US" sz="1900">
                  <a:solidFill>
                    <a:srgbClr val="000000"/>
                  </a:solidFill>
                  <a:latin typeface="Calibri" pitchFamily="34" charset="0"/>
                </a:rPr>
                <a:t>Broadcast</a:t>
              </a:r>
              <a:endParaRPr lang="en-US">
                <a:latin typeface="Calibri" pitchFamily="34" charset="0"/>
              </a:endParaRPr>
            </a:p>
          </p:txBody>
        </p:sp>
        <p:sp>
          <p:nvSpPr>
            <p:cNvPr id="27700" name="Freeform 60"/>
            <p:cNvSpPr>
              <a:spLocks/>
            </p:cNvSpPr>
            <p:nvPr/>
          </p:nvSpPr>
          <p:spPr bwMode="auto">
            <a:xfrm>
              <a:off x="1136" y="1584"/>
              <a:ext cx="60" cy="59"/>
            </a:xfrm>
            <a:custGeom>
              <a:avLst/>
              <a:gdLst>
                <a:gd name="T0" fmla="*/ 30 w 60"/>
                <a:gd name="T1" fmla="*/ 0 h 59"/>
                <a:gd name="T2" fmla="*/ 60 w 60"/>
                <a:gd name="T3" fmla="*/ 29 h 59"/>
                <a:gd name="T4" fmla="*/ 30 w 60"/>
                <a:gd name="T5" fmla="*/ 59 h 59"/>
                <a:gd name="T6" fmla="*/ 0 w 60"/>
                <a:gd name="T7" fmla="*/ 29 h 59"/>
                <a:gd name="T8" fmla="*/ 30 w 60"/>
                <a:gd name="T9" fmla="*/ 0 h 59"/>
                <a:gd name="T10" fmla="*/ 0 60000 65536"/>
                <a:gd name="T11" fmla="*/ 0 60000 65536"/>
                <a:gd name="T12" fmla="*/ 0 60000 65536"/>
                <a:gd name="T13" fmla="*/ 0 60000 65536"/>
                <a:gd name="T14" fmla="*/ 0 60000 65536"/>
                <a:gd name="T15" fmla="*/ 0 w 60"/>
                <a:gd name="T16" fmla="*/ 0 h 59"/>
                <a:gd name="T17" fmla="*/ 60 w 60"/>
                <a:gd name="T18" fmla="*/ 59 h 59"/>
              </a:gdLst>
              <a:ahLst/>
              <a:cxnLst>
                <a:cxn ang="T10">
                  <a:pos x="T0" y="T1"/>
                </a:cxn>
                <a:cxn ang="T11">
                  <a:pos x="T2" y="T3"/>
                </a:cxn>
                <a:cxn ang="T12">
                  <a:pos x="T4" y="T5"/>
                </a:cxn>
                <a:cxn ang="T13">
                  <a:pos x="T6" y="T7"/>
                </a:cxn>
                <a:cxn ang="T14">
                  <a:pos x="T8" y="T9"/>
                </a:cxn>
              </a:cxnLst>
              <a:rect l="T15" t="T16" r="T17" b="T18"/>
              <a:pathLst>
                <a:path w="60" h="59">
                  <a:moveTo>
                    <a:pt x="30" y="0"/>
                  </a:moveTo>
                  <a:lnTo>
                    <a:pt x="60" y="29"/>
                  </a:lnTo>
                  <a:lnTo>
                    <a:pt x="30" y="59"/>
                  </a:lnTo>
                  <a:lnTo>
                    <a:pt x="0" y="29"/>
                  </a:lnTo>
                  <a:lnTo>
                    <a:pt x="30" y="0"/>
                  </a:lnTo>
                  <a:close/>
                </a:path>
              </a:pathLst>
            </a:custGeom>
            <a:solidFill>
              <a:srgbClr val="000080"/>
            </a:solidFill>
            <a:ln w="15875">
              <a:solidFill>
                <a:srgbClr val="000080"/>
              </a:solidFill>
              <a:round/>
              <a:headEnd/>
              <a:tailEnd/>
            </a:ln>
          </p:spPr>
          <p:txBody>
            <a:bodyPr/>
            <a:lstStyle/>
            <a:p>
              <a:endParaRPr lang="en-US">
                <a:latin typeface="Calibri" pitchFamily="34" charset="0"/>
              </a:endParaRPr>
            </a:p>
          </p:txBody>
        </p:sp>
        <p:sp>
          <p:nvSpPr>
            <p:cNvPr id="27701" name="Rectangle 61"/>
            <p:cNvSpPr>
              <a:spLocks noChangeArrowheads="1"/>
            </p:cNvSpPr>
            <p:nvPr/>
          </p:nvSpPr>
          <p:spPr bwMode="auto">
            <a:xfrm>
              <a:off x="1345" y="1524"/>
              <a:ext cx="496" cy="208"/>
            </a:xfrm>
            <a:prstGeom prst="rect">
              <a:avLst/>
            </a:prstGeom>
            <a:noFill/>
            <a:ln w="9525">
              <a:noFill/>
              <a:miter lim="800000"/>
              <a:headEnd/>
              <a:tailEnd/>
            </a:ln>
          </p:spPr>
          <p:txBody>
            <a:bodyPr wrap="none" lIns="0" tIns="0" rIns="0" bIns="0">
              <a:spAutoFit/>
            </a:bodyPr>
            <a:lstStyle/>
            <a:p>
              <a:r>
                <a:rPr lang="en-US" sz="1900">
                  <a:solidFill>
                    <a:srgbClr val="000000"/>
                  </a:solidFill>
                  <a:latin typeface="Calibri" pitchFamily="34" charset="0"/>
                </a:rPr>
                <a:t>Drilled</a:t>
              </a:r>
              <a:endParaRPr lang="en-US">
                <a:latin typeface="Calibri" pitchFamily="34" charset="0"/>
              </a:endParaRPr>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DSCN1687"/>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p:txBody>
          <a:bodyPr/>
          <a:lstStyle/>
          <a:p>
            <a:r>
              <a:rPr lang="en-US" sz="4000" smtClean="0"/>
              <a:t>Small Grains</a:t>
            </a:r>
            <a:br>
              <a:rPr lang="en-US" sz="4000" smtClean="0"/>
            </a:br>
            <a:endParaRPr lang="en-US" sz="4000" smtClean="0"/>
          </a:p>
        </p:txBody>
      </p:sp>
      <p:sp>
        <p:nvSpPr>
          <p:cNvPr id="28674" name="Rectangle 3"/>
          <p:cNvSpPr>
            <a:spLocks noGrp="1" noChangeArrowheads="1"/>
          </p:cNvSpPr>
          <p:nvPr>
            <p:ph type="body" idx="1"/>
          </p:nvPr>
        </p:nvSpPr>
        <p:spPr/>
        <p:txBody>
          <a:bodyPr/>
          <a:lstStyle/>
          <a:p>
            <a:r>
              <a:rPr lang="en-US" smtClean="0"/>
              <a:t>Tillers developed in the fall or winter produce larger numbers of wheat kernels per head than tillers developed in the spring.  </a:t>
            </a:r>
          </a:p>
          <a:p>
            <a:r>
              <a:rPr lang="en-US" smtClean="0"/>
              <a:t>Fall/winter developed tillers also have deeper root systems that give greater protection against dry weather during grain fill in May or early June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r>
              <a:rPr lang="en-US" smtClean="0"/>
              <a:t>Late Planted Wheat</a:t>
            </a:r>
          </a:p>
        </p:txBody>
      </p:sp>
      <p:grpSp>
        <p:nvGrpSpPr>
          <p:cNvPr id="29698" name="Group 3"/>
          <p:cNvGrpSpPr>
            <a:grpSpLocks noChangeAspect="1"/>
          </p:cNvGrpSpPr>
          <p:nvPr/>
        </p:nvGrpSpPr>
        <p:grpSpPr bwMode="auto">
          <a:xfrm>
            <a:off x="533400" y="1738313"/>
            <a:ext cx="8153400" cy="3976687"/>
            <a:chOff x="240" y="1028"/>
            <a:chExt cx="5136" cy="2505"/>
          </a:xfrm>
        </p:grpSpPr>
        <p:sp>
          <p:nvSpPr>
            <p:cNvPr id="29699" name="AutoShape 4"/>
            <p:cNvSpPr>
              <a:spLocks noChangeAspect="1" noChangeArrowheads="1" noTextEdit="1"/>
            </p:cNvSpPr>
            <p:nvPr/>
          </p:nvSpPr>
          <p:spPr bwMode="auto">
            <a:xfrm>
              <a:off x="240" y="1028"/>
              <a:ext cx="5136" cy="2505"/>
            </a:xfrm>
            <a:prstGeom prst="rect">
              <a:avLst/>
            </a:prstGeom>
            <a:noFill/>
            <a:ln w="9525">
              <a:noFill/>
              <a:miter lim="800000"/>
              <a:headEnd/>
              <a:tailEnd/>
            </a:ln>
          </p:spPr>
          <p:txBody>
            <a:bodyPr/>
            <a:lstStyle/>
            <a:p>
              <a:endParaRPr lang="en-US"/>
            </a:p>
          </p:txBody>
        </p:sp>
        <p:sp>
          <p:nvSpPr>
            <p:cNvPr id="29700" name="Rectangle 5"/>
            <p:cNvSpPr>
              <a:spLocks noChangeArrowheads="1"/>
            </p:cNvSpPr>
            <p:nvPr/>
          </p:nvSpPr>
          <p:spPr bwMode="auto">
            <a:xfrm>
              <a:off x="292" y="1080"/>
              <a:ext cx="5031" cy="2411"/>
            </a:xfrm>
            <a:prstGeom prst="rect">
              <a:avLst/>
            </a:prstGeom>
            <a:solidFill>
              <a:srgbClr val="FFFFFF"/>
            </a:solidFill>
            <a:ln w="9525">
              <a:noFill/>
              <a:miter lim="800000"/>
              <a:headEnd/>
              <a:tailEnd/>
            </a:ln>
          </p:spPr>
          <p:txBody>
            <a:bodyPr/>
            <a:lstStyle/>
            <a:p>
              <a:endParaRPr lang="en-US">
                <a:latin typeface="Calibri" pitchFamily="34" charset="0"/>
              </a:endParaRPr>
            </a:p>
          </p:txBody>
        </p:sp>
        <p:sp>
          <p:nvSpPr>
            <p:cNvPr id="29701" name="Rectangle 6"/>
            <p:cNvSpPr>
              <a:spLocks noChangeArrowheads="1"/>
            </p:cNvSpPr>
            <p:nvPr/>
          </p:nvSpPr>
          <p:spPr bwMode="auto">
            <a:xfrm>
              <a:off x="921" y="1301"/>
              <a:ext cx="4067" cy="1519"/>
            </a:xfrm>
            <a:prstGeom prst="rect">
              <a:avLst/>
            </a:prstGeom>
            <a:solidFill>
              <a:srgbClr val="C0C0C0"/>
            </a:solidFill>
            <a:ln w="9525">
              <a:noFill/>
              <a:miter lim="800000"/>
              <a:headEnd/>
              <a:tailEnd/>
            </a:ln>
          </p:spPr>
          <p:txBody>
            <a:bodyPr/>
            <a:lstStyle/>
            <a:p>
              <a:endParaRPr lang="en-US">
                <a:latin typeface="Calibri" pitchFamily="34" charset="0"/>
              </a:endParaRPr>
            </a:p>
          </p:txBody>
        </p:sp>
        <p:sp>
          <p:nvSpPr>
            <p:cNvPr id="29702" name="Rectangle 7"/>
            <p:cNvSpPr>
              <a:spLocks noChangeArrowheads="1"/>
            </p:cNvSpPr>
            <p:nvPr/>
          </p:nvSpPr>
          <p:spPr bwMode="auto">
            <a:xfrm>
              <a:off x="921" y="1301"/>
              <a:ext cx="4067" cy="1519"/>
            </a:xfrm>
            <a:prstGeom prst="rect">
              <a:avLst/>
            </a:prstGeom>
            <a:noFill/>
            <a:ln w="15875">
              <a:solidFill>
                <a:srgbClr val="808080"/>
              </a:solidFill>
              <a:miter lim="800000"/>
              <a:headEnd/>
              <a:tailEnd/>
            </a:ln>
          </p:spPr>
          <p:txBody>
            <a:bodyPr/>
            <a:lstStyle/>
            <a:p>
              <a:endParaRPr lang="en-US">
                <a:latin typeface="Calibri" pitchFamily="34" charset="0"/>
              </a:endParaRPr>
            </a:p>
          </p:txBody>
        </p:sp>
        <p:sp>
          <p:nvSpPr>
            <p:cNvPr id="29703" name="Line 8"/>
            <p:cNvSpPr>
              <a:spLocks noChangeShapeType="1"/>
            </p:cNvSpPr>
            <p:nvPr/>
          </p:nvSpPr>
          <p:spPr bwMode="auto">
            <a:xfrm>
              <a:off x="921" y="1301"/>
              <a:ext cx="1" cy="1519"/>
            </a:xfrm>
            <a:prstGeom prst="line">
              <a:avLst/>
            </a:prstGeom>
            <a:noFill/>
            <a:ln w="0">
              <a:solidFill>
                <a:srgbClr val="000000"/>
              </a:solidFill>
              <a:round/>
              <a:headEnd/>
              <a:tailEnd/>
            </a:ln>
          </p:spPr>
          <p:txBody>
            <a:bodyPr/>
            <a:lstStyle/>
            <a:p>
              <a:endParaRPr lang="en-US"/>
            </a:p>
          </p:txBody>
        </p:sp>
        <p:sp>
          <p:nvSpPr>
            <p:cNvPr id="29704" name="Line 9"/>
            <p:cNvSpPr>
              <a:spLocks noChangeShapeType="1"/>
            </p:cNvSpPr>
            <p:nvPr/>
          </p:nvSpPr>
          <p:spPr bwMode="auto">
            <a:xfrm>
              <a:off x="879" y="2820"/>
              <a:ext cx="42" cy="1"/>
            </a:xfrm>
            <a:prstGeom prst="line">
              <a:avLst/>
            </a:prstGeom>
            <a:noFill/>
            <a:ln w="0">
              <a:solidFill>
                <a:srgbClr val="000000"/>
              </a:solidFill>
              <a:round/>
              <a:headEnd/>
              <a:tailEnd/>
            </a:ln>
          </p:spPr>
          <p:txBody>
            <a:bodyPr/>
            <a:lstStyle/>
            <a:p>
              <a:endParaRPr lang="en-US"/>
            </a:p>
          </p:txBody>
        </p:sp>
        <p:sp>
          <p:nvSpPr>
            <p:cNvPr id="29705" name="Line 10"/>
            <p:cNvSpPr>
              <a:spLocks noChangeShapeType="1"/>
            </p:cNvSpPr>
            <p:nvPr/>
          </p:nvSpPr>
          <p:spPr bwMode="auto">
            <a:xfrm>
              <a:off x="879" y="2653"/>
              <a:ext cx="42" cy="1"/>
            </a:xfrm>
            <a:prstGeom prst="line">
              <a:avLst/>
            </a:prstGeom>
            <a:noFill/>
            <a:ln w="0">
              <a:solidFill>
                <a:srgbClr val="000000"/>
              </a:solidFill>
              <a:round/>
              <a:headEnd/>
              <a:tailEnd/>
            </a:ln>
          </p:spPr>
          <p:txBody>
            <a:bodyPr/>
            <a:lstStyle/>
            <a:p>
              <a:endParaRPr lang="en-US"/>
            </a:p>
          </p:txBody>
        </p:sp>
        <p:sp>
          <p:nvSpPr>
            <p:cNvPr id="29706" name="Line 11"/>
            <p:cNvSpPr>
              <a:spLocks noChangeShapeType="1"/>
            </p:cNvSpPr>
            <p:nvPr/>
          </p:nvSpPr>
          <p:spPr bwMode="auto">
            <a:xfrm>
              <a:off x="879" y="2485"/>
              <a:ext cx="42" cy="1"/>
            </a:xfrm>
            <a:prstGeom prst="line">
              <a:avLst/>
            </a:prstGeom>
            <a:noFill/>
            <a:ln w="0">
              <a:solidFill>
                <a:srgbClr val="000000"/>
              </a:solidFill>
              <a:round/>
              <a:headEnd/>
              <a:tailEnd/>
            </a:ln>
          </p:spPr>
          <p:txBody>
            <a:bodyPr/>
            <a:lstStyle/>
            <a:p>
              <a:endParaRPr lang="en-US"/>
            </a:p>
          </p:txBody>
        </p:sp>
        <p:sp>
          <p:nvSpPr>
            <p:cNvPr id="29707" name="Line 12"/>
            <p:cNvSpPr>
              <a:spLocks noChangeShapeType="1"/>
            </p:cNvSpPr>
            <p:nvPr/>
          </p:nvSpPr>
          <p:spPr bwMode="auto">
            <a:xfrm>
              <a:off x="879" y="2317"/>
              <a:ext cx="42" cy="1"/>
            </a:xfrm>
            <a:prstGeom prst="line">
              <a:avLst/>
            </a:prstGeom>
            <a:noFill/>
            <a:ln w="0">
              <a:solidFill>
                <a:srgbClr val="000000"/>
              </a:solidFill>
              <a:round/>
              <a:headEnd/>
              <a:tailEnd/>
            </a:ln>
          </p:spPr>
          <p:txBody>
            <a:bodyPr/>
            <a:lstStyle/>
            <a:p>
              <a:endParaRPr lang="en-US"/>
            </a:p>
          </p:txBody>
        </p:sp>
        <p:sp>
          <p:nvSpPr>
            <p:cNvPr id="29708" name="Line 13"/>
            <p:cNvSpPr>
              <a:spLocks noChangeShapeType="1"/>
            </p:cNvSpPr>
            <p:nvPr/>
          </p:nvSpPr>
          <p:spPr bwMode="auto">
            <a:xfrm>
              <a:off x="879" y="2150"/>
              <a:ext cx="42" cy="1"/>
            </a:xfrm>
            <a:prstGeom prst="line">
              <a:avLst/>
            </a:prstGeom>
            <a:noFill/>
            <a:ln w="0">
              <a:solidFill>
                <a:srgbClr val="000000"/>
              </a:solidFill>
              <a:round/>
              <a:headEnd/>
              <a:tailEnd/>
            </a:ln>
          </p:spPr>
          <p:txBody>
            <a:bodyPr/>
            <a:lstStyle/>
            <a:p>
              <a:endParaRPr lang="en-US"/>
            </a:p>
          </p:txBody>
        </p:sp>
        <p:sp>
          <p:nvSpPr>
            <p:cNvPr id="29709" name="Line 14"/>
            <p:cNvSpPr>
              <a:spLocks noChangeShapeType="1"/>
            </p:cNvSpPr>
            <p:nvPr/>
          </p:nvSpPr>
          <p:spPr bwMode="auto">
            <a:xfrm>
              <a:off x="879" y="1971"/>
              <a:ext cx="42" cy="1"/>
            </a:xfrm>
            <a:prstGeom prst="line">
              <a:avLst/>
            </a:prstGeom>
            <a:noFill/>
            <a:ln w="0">
              <a:solidFill>
                <a:srgbClr val="000000"/>
              </a:solidFill>
              <a:round/>
              <a:headEnd/>
              <a:tailEnd/>
            </a:ln>
          </p:spPr>
          <p:txBody>
            <a:bodyPr/>
            <a:lstStyle/>
            <a:p>
              <a:endParaRPr lang="en-US"/>
            </a:p>
          </p:txBody>
        </p:sp>
        <p:sp>
          <p:nvSpPr>
            <p:cNvPr id="29710" name="Line 15"/>
            <p:cNvSpPr>
              <a:spLocks noChangeShapeType="1"/>
            </p:cNvSpPr>
            <p:nvPr/>
          </p:nvSpPr>
          <p:spPr bwMode="auto">
            <a:xfrm>
              <a:off x="879" y="1804"/>
              <a:ext cx="42" cy="1"/>
            </a:xfrm>
            <a:prstGeom prst="line">
              <a:avLst/>
            </a:prstGeom>
            <a:noFill/>
            <a:ln w="0">
              <a:solidFill>
                <a:srgbClr val="000000"/>
              </a:solidFill>
              <a:round/>
              <a:headEnd/>
              <a:tailEnd/>
            </a:ln>
          </p:spPr>
          <p:txBody>
            <a:bodyPr/>
            <a:lstStyle/>
            <a:p>
              <a:endParaRPr lang="en-US"/>
            </a:p>
          </p:txBody>
        </p:sp>
        <p:sp>
          <p:nvSpPr>
            <p:cNvPr id="29711" name="Line 16"/>
            <p:cNvSpPr>
              <a:spLocks noChangeShapeType="1"/>
            </p:cNvSpPr>
            <p:nvPr/>
          </p:nvSpPr>
          <p:spPr bwMode="auto">
            <a:xfrm>
              <a:off x="879" y="1636"/>
              <a:ext cx="42" cy="1"/>
            </a:xfrm>
            <a:prstGeom prst="line">
              <a:avLst/>
            </a:prstGeom>
            <a:noFill/>
            <a:ln w="0">
              <a:solidFill>
                <a:srgbClr val="000000"/>
              </a:solidFill>
              <a:round/>
              <a:headEnd/>
              <a:tailEnd/>
            </a:ln>
          </p:spPr>
          <p:txBody>
            <a:bodyPr/>
            <a:lstStyle/>
            <a:p>
              <a:endParaRPr lang="en-US"/>
            </a:p>
          </p:txBody>
        </p:sp>
        <p:sp>
          <p:nvSpPr>
            <p:cNvPr id="29712" name="Line 17"/>
            <p:cNvSpPr>
              <a:spLocks noChangeShapeType="1"/>
            </p:cNvSpPr>
            <p:nvPr/>
          </p:nvSpPr>
          <p:spPr bwMode="auto">
            <a:xfrm>
              <a:off x="879" y="1468"/>
              <a:ext cx="42" cy="1"/>
            </a:xfrm>
            <a:prstGeom prst="line">
              <a:avLst/>
            </a:prstGeom>
            <a:noFill/>
            <a:ln w="0">
              <a:solidFill>
                <a:srgbClr val="000000"/>
              </a:solidFill>
              <a:round/>
              <a:headEnd/>
              <a:tailEnd/>
            </a:ln>
          </p:spPr>
          <p:txBody>
            <a:bodyPr/>
            <a:lstStyle/>
            <a:p>
              <a:endParaRPr lang="en-US"/>
            </a:p>
          </p:txBody>
        </p:sp>
        <p:sp>
          <p:nvSpPr>
            <p:cNvPr id="29713" name="Line 18"/>
            <p:cNvSpPr>
              <a:spLocks noChangeShapeType="1"/>
            </p:cNvSpPr>
            <p:nvPr/>
          </p:nvSpPr>
          <p:spPr bwMode="auto">
            <a:xfrm>
              <a:off x="879" y="1301"/>
              <a:ext cx="42" cy="1"/>
            </a:xfrm>
            <a:prstGeom prst="line">
              <a:avLst/>
            </a:prstGeom>
            <a:noFill/>
            <a:ln w="0">
              <a:solidFill>
                <a:srgbClr val="000000"/>
              </a:solidFill>
              <a:round/>
              <a:headEnd/>
              <a:tailEnd/>
            </a:ln>
          </p:spPr>
          <p:txBody>
            <a:bodyPr/>
            <a:lstStyle/>
            <a:p>
              <a:endParaRPr lang="en-US"/>
            </a:p>
          </p:txBody>
        </p:sp>
        <p:sp>
          <p:nvSpPr>
            <p:cNvPr id="29714" name="Line 19"/>
            <p:cNvSpPr>
              <a:spLocks noChangeShapeType="1"/>
            </p:cNvSpPr>
            <p:nvPr/>
          </p:nvSpPr>
          <p:spPr bwMode="auto">
            <a:xfrm>
              <a:off x="921" y="2820"/>
              <a:ext cx="4067" cy="1"/>
            </a:xfrm>
            <a:prstGeom prst="line">
              <a:avLst/>
            </a:prstGeom>
            <a:noFill/>
            <a:ln w="0">
              <a:solidFill>
                <a:srgbClr val="000000"/>
              </a:solidFill>
              <a:round/>
              <a:headEnd/>
              <a:tailEnd/>
            </a:ln>
          </p:spPr>
          <p:txBody>
            <a:bodyPr/>
            <a:lstStyle/>
            <a:p>
              <a:endParaRPr lang="en-US"/>
            </a:p>
          </p:txBody>
        </p:sp>
        <p:sp>
          <p:nvSpPr>
            <p:cNvPr id="29715" name="Line 20"/>
            <p:cNvSpPr>
              <a:spLocks noChangeShapeType="1"/>
            </p:cNvSpPr>
            <p:nvPr/>
          </p:nvSpPr>
          <p:spPr bwMode="auto">
            <a:xfrm flipV="1">
              <a:off x="921" y="2820"/>
              <a:ext cx="1" cy="42"/>
            </a:xfrm>
            <a:prstGeom prst="line">
              <a:avLst/>
            </a:prstGeom>
            <a:noFill/>
            <a:ln w="0">
              <a:solidFill>
                <a:srgbClr val="000000"/>
              </a:solidFill>
              <a:round/>
              <a:headEnd/>
              <a:tailEnd/>
            </a:ln>
          </p:spPr>
          <p:txBody>
            <a:bodyPr/>
            <a:lstStyle/>
            <a:p>
              <a:endParaRPr lang="en-US"/>
            </a:p>
          </p:txBody>
        </p:sp>
        <p:sp>
          <p:nvSpPr>
            <p:cNvPr id="29716" name="Line 21"/>
            <p:cNvSpPr>
              <a:spLocks noChangeShapeType="1"/>
            </p:cNvSpPr>
            <p:nvPr/>
          </p:nvSpPr>
          <p:spPr bwMode="auto">
            <a:xfrm flipV="1">
              <a:off x="1435" y="2820"/>
              <a:ext cx="1" cy="42"/>
            </a:xfrm>
            <a:prstGeom prst="line">
              <a:avLst/>
            </a:prstGeom>
            <a:noFill/>
            <a:ln w="0">
              <a:solidFill>
                <a:srgbClr val="000000"/>
              </a:solidFill>
              <a:round/>
              <a:headEnd/>
              <a:tailEnd/>
            </a:ln>
          </p:spPr>
          <p:txBody>
            <a:bodyPr/>
            <a:lstStyle/>
            <a:p>
              <a:endParaRPr lang="en-US"/>
            </a:p>
          </p:txBody>
        </p:sp>
        <p:sp>
          <p:nvSpPr>
            <p:cNvPr id="29717" name="Line 22"/>
            <p:cNvSpPr>
              <a:spLocks noChangeShapeType="1"/>
            </p:cNvSpPr>
            <p:nvPr/>
          </p:nvSpPr>
          <p:spPr bwMode="auto">
            <a:xfrm flipV="1">
              <a:off x="1938" y="2820"/>
              <a:ext cx="1" cy="42"/>
            </a:xfrm>
            <a:prstGeom prst="line">
              <a:avLst/>
            </a:prstGeom>
            <a:noFill/>
            <a:ln w="0">
              <a:solidFill>
                <a:srgbClr val="000000"/>
              </a:solidFill>
              <a:round/>
              <a:headEnd/>
              <a:tailEnd/>
            </a:ln>
          </p:spPr>
          <p:txBody>
            <a:bodyPr/>
            <a:lstStyle/>
            <a:p>
              <a:endParaRPr lang="en-US"/>
            </a:p>
          </p:txBody>
        </p:sp>
        <p:sp>
          <p:nvSpPr>
            <p:cNvPr id="29718" name="Line 23"/>
            <p:cNvSpPr>
              <a:spLocks noChangeShapeType="1"/>
            </p:cNvSpPr>
            <p:nvPr/>
          </p:nvSpPr>
          <p:spPr bwMode="auto">
            <a:xfrm flipV="1">
              <a:off x="2452" y="2820"/>
              <a:ext cx="1" cy="42"/>
            </a:xfrm>
            <a:prstGeom prst="line">
              <a:avLst/>
            </a:prstGeom>
            <a:noFill/>
            <a:ln w="0">
              <a:solidFill>
                <a:srgbClr val="000000"/>
              </a:solidFill>
              <a:round/>
              <a:headEnd/>
              <a:tailEnd/>
            </a:ln>
          </p:spPr>
          <p:txBody>
            <a:bodyPr/>
            <a:lstStyle/>
            <a:p>
              <a:endParaRPr lang="en-US"/>
            </a:p>
          </p:txBody>
        </p:sp>
        <p:sp>
          <p:nvSpPr>
            <p:cNvPr id="29719" name="Line 24"/>
            <p:cNvSpPr>
              <a:spLocks noChangeShapeType="1"/>
            </p:cNvSpPr>
            <p:nvPr/>
          </p:nvSpPr>
          <p:spPr bwMode="auto">
            <a:xfrm flipV="1">
              <a:off x="2955" y="2820"/>
              <a:ext cx="1" cy="42"/>
            </a:xfrm>
            <a:prstGeom prst="line">
              <a:avLst/>
            </a:prstGeom>
            <a:noFill/>
            <a:ln w="0">
              <a:solidFill>
                <a:srgbClr val="000000"/>
              </a:solidFill>
              <a:round/>
              <a:headEnd/>
              <a:tailEnd/>
            </a:ln>
          </p:spPr>
          <p:txBody>
            <a:bodyPr/>
            <a:lstStyle/>
            <a:p>
              <a:endParaRPr lang="en-US"/>
            </a:p>
          </p:txBody>
        </p:sp>
        <p:sp>
          <p:nvSpPr>
            <p:cNvPr id="29720" name="Line 25"/>
            <p:cNvSpPr>
              <a:spLocks noChangeShapeType="1"/>
            </p:cNvSpPr>
            <p:nvPr/>
          </p:nvSpPr>
          <p:spPr bwMode="auto">
            <a:xfrm flipV="1">
              <a:off x="3468" y="2820"/>
              <a:ext cx="1" cy="42"/>
            </a:xfrm>
            <a:prstGeom prst="line">
              <a:avLst/>
            </a:prstGeom>
            <a:noFill/>
            <a:ln w="0">
              <a:solidFill>
                <a:srgbClr val="000000"/>
              </a:solidFill>
              <a:round/>
              <a:headEnd/>
              <a:tailEnd/>
            </a:ln>
          </p:spPr>
          <p:txBody>
            <a:bodyPr/>
            <a:lstStyle/>
            <a:p>
              <a:endParaRPr lang="en-US"/>
            </a:p>
          </p:txBody>
        </p:sp>
        <p:sp>
          <p:nvSpPr>
            <p:cNvPr id="29721" name="Line 26"/>
            <p:cNvSpPr>
              <a:spLocks noChangeShapeType="1"/>
            </p:cNvSpPr>
            <p:nvPr/>
          </p:nvSpPr>
          <p:spPr bwMode="auto">
            <a:xfrm flipV="1">
              <a:off x="3971" y="2820"/>
              <a:ext cx="1" cy="42"/>
            </a:xfrm>
            <a:prstGeom prst="line">
              <a:avLst/>
            </a:prstGeom>
            <a:noFill/>
            <a:ln w="0">
              <a:solidFill>
                <a:srgbClr val="000000"/>
              </a:solidFill>
              <a:round/>
              <a:headEnd/>
              <a:tailEnd/>
            </a:ln>
          </p:spPr>
          <p:txBody>
            <a:bodyPr/>
            <a:lstStyle/>
            <a:p>
              <a:endParaRPr lang="en-US"/>
            </a:p>
          </p:txBody>
        </p:sp>
        <p:sp>
          <p:nvSpPr>
            <p:cNvPr id="29722" name="Line 27"/>
            <p:cNvSpPr>
              <a:spLocks noChangeShapeType="1"/>
            </p:cNvSpPr>
            <p:nvPr/>
          </p:nvSpPr>
          <p:spPr bwMode="auto">
            <a:xfrm flipV="1">
              <a:off x="4485" y="2820"/>
              <a:ext cx="1" cy="42"/>
            </a:xfrm>
            <a:prstGeom prst="line">
              <a:avLst/>
            </a:prstGeom>
            <a:noFill/>
            <a:ln w="0">
              <a:solidFill>
                <a:srgbClr val="000000"/>
              </a:solidFill>
              <a:round/>
              <a:headEnd/>
              <a:tailEnd/>
            </a:ln>
          </p:spPr>
          <p:txBody>
            <a:bodyPr/>
            <a:lstStyle/>
            <a:p>
              <a:endParaRPr lang="en-US"/>
            </a:p>
          </p:txBody>
        </p:sp>
        <p:sp>
          <p:nvSpPr>
            <p:cNvPr id="29723" name="Line 28"/>
            <p:cNvSpPr>
              <a:spLocks noChangeShapeType="1"/>
            </p:cNvSpPr>
            <p:nvPr/>
          </p:nvSpPr>
          <p:spPr bwMode="auto">
            <a:xfrm flipV="1">
              <a:off x="4988" y="2820"/>
              <a:ext cx="1" cy="42"/>
            </a:xfrm>
            <a:prstGeom prst="line">
              <a:avLst/>
            </a:prstGeom>
            <a:noFill/>
            <a:ln w="0">
              <a:solidFill>
                <a:srgbClr val="000000"/>
              </a:solidFill>
              <a:round/>
              <a:headEnd/>
              <a:tailEnd/>
            </a:ln>
          </p:spPr>
          <p:txBody>
            <a:bodyPr/>
            <a:lstStyle/>
            <a:p>
              <a:endParaRPr lang="en-US"/>
            </a:p>
          </p:txBody>
        </p:sp>
        <p:sp>
          <p:nvSpPr>
            <p:cNvPr id="29724" name="Freeform 29"/>
            <p:cNvSpPr>
              <a:spLocks/>
            </p:cNvSpPr>
            <p:nvPr/>
          </p:nvSpPr>
          <p:spPr bwMode="auto">
            <a:xfrm>
              <a:off x="1173" y="1437"/>
              <a:ext cx="3312" cy="566"/>
            </a:xfrm>
            <a:custGeom>
              <a:avLst/>
              <a:gdLst>
                <a:gd name="T0" fmla="*/ 4 w 316"/>
                <a:gd name="T1" fmla="*/ 1 h 54"/>
                <a:gd name="T2" fmla="*/ 10 w 316"/>
                <a:gd name="T3" fmla="*/ 2 h 54"/>
                <a:gd name="T4" fmla="*/ 17 w 316"/>
                <a:gd name="T5" fmla="*/ 4 h 54"/>
                <a:gd name="T6" fmla="*/ 23 w 316"/>
                <a:gd name="T7" fmla="*/ 5 h 54"/>
                <a:gd name="T8" fmla="*/ 30 w 316"/>
                <a:gd name="T9" fmla="*/ 7 h 54"/>
                <a:gd name="T10" fmla="*/ 37 w 316"/>
                <a:gd name="T11" fmla="*/ 8 h 54"/>
                <a:gd name="T12" fmla="*/ 43 w 316"/>
                <a:gd name="T13" fmla="*/ 9 h 54"/>
                <a:gd name="T14" fmla="*/ 50 w 316"/>
                <a:gd name="T15" fmla="*/ 10 h 54"/>
                <a:gd name="T16" fmla="*/ 57 w 316"/>
                <a:gd name="T17" fmla="*/ 12 h 54"/>
                <a:gd name="T18" fmla="*/ 63 w 316"/>
                <a:gd name="T19" fmla="*/ 13 h 54"/>
                <a:gd name="T20" fmla="*/ 70 w 316"/>
                <a:gd name="T21" fmla="*/ 14 h 54"/>
                <a:gd name="T22" fmla="*/ 77 w 316"/>
                <a:gd name="T23" fmla="*/ 16 h 54"/>
                <a:gd name="T24" fmla="*/ 83 w 316"/>
                <a:gd name="T25" fmla="*/ 17 h 54"/>
                <a:gd name="T26" fmla="*/ 90 w 316"/>
                <a:gd name="T27" fmla="*/ 18 h 54"/>
                <a:gd name="T28" fmla="*/ 96 w 316"/>
                <a:gd name="T29" fmla="*/ 19 h 54"/>
                <a:gd name="T30" fmla="*/ 103 w 316"/>
                <a:gd name="T31" fmla="*/ 21 h 54"/>
                <a:gd name="T32" fmla="*/ 110 w 316"/>
                <a:gd name="T33" fmla="*/ 22 h 54"/>
                <a:gd name="T34" fmla="*/ 116 w 316"/>
                <a:gd name="T35" fmla="*/ 23 h 54"/>
                <a:gd name="T36" fmla="*/ 123 w 316"/>
                <a:gd name="T37" fmla="*/ 24 h 54"/>
                <a:gd name="T38" fmla="*/ 130 w 316"/>
                <a:gd name="T39" fmla="*/ 25 h 54"/>
                <a:gd name="T40" fmla="*/ 136 w 316"/>
                <a:gd name="T41" fmla="*/ 26 h 54"/>
                <a:gd name="T42" fmla="*/ 143 w 316"/>
                <a:gd name="T43" fmla="*/ 28 h 54"/>
                <a:gd name="T44" fmla="*/ 150 w 316"/>
                <a:gd name="T45" fmla="*/ 29 h 54"/>
                <a:gd name="T46" fmla="*/ 156 w 316"/>
                <a:gd name="T47" fmla="*/ 30 h 54"/>
                <a:gd name="T48" fmla="*/ 163 w 316"/>
                <a:gd name="T49" fmla="*/ 31 h 54"/>
                <a:gd name="T50" fmla="*/ 169 w 316"/>
                <a:gd name="T51" fmla="*/ 32 h 54"/>
                <a:gd name="T52" fmla="*/ 176 w 316"/>
                <a:gd name="T53" fmla="*/ 33 h 54"/>
                <a:gd name="T54" fmla="*/ 183 w 316"/>
                <a:gd name="T55" fmla="*/ 34 h 54"/>
                <a:gd name="T56" fmla="*/ 189 w 316"/>
                <a:gd name="T57" fmla="*/ 36 h 54"/>
                <a:gd name="T58" fmla="*/ 196 w 316"/>
                <a:gd name="T59" fmla="*/ 37 h 54"/>
                <a:gd name="T60" fmla="*/ 203 w 316"/>
                <a:gd name="T61" fmla="*/ 38 h 54"/>
                <a:gd name="T62" fmla="*/ 209 w 316"/>
                <a:gd name="T63" fmla="*/ 39 h 54"/>
                <a:gd name="T64" fmla="*/ 216 w 316"/>
                <a:gd name="T65" fmla="*/ 40 h 54"/>
                <a:gd name="T66" fmla="*/ 223 w 316"/>
                <a:gd name="T67" fmla="*/ 41 h 54"/>
                <a:gd name="T68" fmla="*/ 229 w 316"/>
                <a:gd name="T69" fmla="*/ 42 h 54"/>
                <a:gd name="T70" fmla="*/ 236 w 316"/>
                <a:gd name="T71" fmla="*/ 43 h 54"/>
                <a:gd name="T72" fmla="*/ 242 w 316"/>
                <a:gd name="T73" fmla="*/ 44 h 54"/>
                <a:gd name="T74" fmla="*/ 249 w 316"/>
                <a:gd name="T75" fmla="*/ 45 h 54"/>
                <a:gd name="T76" fmla="*/ 256 w 316"/>
                <a:gd name="T77" fmla="*/ 46 h 54"/>
                <a:gd name="T78" fmla="*/ 262 w 316"/>
                <a:gd name="T79" fmla="*/ 47 h 54"/>
                <a:gd name="T80" fmla="*/ 269 w 316"/>
                <a:gd name="T81" fmla="*/ 48 h 54"/>
                <a:gd name="T82" fmla="*/ 276 w 316"/>
                <a:gd name="T83" fmla="*/ 49 h 54"/>
                <a:gd name="T84" fmla="*/ 282 w 316"/>
                <a:gd name="T85" fmla="*/ 50 h 54"/>
                <a:gd name="T86" fmla="*/ 289 w 316"/>
                <a:gd name="T87" fmla="*/ 51 h 54"/>
                <a:gd name="T88" fmla="*/ 296 w 316"/>
                <a:gd name="T89" fmla="*/ 52 h 54"/>
                <a:gd name="T90" fmla="*/ 302 w 316"/>
                <a:gd name="T91" fmla="*/ 52 h 54"/>
                <a:gd name="T92" fmla="*/ 309 w 316"/>
                <a:gd name="T93" fmla="*/ 53 h 54"/>
                <a:gd name="T94" fmla="*/ 316 w 316"/>
                <a:gd name="T95" fmla="*/ 54 h 5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16"/>
                <a:gd name="T145" fmla="*/ 0 h 54"/>
                <a:gd name="T146" fmla="*/ 316 w 316"/>
                <a:gd name="T147" fmla="*/ 54 h 5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16" h="54">
                  <a:moveTo>
                    <a:pt x="0" y="0"/>
                  </a:moveTo>
                  <a:lnTo>
                    <a:pt x="4" y="1"/>
                  </a:lnTo>
                  <a:lnTo>
                    <a:pt x="7" y="2"/>
                  </a:lnTo>
                  <a:lnTo>
                    <a:pt x="10" y="2"/>
                  </a:lnTo>
                  <a:lnTo>
                    <a:pt x="14" y="3"/>
                  </a:lnTo>
                  <a:lnTo>
                    <a:pt x="17" y="4"/>
                  </a:lnTo>
                  <a:lnTo>
                    <a:pt x="20" y="4"/>
                  </a:lnTo>
                  <a:lnTo>
                    <a:pt x="23" y="5"/>
                  </a:lnTo>
                  <a:lnTo>
                    <a:pt x="27" y="6"/>
                  </a:lnTo>
                  <a:lnTo>
                    <a:pt x="30" y="7"/>
                  </a:lnTo>
                  <a:lnTo>
                    <a:pt x="33" y="7"/>
                  </a:lnTo>
                  <a:lnTo>
                    <a:pt x="37" y="8"/>
                  </a:lnTo>
                  <a:lnTo>
                    <a:pt x="40" y="8"/>
                  </a:lnTo>
                  <a:lnTo>
                    <a:pt x="43" y="9"/>
                  </a:lnTo>
                  <a:lnTo>
                    <a:pt x="47" y="10"/>
                  </a:lnTo>
                  <a:lnTo>
                    <a:pt x="50" y="10"/>
                  </a:lnTo>
                  <a:lnTo>
                    <a:pt x="53" y="11"/>
                  </a:lnTo>
                  <a:lnTo>
                    <a:pt x="57" y="12"/>
                  </a:lnTo>
                  <a:lnTo>
                    <a:pt x="60" y="12"/>
                  </a:lnTo>
                  <a:lnTo>
                    <a:pt x="63" y="13"/>
                  </a:lnTo>
                  <a:lnTo>
                    <a:pt x="67" y="14"/>
                  </a:lnTo>
                  <a:lnTo>
                    <a:pt x="70" y="14"/>
                  </a:lnTo>
                  <a:lnTo>
                    <a:pt x="73" y="15"/>
                  </a:lnTo>
                  <a:lnTo>
                    <a:pt x="77" y="16"/>
                  </a:lnTo>
                  <a:lnTo>
                    <a:pt x="80" y="16"/>
                  </a:lnTo>
                  <a:lnTo>
                    <a:pt x="83" y="17"/>
                  </a:lnTo>
                  <a:lnTo>
                    <a:pt x="87" y="17"/>
                  </a:lnTo>
                  <a:lnTo>
                    <a:pt x="90" y="18"/>
                  </a:lnTo>
                  <a:lnTo>
                    <a:pt x="93" y="19"/>
                  </a:lnTo>
                  <a:lnTo>
                    <a:pt x="96" y="19"/>
                  </a:lnTo>
                  <a:lnTo>
                    <a:pt x="100" y="20"/>
                  </a:lnTo>
                  <a:lnTo>
                    <a:pt x="103" y="21"/>
                  </a:lnTo>
                  <a:lnTo>
                    <a:pt x="106" y="21"/>
                  </a:lnTo>
                  <a:lnTo>
                    <a:pt x="110" y="22"/>
                  </a:lnTo>
                  <a:lnTo>
                    <a:pt x="113" y="22"/>
                  </a:lnTo>
                  <a:lnTo>
                    <a:pt x="116" y="23"/>
                  </a:lnTo>
                  <a:lnTo>
                    <a:pt x="120" y="24"/>
                  </a:lnTo>
                  <a:lnTo>
                    <a:pt x="123" y="24"/>
                  </a:lnTo>
                  <a:lnTo>
                    <a:pt x="126" y="25"/>
                  </a:lnTo>
                  <a:lnTo>
                    <a:pt x="130" y="25"/>
                  </a:lnTo>
                  <a:lnTo>
                    <a:pt x="133" y="26"/>
                  </a:lnTo>
                  <a:lnTo>
                    <a:pt x="136" y="26"/>
                  </a:lnTo>
                  <a:lnTo>
                    <a:pt x="140" y="27"/>
                  </a:lnTo>
                  <a:lnTo>
                    <a:pt x="143" y="28"/>
                  </a:lnTo>
                  <a:lnTo>
                    <a:pt x="146" y="28"/>
                  </a:lnTo>
                  <a:lnTo>
                    <a:pt x="150" y="29"/>
                  </a:lnTo>
                  <a:lnTo>
                    <a:pt x="153" y="29"/>
                  </a:lnTo>
                  <a:lnTo>
                    <a:pt x="156" y="30"/>
                  </a:lnTo>
                  <a:lnTo>
                    <a:pt x="160" y="31"/>
                  </a:lnTo>
                  <a:lnTo>
                    <a:pt x="163" y="31"/>
                  </a:lnTo>
                  <a:lnTo>
                    <a:pt x="166" y="32"/>
                  </a:lnTo>
                  <a:lnTo>
                    <a:pt x="169" y="32"/>
                  </a:lnTo>
                  <a:lnTo>
                    <a:pt x="173" y="33"/>
                  </a:lnTo>
                  <a:lnTo>
                    <a:pt x="176" y="33"/>
                  </a:lnTo>
                  <a:lnTo>
                    <a:pt x="179" y="34"/>
                  </a:lnTo>
                  <a:lnTo>
                    <a:pt x="183" y="34"/>
                  </a:lnTo>
                  <a:lnTo>
                    <a:pt x="186" y="35"/>
                  </a:lnTo>
                  <a:lnTo>
                    <a:pt x="189" y="36"/>
                  </a:lnTo>
                  <a:lnTo>
                    <a:pt x="193" y="36"/>
                  </a:lnTo>
                  <a:lnTo>
                    <a:pt x="196" y="37"/>
                  </a:lnTo>
                  <a:lnTo>
                    <a:pt x="199" y="37"/>
                  </a:lnTo>
                  <a:lnTo>
                    <a:pt x="203" y="38"/>
                  </a:lnTo>
                  <a:lnTo>
                    <a:pt x="206" y="38"/>
                  </a:lnTo>
                  <a:lnTo>
                    <a:pt x="209" y="39"/>
                  </a:lnTo>
                  <a:lnTo>
                    <a:pt x="213" y="39"/>
                  </a:lnTo>
                  <a:lnTo>
                    <a:pt x="216" y="40"/>
                  </a:lnTo>
                  <a:lnTo>
                    <a:pt x="219" y="40"/>
                  </a:lnTo>
                  <a:lnTo>
                    <a:pt x="223" y="41"/>
                  </a:lnTo>
                  <a:lnTo>
                    <a:pt x="226" y="41"/>
                  </a:lnTo>
                  <a:lnTo>
                    <a:pt x="229" y="42"/>
                  </a:lnTo>
                  <a:lnTo>
                    <a:pt x="233" y="42"/>
                  </a:lnTo>
                  <a:lnTo>
                    <a:pt x="236" y="43"/>
                  </a:lnTo>
                  <a:lnTo>
                    <a:pt x="239" y="43"/>
                  </a:lnTo>
                  <a:lnTo>
                    <a:pt x="242" y="44"/>
                  </a:lnTo>
                  <a:lnTo>
                    <a:pt x="246" y="44"/>
                  </a:lnTo>
                  <a:lnTo>
                    <a:pt x="249" y="45"/>
                  </a:lnTo>
                  <a:lnTo>
                    <a:pt x="252" y="45"/>
                  </a:lnTo>
                  <a:lnTo>
                    <a:pt x="256" y="46"/>
                  </a:lnTo>
                  <a:lnTo>
                    <a:pt x="259" y="46"/>
                  </a:lnTo>
                  <a:lnTo>
                    <a:pt x="262" y="47"/>
                  </a:lnTo>
                  <a:lnTo>
                    <a:pt x="266" y="47"/>
                  </a:lnTo>
                  <a:lnTo>
                    <a:pt x="269" y="48"/>
                  </a:lnTo>
                  <a:lnTo>
                    <a:pt x="272" y="48"/>
                  </a:lnTo>
                  <a:lnTo>
                    <a:pt x="276" y="49"/>
                  </a:lnTo>
                  <a:lnTo>
                    <a:pt x="279" y="49"/>
                  </a:lnTo>
                  <a:lnTo>
                    <a:pt x="282" y="50"/>
                  </a:lnTo>
                  <a:lnTo>
                    <a:pt x="286" y="50"/>
                  </a:lnTo>
                  <a:lnTo>
                    <a:pt x="289" y="51"/>
                  </a:lnTo>
                  <a:lnTo>
                    <a:pt x="292" y="51"/>
                  </a:lnTo>
                  <a:lnTo>
                    <a:pt x="296" y="52"/>
                  </a:lnTo>
                  <a:lnTo>
                    <a:pt x="299" y="52"/>
                  </a:lnTo>
                  <a:lnTo>
                    <a:pt x="302" y="52"/>
                  </a:lnTo>
                  <a:lnTo>
                    <a:pt x="306" y="53"/>
                  </a:lnTo>
                  <a:lnTo>
                    <a:pt x="309" y="53"/>
                  </a:lnTo>
                  <a:lnTo>
                    <a:pt x="312" y="54"/>
                  </a:lnTo>
                  <a:lnTo>
                    <a:pt x="316" y="54"/>
                  </a:lnTo>
                </a:path>
              </a:pathLst>
            </a:custGeom>
            <a:noFill/>
            <a:ln w="33338">
              <a:solidFill>
                <a:srgbClr val="000000"/>
              </a:solidFill>
              <a:round/>
              <a:headEnd/>
              <a:tailEnd/>
            </a:ln>
          </p:spPr>
          <p:txBody>
            <a:bodyPr/>
            <a:lstStyle/>
            <a:p>
              <a:endParaRPr lang="en-US">
                <a:latin typeface="Calibri" pitchFamily="34" charset="0"/>
              </a:endParaRPr>
            </a:p>
          </p:txBody>
        </p:sp>
        <p:sp>
          <p:nvSpPr>
            <p:cNvPr id="29725" name="Rectangle 30"/>
            <p:cNvSpPr>
              <a:spLocks noChangeArrowheads="1"/>
            </p:cNvSpPr>
            <p:nvPr/>
          </p:nvSpPr>
          <p:spPr bwMode="auto">
            <a:xfrm>
              <a:off x="743" y="2737"/>
              <a:ext cx="71" cy="154"/>
            </a:xfrm>
            <a:prstGeom prst="rect">
              <a:avLst/>
            </a:prstGeom>
            <a:noFill/>
            <a:ln w="9525">
              <a:noFill/>
              <a:miter lim="800000"/>
              <a:headEnd/>
              <a:tailEnd/>
            </a:ln>
          </p:spPr>
          <p:txBody>
            <a:bodyPr wrap="none" lIns="0" tIns="0" rIns="0" bIns="0">
              <a:spAutoFit/>
            </a:bodyPr>
            <a:lstStyle/>
            <a:p>
              <a:r>
                <a:rPr lang="en-US" sz="1600">
                  <a:solidFill>
                    <a:srgbClr val="000000"/>
                  </a:solidFill>
                  <a:latin typeface="Calibri" pitchFamily="34" charset="0"/>
                </a:rPr>
                <a:t>0</a:t>
              </a:r>
              <a:endParaRPr lang="en-US">
                <a:latin typeface="Calibri" pitchFamily="34" charset="0"/>
              </a:endParaRPr>
            </a:p>
          </p:txBody>
        </p:sp>
        <p:sp>
          <p:nvSpPr>
            <p:cNvPr id="29726" name="Rectangle 31"/>
            <p:cNvSpPr>
              <a:spLocks noChangeArrowheads="1"/>
            </p:cNvSpPr>
            <p:nvPr/>
          </p:nvSpPr>
          <p:spPr bwMode="auto">
            <a:xfrm>
              <a:off x="670" y="2569"/>
              <a:ext cx="142" cy="154"/>
            </a:xfrm>
            <a:prstGeom prst="rect">
              <a:avLst/>
            </a:prstGeom>
            <a:noFill/>
            <a:ln w="9525">
              <a:noFill/>
              <a:miter lim="800000"/>
              <a:headEnd/>
              <a:tailEnd/>
            </a:ln>
          </p:spPr>
          <p:txBody>
            <a:bodyPr wrap="none" lIns="0" tIns="0" rIns="0" bIns="0">
              <a:spAutoFit/>
            </a:bodyPr>
            <a:lstStyle/>
            <a:p>
              <a:r>
                <a:rPr lang="en-US" sz="1600">
                  <a:solidFill>
                    <a:srgbClr val="000000"/>
                  </a:solidFill>
                  <a:latin typeface="Calibri" pitchFamily="34" charset="0"/>
                </a:rPr>
                <a:t>10</a:t>
              </a:r>
              <a:endParaRPr lang="en-US">
                <a:latin typeface="Calibri" pitchFamily="34" charset="0"/>
              </a:endParaRPr>
            </a:p>
          </p:txBody>
        </p:sp>
        <p:sp>
          <p:nvSpPr>
            <p:cNvPr id="29727" name="Rectangle 32"/>
            <p:cNvSpPr>
              <a:spLocks noChangeArrowheads="1"/>
            </p:cNvSpPr>
            <p:nvPr/>
          </p:nvSpPr>
          <p:spPr bwMode="auto">
            <a:xfrm>
              <a:off x="670" y="2401"/>
              <a:ext cx="142" cy="154"/>
            </a:xfrm>
            <a:prstGeom prst="rect">
              <a:avLst/>
            </a:prstGeom>
            <a:noFill/>
            <a:ln w="9525">
              <a:noFill/>
              <a:miter lim="800000"/>
              <a:headEnd/>
              <a:tailEnd/>
            </a:ln>
          </p:spPr>
          <p:txBody>
            <a:bodyPr wrap="none" lIns="0" tIns="0" rIns="0" bIns="0">
              <a:spAutoFit/>
            </a:bodyPr>
            <a:lstStyle/>
            <a:p>
              <a:r>
                <a:rPr lang="en-US" sz="1600">
                  <a:solidFill>
                    <a:srgbClr val="000000"/>
                  </a:solidFill>
                  <a:latin typeface="Calibri" pitchFamily="34" charset="0"/>
                </a:rPr>
                <a:t>20</a:t>
              </a:r>
              <a:endParaRPr lang="en-US">
                <a:latin typeface="Calibri" pitchFamily="34" charset="0"/>
              </a:endParaRPr>
            </a:p>
          </p:txBody>
        </p:sp>
        <p:sp>
          <p:nvSpPr>
            <p:cNvPr id="29728" name="Rectangle 33"/>
            <p:cNvSpPr>
              <a:spLocks noChangeArrowheads="1"/>
            </p:cNvSpPr>
            <p:nvPr/>
          </p:nvSpPr>
          <p:spPr bwMode="auto">
            <a:xfrm>
              <a:off x="670" y="2233"/>
              <a:ext cx="142" cy="154"/>
            </a:xfrm>
            <a:prstGeom prst="rect">
              <a:avLst/>
            </a:prstGeom>
            <a:noFill/>
            <a:ln w="9525">
              <a:noFill/>
              <a:miter lim="800000"/>
              <a:headEnd/>
              <a:tailEnd/>
            </a:ln>
          </p:spPr>
          <p:txBody>
            <a:bodyPr wrap="none" lIns="0" tIns="0" rIns="0" bIns="0">
              <a:spAutoFit/>
            </a:bodyPr>
            <a:lstStyle/>
            <a:p>
              <a:r>
                <a:rPr lang="en-US" sz="1600">
                  <a:solidFill>
                    <a:srgbClr val="000000"/>
                  </a:solidFill>
                  <a:latin typeface="Calibri" pitchFamily="34" charset="0"/>
                </a:rPr>
                <a:t>30</a:t>
              </a:r>
              <a:endParaRPr lang="en-US">
                <a:latin typeface="Calibri" pitchFamily="34" charset="0"/>
              </a:endParaRPr>
            </a:p>
          </p:txBody>
        </p:sp>
        <p:sp>
          <p:nvSpPr>
            <p:cNvPr id="29729" name="Rectangle 34"/>
            <p:cNvSpPr>
              <a:spLocks noChangeArrowheads="1"/>
            </p:cNvSpPr>
            <p:nvPr/>
          </p:nvSpPr>
          <p:spPr bwMode="auto">
            <a:xfrm>
              <a:off x="670" y="2066"/>
              <a:ext cx="142" cy="154"/>
            </a:xfrm>
            <a:prstGeom prst="rect">
              <a:avLst/>
            </a:prstGeom>
            <a:noFill/>
            <a:ln w="9525">
              <a:noFill/>
              <a:miter lim="800000"/>
              <a:headEnd/>
              <a:tailEnd/>
            </a:ln>
          </p:spPr>
          <p:txBody>
            <a:bodyPr wrap="none" lIns="0" tIns="0" rIns="0" bIns="0">
              <a:spAutoFit/>
            </a:bodyPr>
            <a:lstStyle/>
            <a:p>
              <a:r>
                <a:rPr lang="en-US" sz="1600">
                  <a:solidFill>
                    <a:srgbClr val="000000"/>
                  </a:solidFill>
                  <a:latin typeface="Calibri" pitchFamily="34" charset="0"/>
                </a:rPr>
                <a:t>40</a:t>
              </a:r>
              <a:endParaRPr lang="en-US">
                <a:latin typeface="Calibri" pitchFamily="34" charset="0"/>
              </a:endParaRPr>
            </a:p>
          </p:txBody>
        </p:sp>
        <p:sp>
          <p:nvSpPr>
            <p:cNvPr id="29730" name="Rectangle 35"/>
            <p:cNvSpPr>
              <a:spLocks noChangeArrowheads="1"/>
            </p:cNvSpPr>
            <p:nvPr/>
          </p:nvSpPr>
          <p:spPr bwMode="auto">
            <a:xfrm>
              <a:off x="670" y="1887"/>
              <a:ext cx="142" cy="154"/>
            </a:xfrm>
            <a:prstGeom prst="rect">
              <a:avLst/>
            </a:prstGeom>
            <a:noFill/>
            <a:ln w="9525">
              <a:noFill/>
              <a:miter lim="800000"/>
              <a:headEnd/>
              <a:tailEnd/>
            </a:ln>
          </p:spPr>
          <p:txBody>
            <a:bodyPr wrap="none" lIns="0" tIns="0" rIns="0" bIns="0">
              <a:spAutoFit/>
            </a:bodyPr>
            <a:lstStyle/>
            <a:p>
              <a:r>
                <a:rPr lang="en-US" sz="1600">
                  <a:solidFill>
                    <a:srgbClr val="000000"/>
                  </a:solidFill>
                  <a:latin typeface="Calibri" pitchFamily="34" charset="0"/>
                </a:rPr>
                <a:t>50</a:t>
              </a:r>
              <a:endParaRPr lang="en-US">
                <a:latin typeface="Calibri" pitchFamily="34" charset="0"/>
              </a:endParaRPr>
            </a:p>
          </p:txBody>
        </p:sp>
        <p:sp>
          <p:nvSpPr>
            <p:cNvPr id="29731" name="Rectangle 36"/>
            <p:cNvSpPr>
              <a:spLocks noChangeArrowheads="1"/>
            </p:cNvSpPr>
            <p:nvPr/>
          </p:nvSpPr>
          <p:spPr bwMode="auto">
            <a:xfrm>
              <a:off x="670" y="1720"/>
              <a:ext cx="142" cy="154"/>
            </a:xfrm>
            <a:prstGeom prst="rect">
              <a:avLst/>
            </a:prstGeom>
            <a:noFill/>
            <a:ln w="9525">
              <a:noFill/>
              <a:miter lim="800000"/>
              <a:headEnd/>
              <a:tailEnd/>
            </a:ln>
          </p:spPr>
          <p:txBody>
            <a:bodyPr wrap="none" lIns="0" tIns="0" rIns="0" bIns="0">
              <a:spAutoFit/>
            </a:bodyPr>
            <a:lstStyle/>
            <a:p>
              <a:r>
                <a:rPr lang="en-US" sz="1600">
                  <a:solidFill>
                    <a:srgbClr val="000000"/>
                  </a:solidFill>
                  <a:latin typeface="Calibri" pitchFamily="34" charset="0"/>
                </a:rPr>
                <a:t>60</a:t>
              </a:r>
              <a:endParaRPr lang="en-US">
                <a:latin typeface="Calibri" pitchFamily="34" charset="0"/>
              </a:endParaRPr>
            </a:p>
          </p:txBody>
        </p:sp>
        <p:sp>
          <p:nvSpPr>
            <p:cNvPr id="29732" name="Rectangle 37"/>
            <p:cNvSpPr>
              <a:spLocks noChangeArrowheads="1"/>
            </p:cNvSpPr>
            <p:nvPr/>
          </p:nvSpPr>
          <p:spPr bwMode="auto">
            <a:xfrm>
              <a:off x="670" y="1552"/>
              <a:ext cx="142" cy="154"/>
            </a:xfrm>
            <a:prstGeom prst="rect">
              <a:avLst/>
            </a:prstGeom>
            <a:noFill/>
            <a:ln w="9525">
              <a:noFill/>
              <a:miter lim="800000"/>
              <a:headEnd/>
              <a:tailEnd/>
            </a:ln>
          </p:spPr>
          <p:txBody>
            <a:bodyPr wrap="none" lIns="0" tIns="0" rIns="0" bIns="0">
              <a:spAutoFit/>
            </a:bodyPr>
            <a:lstStyle/>
            <a:p>
              <a:r>
                <a:rPr lang="en-US" sz="1600">
                  <a:solidFill>
                    <a:srgbClr val="000000"/>
                  </a:solidFill>
                  <a:latin typeface="Calibri" pitchFamily="34" charset="0"/>
                </a:rPr>
                <a:t>70</a:t>
              </a:r>
              <a:endParaRPr lang="en-US">
                <a:latin typeface="Calibri" pitchFamily="34" charset="0"/>
              </a:endParaRPr>
            </a:p>
          </p:txBody>
        </p:sp>
        <p:sp>
          <p:nvSpPr>
            <p:cNvPr id="29733" name="Rectangle 38"/>
            <p:cNvSpPr>
              <a:spLocks noChangeArrowheads="1"/>
            </p:cNvSpPr>
            <p:nvPr/>
          </p:nvSpPr>
          <p:spPr bwMode="auto">
            <a:xfrm>
              <a:off x="670" y="1384"/>
              <a:ext cx="142" cy="154"/>
            </a:xfrm>
            <a:prstGeom prst="rect">
              <a:avLst/>
            </a:prstGeom>
            <a:noFill/>
            <a:ln w="9525">
              <a:noFill/>
              <a:miter lim="800000"/>
              <a:headEnd/>
              <a:tailEnd/>
            </a:ln>
          </p:spPr>
          <p:txBody>
            <a:bodyPr wrap="none" lIns="0" tIns="0" rIns="0" bIns="0">
              <a:spAutoFit/>
            </a:bodyPr>
            <a:lstStyle/>
            <a:p>
              <a:r>
                <a:rPr lang="en-US" sz="1600">
                  <a:solidFill>
                    <a:srgbClr val="000000"/>
                  </a:solidFill>
                  <a:latin typeface="Calibri" pitchFamily="34" charset="0"/>
                </a:rPr>
                <a:t>80</a:t>
              </a:r>
              <a:endParaRPr lang="en-US">
                <a:latin typeface="Calibri" pitchFamily="34" charset="0"/>
              </a:endParaRPr>
            </a:p>
          </p:txBody>
        </p:sp>
        <p:sp>
          <p:nvSpPr>
            <p:cNvPr id="29734" name="Rectangle 39"/>
            <p:cNvSpPr>
              <a:spLocks noChangeArrowheads="1"/>
            </p:cNvSpPr>
            <p:nvPr/>
          </p:nvSpPr>
          <p:spPr bwMode="auto">
            <a:xfrm>
              <a:off x="670" y="1217"/>
              <a:ext cx="142" cy="154"/>
            </a:xfrm>
            <a:prstGeom prst="rect">
              <a:avLst/>
            </a:prstGeom>
            <a:noFill/>
            <a:ln w="9525">
              <a:noFill/>
              <a:miter lim="800000"/>
              <a:headEnd/>
              <a:tailEnd/>
            </a:ln>
          </p:spPr>
          <p:txBody>
            <a:bodyPr wrap="none" lIns="0" tIns="0" rIns="0" bIns="0">
              <a:spAutoFit/>
            </a:bodyPr>
            <a:lstStyle/>
            <a:p>
              <a:r>
                <a:rPr lang="en-US" sz="1600">
                  <a:solidFill>
                    <a:srgbClr val="000000"/>
                  </a:solidFill>
                  <a:latin typeface="Calibri" pitchFamily="34" charset="0"/>
                </a:rPr>
                <a:t>90</a:t>
              </a:r>
              <a:endParaRPr lang="en-US">
                <a:latin typeface="Calibri" pitchFamily="34" charset="0"/>
              </a:endParaRPr>
            </a:p>
          </p:txBody>
        </p:sp>
        <p:sp>
          <p:nvSpPr>
            <p:cNvPr id="29735" name="Rectangle 40"/>
            <p:cNvSpPr>
              <a:spLocks noChangeArrowheads="1"/>
            </p:cNvSpPr>
            <p:nvPr/>
          </p:nvSpPr>
          <p:spPr bwMode="auto">
            <a:xfrm>
              <a:off x="733" y="2936"/>
              <a:ext cx="385" cy="154"/>
            </a:xfrm>
            <a:prstGeom prst="rect">
              <a:avLst/>
            </a:prstGeom>
            <a:noFill/>
            <a:ln w="9525">
              <a:noFill/>
              <a:miter lim="800000"/>
              <a:headEnd/>
              <a:tailEnd/>
            </a:ln>
          </p:spPr>
          <p:txBody>
            <a:bodyPr wrap="none" lIns="0" tIns="0" rIns="0" bIns="0">
              <a:spAutoFit/>
            </a:bodyPr>
            <a:lstStyle/>
            <a:p>
              <a:r>
                <a:rPr lang="en-US" sz="1600">
                  <a:solidFill>
                    <a:srgbClr val="000000"/>
                  </a:solidFill>
                  <a:latin typeface="Calibri" pitchFamily="34" charset="0"/>
                </a:rPr>
                <a:t>15-Oct</a:t>
              </a:r>
              <a:endParaRPr lang="en-US">
                <a:latin typeface="Calibri" pitchFamily="34" charset="0"/>
              </a:endParaRPr>
            </a:p>
          </p:txBody>
        </p:sp>
        <p:sp>
          <p:nvSpPr>
            <p:cNvPr id="29736" name="Rectangle 41"/>
            <p:cNvSpPr>
              <a:spLocks noChangeArrowheads="1"/>
            </p:cNvSpPr>
            <p:nvPr/>
          </p:nvSpPr>
          <p:spPr bwMode="auto">
            <a:xfrm>
              <a:off x="1246" y="2936"/>
              <a:ext cx="385" cy="154"/>
            </a:xfrm>
            <a:prstGeom prst="rect">
              <a:avLst/>
            </a:prstGeom>
            <a:noFill/>
            <a:ln w="9525">
              <a:noFill/>
              <a:miter lim="800000"/>
              <a:headEnd/>
              <a:tailEnd/>
            </a:ln>
          </p:spPr>
          <p:txBody>
            <a:bodyPr wrap="none" lIns="0" tIns="0" rIns="0" bIns="0">
              <a:spAutoFit/>
            </a:bodyPr>
            <a:lstStyle/>
            <a:p>
              <a:r>
                <a:rPr lang="en-US" sz="1600">
                  <a:solidFill>
                    <a:srgbClr val="000000"/>
                  </a:solidFill>
                  <a:latin typeface="Calibri" pitchFamily="34" charset="0"/>
                </a:rPr>
                <a:t>25-Oct</a:t>
              </a:r>
              <a:endParaRPr lang="en-US">
                <a:latin typeface="Calibri" pitchFamily="34" charset="0"/>
              </a:endParaRPr>
            </a:p>
          </p:txBody>
        </p:sp>
        <p:sp>
          <p:nvSpPr>
            <p:cNvPr id="29737" name="Rectangle 42"/>
            <p:cNvSpPr>
              <a:spLocks noChangeArrowheads="1"/>
            </p:cNvSpPr>
            <p:nvPr/>
          </p:nvSpPr>
          <p:spPr bwMode="auto">
            <a:xfrm>
              <a:off x="1739" y="2936"/>
              <a:ext cx="412" cy="154"/>
            </a:xfrm>
            <a:prstGeom prst="rect">
              <a:avLst/>
            </a:prstGeom>
            <a:noFill/>
            <a:ln w="9525">
              <a:noFill/>
              <a:miter lim="800000"/>
              <a:headEnd/>
              <a:tailEnd/>
            </a:ln>
          </p:spPr>
          <p:txBody>
            <a:bodyPr wrap="none" lIns="0" tIns="0" rIns="0" bIns="0">
              <a:spAutoFit/>
            </a:bodyPr>
            <a:lstStyle/>
            <a:p>
              <a:r>
                <a:rPr lang="en-US" sz="1600">
                  <a:solidFill>
                    <a:srgbClr val="000000"/>
                  </a:solidFill>
                  <a:latin typeface="Calibri" pitchFamily="34" charset="0"/>
                </a:rPr>
                <a:t>04-Nov</a:t>
              </a:r>
              <a:endParaRPr lang="en-US">
                <a:latin typeface="Calibri" pitchFamily="34" charset="0"/>
              </a:endParaRPr>
            </a:p>
          </p:txBody>
        </p:sp>
        <p:sp>
          <p:nvSpPr>
            <p:cNvPr id="29738" name="Rectangle 43"/>
            <p:cNvSpPr>
              <a:spLocks noChangeArrowheads="1"/>
            </p:cNvSpPr>
            <p:nvPr/>
          </p:nvSpPr>
          <p:spPr bwMode="auto">
            <a:xfrm>
              <a:off x="2252" y="2936"/>
              <a:ext cx="412" cy="154"/>
            </a:xfrm>
            <a:prstGeom prst="rect">
              <a:avLst/>
            </a:prstGeom>
            <a:noFill/>
            <a:ln w="9525">
              <a:noFill/>
              <a:miter lim="800000"/>
              <a:headEnd/>
              <a:tailEnd/>
            </a:ln>
          </p:spPr>
          <p:txBody>
            <a:bodyPr wrap="none" lIns="0" tIns="0" rIns="0" bIns="0">
              <a:spAutoFit/>
            </a:bodyPr>
            <a:lstStyle/>
            <a:p>
              <a:r>
                <a:rPr lang="en-US" sz="1600">
                  <a:solidFill>
                    <a:srgbClr val="000000"/>
                  </a:solidFill>
                  <a:latin typeface="Calibri" pitchFamily="34" charset="0"/>
                </a:rPr>
                <a:t>14-Nov</a:t>
              </a:r>
              <a:endParaRPr lang="en-US">
                <a:latin typeface="Calibri" pitchFamily="34" charset="0"/>
              </a:endParaRPr>
            </a:p>
          </p:txBody>
        </p:sp>
        <p:sp>
          <p:nvSpPr>
            <p:cNvPr id="29739" name="Rectangle 44"/>
            <p:cNvSpPr>
              <a:spLocks noChangeArrowheads="1"/>
            </p:cNvSpPr>
            <p:nvPr/>
          </p:nvSpPr>
          <p:spPr bwMode="auto">
            <a:xfrm>
              <a:off x="2756" y="2936"/>
              <a:ext cx="412" cy="154"/>
            </a:xfrm>
            <a:prstGeom prst="rect">
              <a:avLst/>
            </a:prstGeom>
            <a:noFill/>
            <a:ln w="9525">
              <a:noFill/>
              <a:miter lim="800000"/>
              <a:headEnd/>
              <a:tailEnd/>
            </a:ln>
          </p:spPr>
          <p:txBody>
            <a:bodyPr wrap="none" lIns="0" tIns="0" rIns="0" bIns="0">
              <a:spAutoFit/>
            </a:bodyPr>
            <a:lstStyle/>
            <a:p>
              <a:r>
                <a:rPr lang="en-US" sz="1600">
                  <a:solidFill>
                    <a:srgbClr val="000000"/>
                  </a:solidFill>
                  <a:latin typeface="Calibri" pitchFamily="34" charset="0"/>
                </a:rPr>
                <a:t>24-Nov</a:t>
              </a:r>
              <a:endParaRPr lang="en-US">
                <a:latin typeface="Calibri" pitchFamily="34" charset="0"/>
              </a:endParaRPr>
            </a:p>
          </p:txBody>
        </p:sp>
        <p:sp>
          <p:nvSpPr>
            <p:cNvPr id="29740" name="Rectangle 45"/>
            <p:cNvSpPr>
              <a:spLocks noChangeArrowheads="1"/>
            </p:cNvSpPr>
            <p:nvPr/>
          </p:nvSpPr>
          <p:spPr bwMode="auto">
            <a:xfrm>
              <a:off x="3259" y="2936"/>
              <a:ext cx="412" cy="154"/>
            </a:xfrm>
            <a:prstGeom prst="rect">
              <a:avLst/>
            </a:prstGeom>
            <a:noFill/>
            <a:ln w="9525">
              <a:noFill/>
              <a:miter lim="800000"/>
              <a:headEnd/>
              <a:tailEnd/>
            </a:ln>
          </p:spPr>
          <p:txBody>
            <a:bodyPr wrap="none" lIns="0" tIns="0" rIns="0" bIns="0">
              <a:spAutoFit/>
            </a:bodyPr>
            <a:lstStyle/>
            <a:p>
              <a:r>
                <a:rPr lang="en-US" sz="1600">
                  <a:solidFill>
                    <a:srgbClr val="000000"/>
                  </a:solidFill>
                  <a:latin typeface="Calibri" pitchFamily="34" charset="0"/>
                </a:rPr>
                <a:t>04-Dec</a:t>
              </a:r>
              <a:endParaRPr lang="en-US">
                <a:latin typeface="Calibri" pitchFamily="34" charset="0"/>
              </a:endParaRPr>
            </a:p>
          </p:txBody>
        </p:sp>
        <p:sp>
          <p:nvSpPr>
            <p:cNvPr id="29741" name="Rectangle 46"/>
            <p:cNvSpPr>
              <a:spLocks noChangeArrowheads="1"/>
            </p:cNvSpPr>
            <p:nvPr/>
          </p:nvSpPr>
          <p:spPr bwMode="auto">
            <a:xfrm>
              <a:off x="3762" y="2936"/>
              <a:ext cx="412" cy="154"/>
            </a:xfrm>
            <a:prstGeom prst="rect">
              <a:avLst/>
            </a:prstGeom>
            <a:noFill/>
            <a:ln w="9525">
              <a:noFill/>
              <a:miter lim="800000"/>
              <a:headEnd/>
              <a:tailEnd/>
            </a:ln>
          </p:spPr>
          <p:txBody>
            <a:bodyPr wrap="none" lIns="0" tIns="0" rIns="0" bIns="0">
              <a:spAutoFit/>
            </a:bodyPr>
            <a:lstStyle/>
            <a:p>
              <a:r>
                <a:rPr lang="en-US" sz="1600">
                  <a:solidFill>
                    <a:srgbClr val="000000"/>
                  </a:solidFill>
                  <a:latin typeface="Calibri" pitchFamily="34" charset="0"/>
                </a:rPr>
                <a:t>14-Dec</a:t>
              </a:r>
              <a:endParaRPr lang="en-US">
                <a:latin typeface="Calibri" pitchFamily="34" charset="0"/>
              </a:endParaRPr>
            </a:p>
          </p:txBody>
        </p:sp>
        <p:sp>
          <p:nvSpPr>
            <p:cNvPr id="29742" name="Rectangle 47"/>
            <p:cNvSpPr>
              <a:spLocks noChangeArrowheads="1"/>
            </p:cNvSpPr>
            <p:nvPr/>
          </p:nvSpPr>
          <p:spPr bwMode="auto">
            <a:xfrm>
              <a:off x="4275" y="2936"/>
              <a:ext cx="412" cy="154"/>
            </a:xfrm>
            <a:prstGeom prst="rect">
              <a:avLst/>
            </a:prstGeom>
            <a:noFill/>
            <a:ln w="9525">
              <a:noFill/>
              <a:miter lim="800000"/>
              <a:headEnd/>
              <a:tailEnd/>
            </a:ln>
          </p:spPr>
          <p:txBody>
            <a:bodyPr wrap="none" lIns="0" tIns="0" rIns="0" bIns="0">
              <a:spAutoFit/>
            </a:bodyPr>
            <a:lstStyle/>
            <a:p>
              <a:r>
                <a:rPr lang="en-US" sz="1600">
                  <a:solidFill>
                    <a:srgbClr val="000000"/>
                  </a:solidFill>
                  <a:latin typeface="Calibri" pitchFamily="34" charset="0"/>
                </a:rPr>
                <a:t>24-Dec</a:t>
              </a:r>
              <a:endParaRPr lang="en-US">
                <a:latin typeface="Calibri" pitchFamily="34" charset="0"/>
              </a:endParaRPr>
            </a:p>
          </p:txBody>
        </p:sp>
        <p:sp>
          <p:nvSpPr>
            <p:cNvPr id="29743" name="Rectangle 48"/>
            <p:cNvSpPr>
              <a:spLocks noChangeArrowheads="1"/>
            </p:cNvSpPr>
            <p:nvPr/>
          </p:nvSpPr>
          <p:spPr bwMode="auto">
            <a:xfrm>
              <a:off x="4789" y="2936"/>
              <a:ext cx="391" cy="154"/>
            </a:xfrm>
            <a:prstGeom prst="rect">
              <a:avLst/>
            </a:prstGeom>
            <a:noFill/>
            <a:ln w="9525">
              <a:noFill/>
              <a:miter lim="800000"/>
              <a:headEnd/>
              <a:tailEnd/>
            </a:ln>
          </p:spPr>
          <p:txBody>
            <a:bodyPr wrap="none" lIns="0" tIns="0" rIns="0" bIns="0">
              <a:spAutoFit/>
            </a:bodyPr>
            <a:lstStyle/>
            <a:p>
              <a:r>
                <a:rPr lang="en-US" sz="1600">
                  <a:solidFill>
                    <a:srgbClr val="000000"/>
                  </a:solidFill>
                  <a:latin typeface="Calibri" pitchFamily="34" charset="0"/>
                </a:rPr>
                <a:t>03-Jan</a:t>
              </a:r>
              <a:endParaRPr lang="en-US">
                <a:latin typeface="Calibri" pitchFamily="34" charset="0"/>
              </a:endParaRPr>
            </a:p>
          </p:txBody>
        </p:sp>
        <p:sp>
          <p:nvSpPr>
            <p:cNvPr id="29744" name="Rectangle 49"/>
            <p:cNvSpPr>
              <a:spLocks noChangeArrowheads="1"/>
            </p:cNvSpPr>
            <p:nvPr/>
          </p:nvSpPr>
          <p:spPr bwMode="auto">
            <a:xfrm>
              <a:off x="2252" y="3166"/>
              <a:ext cx="1466" cy="154"/>
            </a:xfrm>
            <a:prstGeom prst="rect">
              <a:avLst/>
            </a:prstGeom>
            <a:noFill/>
            <a:ln w="9525">
              <a:noFill/>
              <a:miter lim="800000"/>
              <a:headEnd/>
              <a:tailEnd/>
            </a:ln>
          </p:spPr>
          <p:txBody>
            <a:bodyPr wrap="none" lIns="0" tIns="0" rIns="0" bIns="0">
              <a:spAutoFit/>
            </a:bodyPr>
            <a:lstStyle/>
            <a:p>
              <a:r>
                <a:rPr lang="en-US" sz="1600">
                  <a:solidFill>
                    <a:srgbClr val="000000"/>
                  </a:solidFill>
                  <a:latin typeface="Calibri" pitchFamily="34" charset="0"/>
                </a:rPr>
                <a:t>Simulated Planting Date</a:t>
              </a:r>
              <a:endParaRPr lang="en-US">
                <a:latin typeface="Calibri" pitchFamily="34" charset="0"/>
              </a:endParaRPr>
            </a:p>
          </p:txBody>
        </p:sp>
        <p:sp>
          <p:nvSpPr>
            <p:cNvPr id="29745" name="Rectangle 50"/>
            <p:cNvSpPr>
              <a:spLocks noChangeArrowheads="1"/>
            </p:cNvSpPr>
            <p:nvPr/>
          </p:nvSpPr>
          <p:spPr bwMode="auto">
            <a:xfrm rot="-5400000">
              <a:off x="-130" y="1920"/>
              <a:ext cx="1289" cy="154"/>
            </a:xfrm>
            <a:prstGeom prst="rect">
              <a:avLst/>
            </a:prstGeom>
            <a:noFill/>
            <a:ln w="9525">
              <a:noFill/>
              <a:miter lim="800000"/>
              <a:headEnd/>
              <a:tailEnd/>
            </a:ln>
          </p:spPr>
          <p:txBody>
            <a:bodyPr wrap="none" lIns="0" tIns="0" rIns="0" bIns="0">
              <a:spAutoFit/>
            </a:bodyPr>
            <a:lstStyle/>
            <a:p>
              <a:r>
                <a:rPr lang="en-US" sz="1600">
                  <a:solidFill>
                    <a:srgbClr val="000000"/>
                  </a:solidFill>
                  <a:latin typeface="Calibri" pitchFamily="34" charset="0"/>
                </a:rPr>
                <a:t>Yield Potential, bu/ac</a:t>
              </a:r>
              <a:endParaRPr lang="en-US">
                <a:latin typeface="Calibri" pitchFamily="34" charset="0"/>
              </a:endParaRPr>
            </a:p>
          </p:txBody>
        </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p:txBody>
          <a:bodyPr/>
          <a:lstStyle/>
          <a:p>
            <a:endParaRPr lang="en-US" smtClean="0"/>
          </a:p>
        </p:txBody>
      </p:sp>
      <p:sp>
        <p:nvSpPr>
          <p:cNvPr id="30722" name="Rectangle 3"/>
          <p:cNvSpPr>
            <a:spLocks noGrp="1" noChangeArrowheads="1"/>
          </p:cNvSpPr>
          <p:nvPr>
            <p:ph type="body" idx="1"/>
          </p:nvPr>
        </p:nvSpPr>
        <p:spPr/>
        <p:txBody>
          <a:bodyPr/>
          <a:lstStyle/>
          <a:p>
            <a:endParaRPr lang="en-US" smtClean="0"/>
          </a:p>
        </p:txBody>
      </p:sp>
      <p:pic>
        <p:nvPicPr>
          <p:cNvPr id="30723" name="Picture 4"/>
          <p:cNvPicPr>
            <a:picLocks noChangeAspect="1" noChangeArrowheads="1"/>
          </p:cNvPicPr>
          <p:nvPr/>
        </p:nvPicPr>
        <p:blipFill>
          <a:blip r:embed="rId2" cstate="print"/>
          <a:srcRect/>
          <a:stretch>
            <a:fillRect/>
          </a:stretch>
        </p:blipFill>
        <p:spPr bwMode="auto">
          <a:xfrm>
            <a:off x="-228600" y="-242888"/>
            <a:ext cx="9601200" cy="734377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lstStyle/>
          <a:p>
            <a:r>
              <a:rPr lang="en-US" smtClean="0"/>
              <a:t>Middlesex Co, 2007</a:t>
            </a:r>
          </a:p>
        </p:txBody>
      </p:sp>
      <p:pic>
        <p:nvPicPr>
          <p:cNvPr id="25602" name="Picture 150"/>
          <p:cNvPicPr>
            <a:picLocks noChangeAspect="1" noChangeArrowheads="1"/>
          </p:cNvPicPr>
          <p:nvPr/>
        </p:nvPicPr>
        <p:blipFill>
          <a:blip r:embed="rId2" cstate="print"/>
          <a:srcRect/>
          <a:stretch>
            <a:fillRect/>
          </a:stretch>
        </p:blipFill>
        <p:spPr bwMode="auto">
          <a:xfrm>
            <a:off x="533400" y="1524000"/>
            <a:ext cx="7772400" cy="4532313"/>
          </a:xfrm>
          <a:prstGeom prst="rect">
            <a:avLst/>
          </a:prstGeom>
          <a:noFill/>
          <a:ln w="9525">
            <a:noFill/>
            <a:miter lim="800000"/>
            <a:headEnd/>
            <a:tailEnd/>
          </a:ln>
        </p:spPr>
      </p:pic>
      <p:sp>
        <p:nvSpPr>
          <p:cNvPr id="25603" name="Text Box 151"/>
          <p:cNvSpPr txBox="1">
            <a:spLocks noChangeArrowheads="1"/>
          </p:cNvSpPr>
          <p:nvPr/>
        </p:nvSpPr>
        <p:spPr bwMode="auto">
          <a:xfrm>
            <a:off x="0" y="1371600"/>
            <a:ext cx="1562100" cy="517525"/>
          </a:xfrm>
          <a:prstGeom prst="rect">
            <a:avLst/>
          </a:prstGeom>
          <a:noFill/>
          <a:ln w="9525">
            <a:noFill/>
            <a:miter lim="800000"/>
            <a:headEnd/>
            <a:tailEnd/>
          </a:ln>
        </p:spPr>
        <p:txBody>
          <a:bodyPr wrap="none">
            <a:spAutoFit/>
          </a:bodyPr>
          <a:lstStyle/>
          <a:p>
            <a:r>
              <a:rPr lang="en-US" sz="1400">
                <a:latin typeface="Calibri" pitchFamily="34" charset="0"/>
              </a:rPr>
              <a:t>Planted 11/02/06</a:t>
            </a:r>
          </a:p>
          <a:p>
            <a:r>
              <a:rPr lang="en-US" sz="1400">
                <a:latin typeface="Calibri" pitchFamily="34" charset="0"/>
              </a:rPr>
              <a:t>SS 520</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What about No-Till and Fall Growth?</a:t>
            </a:r>
            <a:br>
              <a:rPr lang="en-US" dirty="0" smtClean="0"/>
            </a:br>
            <a:endParaRPr lang="en-US" dirty="0"/>
          </a:p>
        </p:txBody>
      </p:sp>
      <p:sp>
        <p:nvSpPr>
          <p:cNvPr id="3" name="Text Placeholder 2"/>
          <p:cNvSpPr>
            <a:spLocks noGrp="1"/>
          </p:cNvSpPr>
          <p:nvPr>
            <p:ph type="body" sz="half" idx="1"/>
          </p:nvPr>
        </p:nvSpPr>
        <p:spPr/>
        <p:txBody>
          <a:bodyPr/>
          <a:lstStyle/>
          <a:p>
            <a:endParaRPr lang="en-US" dirty="0"/>
          </a:p>
        </p:txBody>
      </p:sp>
      <p:sp>
        <p:nvSpPr>
          <p:cNvPr id="4" name="Content Placeholder 3"/>
          <p:cNvSpPr>
            <a:spLocks noGrp="1"/>
          </p:cNvSpPr>
          <p:nvPr>
            <p:ph sz="half" idx="2"/>
          </p:nvPr>
        </p:nvSpPr>
        <p:spPr/>
        <p:txBody>
          <a:bodyPr/>
          <a:lstStyle/>
          <a:p>
            <a:endParaRPr lang="en-US"/>
          </a:p>
        </p:txBody>
      </p:sp>
      <p:pic>
        <p:nvPicPr>
          <p:cNvPr id="6" name="Picture 608" descr="C:\Work\Experiments\Wheat\AIM\photos\MH_01-09\IMG_2715.JPG"/>
          <p:cNvPicPr>
            <a:picLocks noChangeAspect="1" noChangeArrowheads="1"/>
          </p:cNvPicPr>
          <p:nvPr/>
        </p:nvPicPr>
        <p:blipFill>
          <a:blip r:embed="rId2" cstate="print"/>
          <a:srcRect/>
          <a:stretch>
            <a:fillRect/>
          </a:stretch>
        </p:blipFill>
        <p:spPr bwMode="auto">
          <a:xfrm>
            <a:off x="261644" y="2819400"/>
            <a:ext cx="4064000" cy="3048000"/>
          </a:xfrm>
          <a:prstGeom prst="rect">
            <a:avLst/>
          </a:prstGeom>
          <a:noFill/>
          <a:ln w="12700">
            <a:solidFill>
              <a:schemeClr val="tx1"/>
            </a:solidFill>
            <a:miter lim="800000"/>
            <a:headEnd/>
            <a:tailEnd/>
          </a:ln>
        </p:spPr>
      </p:pic>
      <p:pic>
        <p:nvPicPr>
          <p:cNvPr id="7" name="Picture 609" descr="C:\Work\Experiments\Wheat\AIM\photos\MH_01-09\IMG_2714.JPG"/>
          <p:cNvPicPr>
            <a:picLocks noChangeAspect="1" noChangeArrowheads="1"/>
          </p:cNvPicPr>
          <p:nvPr/>
        </p:nvPicPr>
        <p:blipFill>
          <a:blip r:embed="rId3" cstate="print"/>
          <a:srcRect/>
          <a:stretch>
            <a:fillRect/>
          </a:stretch>
        </p:blipFill>
        <p:spPr bwMode="auto">
          <a:xfrm>
            <a:off x="4833644" y="2819400"/>
            <a:ext cx="4064000" cy="3048000"/>
          </a:xfrm>
          <a:prstGeom prst="rect">
            <a:avLst/>
          </a:prstGeom>
          <a:noFill/>
          <a:ln w="12700">
            <a:solidFill>
              <a:schemeClr val="tx1"/>
            </a:solid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2008-2009 Fall/Winter Growth</a:t>
            </a:r>
            <a:endParaRPr lang="en-US" dirty="0"/>
          </a:p>
        </p:txBody>
      </p:sp>
      <p:graphicFrame>
        <p:nvGraphicFramePr>
          <p:cNvPr id="8" name="Content Placeholder 7"/>
          <p:cNvGraphicFramePr>
            <a:graphicFrameLocks noGrp="1"/>
          </p:cNvGraphicFramePr>
          <p:nvPr>
            <p:ph sz="half" idx="1"/>
          </p:nvPr>
        </p:nvGraphicFramePr>
        <p:xfrm>
          <a:off x="457200" y="1600200"/>
          <a:ext cx="403860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ontent Placeholder 8"/>
          <p:cNvGraphicFramePr>
            <a:graphicFrameLocks noGrp="1"/>
          </p:cNvGraphicFramePr>
          <p:nvPr>
            <p:ph sz="half" idx="2"/>
          </p:nvPr>
        </p:nvGraphicFramePr>
        <p:xfrm>
          <a:off x="4648200" y="1600200"/>
          <a:ext cx="40386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dirty="0"/>
          </a:p>
        </p:txBody>
      </p:sp>
      <p:pic>
        <p:nvPicPr>
          <p:cNvPr id="1027" name="Picture 3" descr="C:\Work\Experiments\Wheat\AIM\photos\MH_01-09\IMG_2710.JPG"/>
          <p:cNvPicPr>
            <a:picLocks noChangeAspect="1" noChangeArrowheads="1"/>
          </p:cNvPicPr>
          <p:nvPr/>
        </p:nvPicPr>
        <p:blipFill>
          <a:blip r:embed="rId2" cstate="print"/>
          <a:srcRect/>
          <a:stretch>
            <a:fillRect/>
          </a:stretch>
        </p:blipFill>
        <p:spPr bwMode="auto">
          <a:xfrm>
            <a:off x="762000" y="152400"/>
            <a:ext cx="3657600" cy="2743200"/>
          </a:xfrm>
          <a:prstGeom prst="rect">
            <a:avLst/>
          </a:prstGeom>
          <a:noFill/>
        </p:spPr>
      </p:pic>
      <p:pic>
        <p:nvPicPr>
          <p:cNvPr id="1028" name="Picture 4" descr="C:\Work\Experiments\Wheat\AIM\photos\MH_01-09\IMG_2713.JPG"/>
          <p:cNvPicPr>
            <a:picLocks noChangeAspect="1" noChangeArrowheads="1"/>
          </p:cNvPicPr>
          <p:nvPr/>
        </p:nvPicPr>
        <p:blipFill>
          <a:blip r:embed="rId3" cstate="print"/>
          <a:srcRect/>
          <a:stretch>
            <a:fillRect/>
          </a:stretch>
        </p:blipFill>
        <p:spPr bwMode="auto">
          <a:xfrm>
            <a:off x="4724400" y="152400"/>
            <a:ext cx="3657600" cy="2743200"/>
          </a:xfrm>
          <a:prstGeom prst="rect">
            <a:avLst/>
          </a:prstGeom>
          <a:noFill/>
        </p:spPr>
      </p:pic>
      <p:pic>
        <p:nvPicPr>
          <p:cNvPr id="1029" name="Picture 5" descr="C:\Work\Experiments\Wheat\AIM\photos\MH_01-09\IMG_2714.JPG"/>
          <p:cNvPicPr>
            <a:picLocks noChangeAspect="1" noChangeArrowheads="1"/>
          </p:cNvPicPr>
          <p:nvPr/>
        </p:nvPicPr>
        <p:blipFill>
          <a:blip r:embed="rId4" cstate="print"/>
          <a:srcRect/>
          <a:stretch>
            <a:fillRect/>
          </a:stretch>
        </p:blipFill>
        <p:spPr bwMode="auto">
          <a:xfrm>
            <a:off x="4724400" y="3429000"/>
            <a:ext cx="3657600" cy="2743200"/>
          </a:xfrm>
          <a:prstGeom prst="rect">
            <a:avLst/>
          </a:prstGeom>
          <a:noFill/>
        </p:spPr>
      </p:pic>
      <p:pic>
        <p:nvPicPr>
          <p:cNvPr id="1031" name="Picture 7" descr="C:\Work\Experiments\Wheat\AIM\photos\MH_01-09\IMG_2715.JPG"/>
          <p:cNvPicPr>
            <a:picLocks noChangeAspect="1" noChangeArrowheads="1"/>
          </p:cNvPicPr>
          <p:nvPr/>
        </p:nvPicPr>
        <p:blipFill>
          <a:blip r:embed="rId5" cstate="print"/>
          <a:srcRect/>
          <a:stretch>
            <a:fillRect/>
          </a:stretch>
        </p:blipFill>
        <p:spPr bwMode="auto">
          <a:xfrm>
            <a:off x="762000" y="3429000"/>
            <a:ext cx="3657600" cy="27432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9986" name="Picture 2"/>
          <p:cNvPicPr>
            <a:picLocks noChangeAspect="1" noChangeArrowheads="1"/>
          </p:cNvPicPr>
          <p:nvPr/>
        </p:nvPicPr>
        <p:blipFill>
          <a:blip r:embed="rId3" cstate="print"/>
          <a:srcRect/>
          <a:stretch>
            <a:fillRect/>
          </a:stretch>
        </p:blipFill>
        <p:spPr bwMode="auto">
          <a:xfrm>
            <a:off x="533400" y="1336675"/>
            <a:ext cx="8305800" cy="5521325"/>
          </a:xfrm>
          <a:prstGeom prst="rect">
            <a:avLst/>
          </a:prstGeom>
          <a:noFill/>
          <a:ln w="9525">
            <a:noFill/>
            <a:miter lim="800000"/>
            <a:headEnd/>
            <a:tailEnd/>
          </a:ln>
          <a:effectLst/>
        </p:spPr>
      </p:pic>
      <p:sp>
        <p:nvSpPr>
          <p:cNvPr id="809987" name="Rectangle 3"/>
          <p:cNvSpPr>
            <a:spLocks noGrp="1" noChangeArrowheads="1"/>
          </p:cNvSpPr>
          <p:nvPr>
            <p:ph type="title"/>
          </p:nvPr>
        </p:nvSpPr>
        <p:spPr/>
        <p:txBody>
          <a:bodyPr/>
          <a:lstStyle/>
          <a:p>
            <a:r>
              <a:rPr lang="en-US">
                <a:solidFill>
                  <a:schemeClr val="tx1"/>
                </a:solidFill>
              </a:rPr>
              <a:t>Wheat Growth Stages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9" name="Picture 5"/>
          <p:cNvPicPr>
            <a:picLocks noChangeAspect="1" noChangeArrowheads="1"/>
          </p:cNvPicPr>
          <p:nvPr/>
        </p:nvPicPr>
        <p:blipFill>
          <a:blip r:embed="rId3" cstate="print"/>
          <a:srcRect/>
          <a:stretch>
            <a:fillRect/>
          </a:stretch>
        </p:blipFill>
        <p:spPr bwMode="auto">
          <a:xfrm>
            <a:off x="3243263" y="0"/>
            <a:ext cx="5884862" cy="6858000"/>
          </a:xfrm>
          <a:prstGeom prst="rect">
            <a:avLst/>
          </a:prstGeom>
          <a:noFill/>
          <a:ln w="9525">
            <a:noFill/>
            <a:miter lim="800000"/>
            <a:headEnd/>
            <a:tailEnd/>
          </a:ln>
          <a:effectLst/>
        </p:spPr>
      </p:pic>
      <p:sp>
        <p:nvSpPr>
          <p:cNvPr id="6150" name="Text Box 6"/>
          <p:cNvSpPr txBox="1">
            <a:spLocks noChangeArrowheads="1"/>
          </p:cNvSpPr>
          <p:nvPr/>
        </p:nvSpPr>
        <p:spPr bwMode="auto">
          <a:xfrm>
            <a:off x="0" y="0"/>
            <a:ext cx="3352800" cy="3689350"/>
          </a:xfrm>
          <a:prstGeom prst="rect">
            <a:avLst/>
          </a:prstGeom>
          <a:noFill/>
          <a:ln w="9525">
            <a:noFill/>
            <a:miter lim="800000"/>
            <a:headEnd/>
            <a:tailEnd/>
          </a:ln>
          <a:effectLst/>
        </p:spPr>
        <p:txBody>
          <a:bodyPr>
            <a:spAutoFit/>
          </a:bodyPr>
          <a:lstStyle/>
          <a:p>
            <a:pPr algn="ctr"/>
            <a:r>
              <a:rPr lang="en-US" sz="3200" b="1"/>
              <a:t>Foundation Phase of Wheat Growth</a:t>
            </a:r>
          </a:p>
          <a:p>
            <a:pPr>
              <a:buFontTx/>
              <a:buChar char="•"/>
            </a:pPr>
            <a:r>
              <a:rPr lang="en-US" sz="2800" b="1"/>
              <a:t>Sowing to stem</a:t>
            </a:r>
          </a:p>
          <a:p>
            <a:r>
              <a:rPr lang="en-US" sz="2800" b="1"/>
              <a:t> extension</a:t>
            </a:r>
          </a:p>
          <a:p>
            <a:pPr>
              <a:buFontTx/>
              <a:buChar char="•"/>
            </a:pPr>
            <a:r>
              <a:rPr lang="en-US" sz="2800" b="1"/>
              <a:t>Yield bearing</a:t>
            </a:r>
          </a:p>
          <a:p>
            <a:r>
              <a:rPr lang="en-US" sz="2800" b="1"/>
              <a:t>  shoots</a:t>
            </a:r>
          </a:p>
          <a:p>
            <a:pPr>
              <a:buFontTx/>
              <a:buChar char="•"/>
            </a:pPr>
            <a:r>
              <a:rPr lang="en-US" sz="2800" b="1"/>
              <a:t>Primary roots</a:t>
            </a:r>
          </a:p>
        </p:txBody>
      </p:sp>
      <p:sp>
        <p:nvSpPr>
          <p:cNvPr id="6153" name="Text Box 9"/>
          <p:cNvSpPr txBox="1">
            <a:spLocks noChangeArrowheads="1"/>
          </p:cNvSpPr>
          <p:nvPr/>
        </p:nvSpPr>
        <p:spPr bwMode="auto">
          <a:xfrm>
            <a:off x="152400" y="3962400"/>
            <a:ext cx="2759075" cy="2528888"/>
          </a:xfrm>
          <a:prstGeom prst="rect">
            <a:avLst/>
          </a:prstGeom>
          <a:noFill/>
          <a:ln w="9525">
            <a:noFill/>
            <a:miter lim="800000"/>
            <a:headEnd/>
            <a:tailEnd/>
          </a:ln>
          <a:effectLst/>
        </p:spPr>
        <p:txBody>
          <a:bodyPr>
            <a:spAutoFit/>
          </a:bodyPr>
          <a:lstStyle/>
          <a:p>
            <a:pPr algn="ctr"/>
            <a:r>
              <a:rPr lang="en-US" sz="3200" b="1"/>
              <a:t>Length of Foundation Phase Varies with Environment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bwMode="auto">
          <a:xfrm>
            <a:off x="0" y="1627188"/>
            <a:ext cx="8610600" cy="3935412"/>
            <a:chOff x="0" y="1025"/>
            <a:chExt cx="5424" cy="2479"/>
          </a:xfrm>
        </p:grpSpPr>
        <p:sp>
          <p:nvSpPr>
            <p:cNvPr id="640003" name="AutoShape 3"/>
            <p:cNvSpPr>
              <a:spLocks noChangeAspect="1" noChangeArrowheads="1" noTextEdit="1"/>
            </p:cNvSpPr>
            <p:nvPr/>
          </p:nvSpPr>
          <p:spPr bwMode="auto">
            <a:xfrm>
              <a:off x="0" y="1025"/>
              <a:ext cx="5424" cy="2479"/>
            </a:xfrm>
            <a:prstGeom prst="rect">
              <a:avLst/>
            </a:prstGeom>
            <a:noFill/>
            <a:ln w="9525">
              <a:noFill/>
              <a:miter lim="800000"/>
              <a:headEnd/>
              <a:tailEnd/>
            </a:ln>
          </p:spPr>
          <p:txBody>
            <a:bodyPr/>
            <a:lstStyle/>
            <a:p>
              <a:endParaRPr lang="en-US"/>
            </a:p>
          </p:txBody>
        </p:sp>
        <p:sp>
          <p:nvSpPr>
            <p:cNvPr id="640004" name="Rectangle 4"/>
            <p:cNvSpPr>
              <a:spLocks noChangeArrowheads="1"/>
            </p:cNvSpPr>
            <p:nvPr/>
          </p:nvSpPr>
          <p:spPr bwMode="auto">
            <a:xfrm>
              <a:off x="55" y="1080"/>
              <a:ext cx="5313" cy="2380"/>
            </a:xfrm>
            <a:prstGeom prst="rect">
              <a:avLst/>
            </a:prstGeom>
            <a:solidFill>
              <a:srgbClr val="FFFFFF"/>
            </a:solidFill>
            <a:ln w="9525">
              <a:noFill/>
              <a:miter lim="800000"/>
              <a:headEnd/>
              <a:tailEnd/>
            </a:ln>
          </p:spPr>
          <p:txBody>
            <a:bodyPr/>
            <a:lstStyle/>
            <a:p>
              <a:endParaRPr lang="en-US"/>
            </a:p>
          </p:txBody>
        </p:sp>
        <p:sp>
          <p:nvSpPr>
            <p:cNvPr id="640005" name="Rectangle 5"/>
            <p:cNvSpPr>
              <a:spLocks noChangeArrowheads="1"/>
            </p:cNvSpPr>
            <p:nvPr/>
          </p:nvSpPr>
          <p:spPr bwMode="auto">
            <a:xfrm>
              <a:off x="874" y="1313"/>
              <a:ext cx="4262" cy="1450"/>
            </a:xfrm>
            <a:prstGeom prst="rect">
              <a:avLst/>
            </a:prstGeom>
            <a:solidFill>
              <a:srgbClr val="C0C0C0"/>
            </a:solidFill>
            <a:ln w="9525">
              <a:noFill/>
              <a:miter lim="800000"/>
              <a:headEnd/>
              <a:tailEnd/>
            </a:ln>
          </p:spPr>
          <p:txBody>
            <a:bodyPr/>
            <a:lstStyle/>
            <a:p>
              <a:endParaRPr lang="en-US"/>
            </a:p>
          </p:txBody>
        </p:sp>
        <p:sp>
          <p:nvSpPr>
            <p:cNvPr id="640006" name="Line 6"/>
            <p:cNvSpPr>
              <a:spLocks noChangeShapeType="1"/>
            </p:cNvSpPr>
            <p:nvPr/>
          </p:nvSpPr>
          <p:spPr bwMode="auto">
            <a:xfrm>
              <a:off x="874" y="2475"/>
              <a:ext cx="4262" cy="0"/>
            </a:xfrm>
            <a:prstGeom prst="line">
              <a:avLst/>
            </a:prstGeom>
            <a:noFill/>
            <a:ln w="0">
              <a:solidFill>
                <a:srgbClr val="000000"/>
              </a:solidFill>
              <a:round/>
              <a:headEnd/>
              <a:tailEnd/>
            </a:ln>
          </p:spPr>
          <p:txBody>
            <a:bodyPr/>
            <a:lstStyle/>
            <a:p>
              <a:endParaRPr lang="en-US"/>
            </a:p>
          </p:txBody>
        </p:sp>
        <p:sp>
          <p:nvSpPr>
            <p:cNvPr id="640007" name="Line 7"/>
            <p:cNvSpPr>
              <a:spLocks noChangeShapeType="1"/>
            </p:cNvSpPr>
            <p:nvPr/>
          </p:nvSpPr>
          <p:spPr bwMode="auto">
            <a:xfrm>
              <a:off x="874" y="2187"/>
              <a:ext cx="4262" cy="0"/>
            </a:xfrm>
            <a:prstGeom prst="line">
              <a:avLst/>
            </a:prstGeom>
            <a:noFill/>
            <a:ln w="0">
              <a:solidFill>
                <a:srgbClr val="000000"/>
              </a:solidFill>
              <a:round/>
              <a:headEnd/>
              <a:tailEnd/>
            </a:ln>
          </p:spPr>
          <p:txBody>
            <a:bodyPr/>
            <a:lstStyle/>
            <a:p>
              <a:endParaRPr lang="en-US"/>
            </a:p>
          </p:txBody>
        </p:sp>
        <p:sp>
          <p:nvSpPr>
            <p:cNvPr id="640008" name="Line 8"/>
            <p:cNvSpPr>
              <a:spLocks noChangeShapeType="1"/>
            </p:cNvSpPr>
            <p:nvPr/>
          </p:nvSpPr>
          <p:spPr bwMode="auto">
            <a:xfrm>
              <a:off x="874" y="1888"/>
              <a:ext cx="4262" cy="0"/>
            </a:xfrm>
            <a:prstGeom prst="line">
              <a:avLst/>
            </a:prstGeom>
            <a:noFill/>
            <a:ln w="0">
              <a:solidFill>
                <a:srgbClr val="000000"/>
              </a:solidFill>
              <a:round/>
              <a:headEnd/>
              <a:tailEnd/>
            </a:ln>
          </p:spPr>
          <p:txBody>
            <a:bodyPr/>
            <a:lstStyle/>
            <a:p>
              <a:endParaRPr lang="en-US"/>
            </a:p>
          </p:txBody>
        </p:sp>
        <p:sp>
          <p:nvSpPr>
            <p:cNvPr id="640009" name="Line 9"/>
            <p:cNvSpPr>
              <a:spLocks noChangeShapeType="1"/>
            </p:cNvSpPr>
            <p:nvPr/>
          </p:nvSpPr>
          <p:spPr bwMode="auto">
            <a:xfrm>
              <a:off x="874" y="1600"/>
              <a:ext cx="4262" cy="0"/>
            </a:xfrm>
            <a:prstGeom prst="line">
              <a:avLst/>
            </a:prstGeom>
            <a:noFill/>
            <a:ln w="0">
              <a:solidFill>
                <a:srgbClr val="000000"/>
              </a:solidFill>
              <a:round/>
              <a:headEnd/>
              <a:tailEnd/>
            </a:ln>
          </p:spPr>
          <p:txBody>
            <a:bodyPr/>
            <a:lstStyle/>
            <a:p>
              <a:endParaRPr lang="en-US"/>
            </a:p>
          </p:txBody>
        </p:sp>
        <p:sp>
          <p:nvSpPr>
            <p:cNvPr id="640010" name="Line 10"/>
            <p:cNvSpPr>
              <a:spLocks noChangeShapeType="1"/>
            </p:cNvSpPr>
            <p:nvPr/>
          </p:nvSpPr>
          <p:spPr bwMode="auto">
            <a:xfrm>
              <a:off x="874" y="1313"/>
              <a:ext cx="4262" cy="0"/>
            </a:xfrm>
            <a:prstGeom prst="line">
              <a:avLst/>
            </a:prstGeom>
            <a:noFill/>
            <a:ln w="0">
              <a:solidFill>
                <a:srgbClr val="000000"/>
              </a:solidFill>
              <a:round/>
              <a:headEnd/>
              <a:tailEnd/>
            </a:ln>
          </p:spPr>
          <p:txBody>
            <a:bodyPr/>
            <a:lstStyle/>
            <a:p>
              <a:endParaRPr lang="en-US"/>
            </a:p>
          </p:txBody>
        </p:sp>
        <p:sp>
          <p:nvSpPr>
            <p:cNvPr id="640011" name="Rectangle 11"/>
            <p:cNvSpPr>
              <a:spLocks noChangeArrowheads="1"/>
            </p:cNvSpPr>
            <p:nvPr/>
          </p:nvSpPr>
          <p:spPr bwMode="auto">
            <a:xfrm>
              <a:off x="874" y="1313"/>
              <a:ext cx="4262" cy="1450"/>
            </a:xfrm>
            <a:prstGeom prst="rect">
              <a:avLst/>
            </a:prstGeom>
            <a:noFill/>
            <a:ln w="17463">
              <a:solidFill>
                <a:srgbClr val="808080"/>
              </a:solidFill>
              <a:miter lim="800000"/>
              <a:headEnd/>
              <a:tailEnd/>
            </a:ln>
          </p:spPr>
          <p:txBody>
            <a:bodyPr/>
            <a:lstStyle/>
            <a:p>
              <a:endParaRPr lang="en-US"/>
            </a:p>
          </p:txBody>
        </p:sp>
        <p:sp>
          <p:nvSpPr>
            <p:cNvPr id="640012" name="Line 12"/>
            <p:cNvSpPr>
              <a:spLocks noChangeShapeType="1"/>
            </p:cNvSpPr>
            <p:nvPr/>
          </p:nvSpPr>
          <p:spPr bwMode="auto">
            <a:xfrm>
              <a:off x="874" y="1313"/>
              <a:ext cx="0" cy="1450"/>
            </a:xfrm>
            <a:prstGeom prst="line">
              <a:avLst/>
            </a:prstGeom>
            <a:noFill/>
            <a:ln w="0">
              <a:solidFill>
                <a:srgbClr val="000000"/>
              </a:solidFill>
              <a:round/>
              <a:headEnd/>
              <a:tailEnd/>
            </a:ln>
          </p:spPr>
          <p:txBody>
            <a:bodyPr/>
            <a:lstStyle/>
            <a:p>
              <a:endParaRPr lang="en-US"/>
            </a:p>
          </p:txBody>
        </p:sp>
        <p:sp>
          <p:nvSpPr>
            <p:cNvPr id="640013" name="Line 13"/>
            <p:cNvSpPr>
              <a:spLocks noChangeShapeType="1"/>
            </p:cNvSpPr>
            <p:nvPr/>
          </p:nvSpPr>
          <p:spPr bwMode="auto">
            <a:xfrm>
              <a:off x="830" y="2763"/>
              <a:ext cx="44" cy="0"/>
            </a:xfrm>
            <a:prstGeom prst="line">
              <a:avLst/>
            </a:prstGeom>
            <a:noFill/>
            <a:ln w="0">
              <a:solidFill>
                <a:srgbClr val="000000"/>
              </a:solidFill>
              <a:round/>
              <a:headEnd/>
              <a:tailEnd/>
            </a:ln>
          </p:spPr>
          <p:txBody>
            <a:bodyPr/>
            <a:lstStyle/>
            <a:p>
              <a:endParaRPr lang="en-US"/>
            </a:p>
          </p:txBody>
        </p:sp>
        <p:sp>
          <p:nvSpPr>
            <p:cNvPr id="640014" name="Line 14"/>
            <p:cNvSpPr>
              <a:spLocks noChangeShapeType="1"/>
            </p:cNvSpPr>
            <p:nvPr/>
          </p:nvSpPr>
          <p:spPr bwMode="auto">
            <a:xfrm>
              <a:off x="830" y="2475"/>
              <a:ext cx="44" cy="0"/>
            </a:xfrm>
            <a:prstGeom prst="line">
              <a:avLst/>
            </a:prstGeom>
            <a:noFill/>
            <a:ln w="0">
              <a:solidFill>
                <a:srgbClr val="000000"/>
              </a:solidFill>
              <a:round/>
              <a:headEnd/>
              <a:tailEnd/>
            </a:ln>
          </p:spPr>
          <p:txBody>
            <a:bodyPr/>
            <a:lstStyle/>
            <a:p>
              <a:endParaRPr lang="en-US"/>
            </a:p>
          </p:txBody>
        </p:sp>
        <p:sp>
          <p:nvSpPr>
            <p:cNvPr id="640015" name="Line 15"/>
            <p:cNvSpPr>
              <a:spLocks noChangeShapeType="1"/>
            </p:cNvSpPr>
            <p:nvPr/>
          </p:nvSpPr>
          <p:spPr bwMode="auto">
            <a:xfrm>
              <a:off x="830" y="2187"/>
              <a:ext cx="44" cy="0"/>
            </a:xfrm>
            <a:prstGeom prst="line">
              <a:avLst/>
            </a:prstGeom>
            <a:noFill/>
            <a:ln w="0">
              <a:solidFill>
                <a:srgbClr val="000000"/>
              </a:solidFill>
              <a:round/>
              <a:headEnd/>
              <a:tailEnd/>
            </a:ln>
          </p:spPr>
          <p:txBody>
            <a:bodyPr/>
            <a:lstStyle/>
            <a:p>
              <a:endParaRPr lang="en-US"/>
            </a:p>
          </p:txBody>
        </p:sp>
        <p:sp>
          <p:nvSpPr>
            <p:cNvPr id="640016" name="Line 16"/>
            <p:cNvSpPr>
              <a:spLocks noChangeShapeType="1"/>
            </p:cNvSpPr>
            <p:nvPr/>
          </p:nvSpPr>
          <p:spPr bwMode="auto">
            <a:xfrm>
              <a:off x="830" y="1888"/>
              <a:ext cx="44" cy="0"/>
            </a:xfrm>
            <a:prstGeom prst="line">
              <a:avLst/>
            </a:prstGeom>
            <a:noFill/>
            <a:ln w="0">
              <a:solidFill>
                <a:srgbClr val="000000"/>
              </a:solidFill>
              <a:round/>
              <a:headEnd/>
              <a:tailEnd/>
            </a:ln>
          </p:spPr>
          <p:txBody>
            <a:bodyPr/>
            <a:lstStyle/>
            <a:p>
              <a:endParaRPr lang="en-US"/>
            </a:p>
          </p:txBody>
        </p:sp>
        <p:sp>
          <p:nvSpPr>
            <p:cNvPr id="640017" name="Line 17"/>
            <p:cNvSpPr>
              <a:spLocks noChangeShapeType="1"/>
            </p:cNvSpPr>
            <p:nvPr/>
          </p:nvSpPr>
          <p:spPr bwMode="auto">
            <a:xfrm>
              <a:off x="830" y="1600"/>
              <a:ext cx="44" cy="0"/>
            </a:xfrm>
            <a:prstGeom prst="line">
              <a:avLst/>
            </a:prstGeom>
            <a:noFill/>
            <a:ln w="0">
              <a:solidFill>
                <a:srgbClr val="000000"/>
              </a:solidFill>
              <a:round/>
              <a:headEnd/>
              <a:tailEnd/>
            </a:ln>
          </p:spPr>
          <p:txBody>
            <a:bodyPr/>
            <a:lstStyle/>
            <a:p>
              <a:endParaRPr lang="en-US"/>
            </a:p>
          </p:txBody>
        </p:sp>
        <p:sp>
          <p:nvSpPr>
            <p:cNvPr id="640018" name="Line 18"/>
            <p:cNvSpPr>
              <a:spLocks noChangeShapeType="1"/>
            </p:cNvSpPr>
            <p:nvPr/>
          </p:nvSpPr>
          <p:spPr bwMode="auto">
            <a:xfrm>
              <a:off x="830" y="1313"/>
              <a:ext cx="44" cy="0"/>
            </a:xfrm>
            <a:prstGeom prst="line">
              <a:avLst/>
            </a:prstGeom>
            <a:noFill/>
            <a:ln w="0">
              <a:solidFill>
                <a:srgbClr val="000000"/>
              </a:solidFill>
              <a:round/>
              <a:headEnd/>
              <a:tailEnd/>
            </a:ln>
          </p:spPr>
          <p:txBody>
            <a:bodyPr/>
            <a:lstStyle/>
            <a:p>
              <a:endParaRPr lang="en-US"/>
            </a:p>
          </p:txBody>
        </p:sp>
        <p:sp>
          <p:nvSpPr>
            <p:cNvPr id="640019" name="Line 19"/>
            <p:cNvSpPr>
              <a:spLocks noChangeShapeType="1"/>
            </p:cNvSpPr>
            <p:nvPr/>
          </p:nvSpPr>
          <p:spPr bwMode="auto">
            <a:xfrm>
              <a:off x="874" y="2763"/>
              <a:ext cx="4262" cy="0"/>
            </a:xfrm>
            <a:prstGeom prst="line">
              <a:avLst/>
            </a:prstGeom>
            <a:noFill/>
            <a:ln w="0">
              <a:solidFill>
                <a:srgbClr val="000000"/>
              </a:solidFill>
              <a:round/>
              <a:headEnd/>
              <a:tailEnd/>
            </a:ln>
          </p:spPr>
          <p:txBody>
            <a:bodyPr/>
            <a:lstStyle/>
            <a:p>
              <a:endParaRPr lang="en-US"/>
            </a:p>
          </p:txBody>
        </p:sp>
        <p:sp>
          <p:nvSpPr>
            <p:cNvPr id="640020" name="Line 20"/>
            <p:cNvSpPr>
              <a:spLocks noChangeShapeType="1"/>
            </p:cNvSpPr>
            <p:nvPr/>
          </p:nvSpPr>
          <p:spPr bwMode="auto">
            <a:xfrm flipV="1">
              <a:off x="874" y="2763"/>
              <a:ext cx="0" cy="44"/>
            </a:xfrm>
            <a:prstGeom prst="line">
              <a:avLst/>
            </a:prstGeom>
            <a:noFill/>
            <a:ln w="0">
              <a:solidFill>
                <a:srgbClr val="000000"/>
              </a:solidFill>
              <a:round/>
              <a:headEnd/>
              <a:tailEnd/>
            </a:ln>
          </p:spPr>
          <p:txBody>
            <a:bodyPr/>
            <a:lstStyle/>
            <a:p>
              <a:endParaRPr lang="en-US"/>
            </a:p>
          </p:txBody>
        </p:sp>
        <p:sp>
          <p:nvSpPr>
            <p:cNvPr id="640021" name="Line 21"/>
            <p:cNvSpPr>
              <a:spLocks noChangeShapeType="1"/>
            </p:cNvSpPr>
            <p:nvPr/>
          </p:nvSpPr>
          <p:spPr bwMode="auto">
            <a:xfrm flipV="1">
              <a:off x="1151" y="2763"/>
              <a:ext cx="0" cy="44"/>
            </a:xfrm>
            <a:prstGeom prst="line">
              <a:avLst/>
            </a:prstGeom>
            <a:noFill/>
            <a:ln w="0">
              <a:solidFill>
                <a:srgbClr val="000000"/>
              </a:solidFill>
              <a:round/>
              <a:headEnd/>
              <a:tailEnd/>
            </a:ln>
          </p:spPr>
          <p:txBody>
            <a:bodyPr/>
            <a:lstStyle/>
            <a:p>
              <a:endParaRPr lang="en-US"/>
            </a:p>
          </p:txBody>
        </p:sp>
        <p:sp>
          <p:nvSpPr>
            <p:cNvPr id="640022" name="Line 22"/>
            <p:cNvSpPr>
              <a:spLocks noChangeShapeType="1"/>
            </p:cNvSpPr>
            <p:nvPr/>
          </p:nvSpPr>
          <p:spPr bwMode="auto">
            <a:xfrm flipV="1">
              <a:off x="1439" y="2763"/>
              <a:ext cx="0" cy="44"/>
            </a:xfrm>
            <a:prstGeom prst="line">
              <a:avLst/>
            </a:prstGeom>
            <a:noFill/>
            <a:ln w="0">
              <a:solidFill>
                <a:srgbClr val="000000"/>
              </a:solidFill>
              <a:round/>
              <a:headEnd/>
              <a:tailEnd/>
            </a:ln>
          </p:spPr>
          <p:txBody>
            <a:bodyPr/>
            <a:lstStyle/>
            <a:p>
              <a:endParaRPr lang="en-US"/>
            </a:p>
          </p:txBody>
        </p:sp>
        <p:sp>
          <p:nvSpPr>
            <p:cNvPr id="640023" name="Line 23"/>
            <p:cNvSpPr>
              <a:spLocks noChangeShapeType="1"/>
            </p:cNvSpPr>
            <p:nvPr/>
          </p:nvSpPr>
          <p:spPr bwMode="auto">
            <a:xfrm flipV="1">
              <a:off x="1716" y="2763"/>
              <a:ext cx="0" cy="44"/>
            </a:xfrm>
            <a:prstGeom prst="line">
              <a:avLst/>
            </a:prstGeom>
            <a:noFill/>
            <a:ln w="0">
              <a:solidFill>
                <a:srgbClr val="000000"/>
              </a:solidFill>
              <a:round/>
              <a:headEnd/>
              <a:tailEnd/>
            </a:ln>
          </p:spPr>
          <p:txBody>
            <a:bodyPr/>
            <a:lstStyle/>
            <a:p>
              <a:endParaRPr lang="en-US"/>
            </a:p>
          </p:txBody>
        </p:sp>
        <p:sp>
          <p:nvSpPr>
            <p:cNvPr id="640024" name="Line 24"/>
            <p:cNvSpPr>
              <a:spLocks noChangeShapeType="1"/>
            </p:cNvSpPr>
            <p:nvPr/>
          </p:nvSpPr>
          <p:spPr bwMode="auto">
            <a:xfrm flipV="1">
              <a:off x="2004" y="2763"/>
              <a:ext cx="0" cy="44"/>
            </a:xfrm>
            <a:prstGeom prst="line">
              <a:avLst/>
            </a:prstGeom>
            <a:noFill/>
            <a:ln w="0">
              <a:solidFill>
                <a:srgbClr val="000000"/>
              </a:solidFill>
              <a:round/>
              <a:headEnd/>
              <a:tailEnd/>
            </a:ln>
          </p:spPr>
          <p:txBody>
            <a:bodyPr/>
            <a:lstStyle/>
            <a:p>
              <a:endParaRPr lang="en-US"/>
            </a:p>
          </p:txBody>
        </p:sp>
        <p:sp>
          <p:nvSpPr>
            <p:cNvPr id="640025" name="Line 25"/>
            <p:cNvSpPr>
              <a:spLocks noChangeShapeType="1"/>
            </p:cNvSpPr>
            <p:nvPr/>
          </p:nvSpPr>
          <p:spPr bwMode="auto">
            <a:xfrm flipV="1">
              <a:off x="2280" y="2763"/>
              <a:ext cx="0" cy="44"/>
            </a:xfrm>
            <a:prstGeom prst="line">
              <a:avLst/>
            </a:prstGeom>
            <a:noFill/>
            <a:ln w="0">
              <a:solidFill>
                <a:srgbClr val="000000"/>
              </a:solidFill>
              <a:round/>
              <a:headEnd/>
              <a:tailEnd/>
            </a:ln>
          </p:spPr>
          <p:txBody>
            <a:bodyPr/>
            <a:lstStyle/>
            <a:p>
              <a:endParaRPr lang="en-US"/>
            </a:p>
          </p:txBody>
        </p:sp>
        <p:sp>
          <p:nvSpPr>
            <p:cNvPr id="640026" name="Line 26"/>
            <p:cNvSpPr>
              <a:spLocks noChangeShapeType="1"/>
            </p:cNvSpPr>
            <p:nvPr/>
          </p:nvSpPr>
          <p:spPr bwMode="auto">
            <a:xfrm flipV="1">
              <a:off x="2568" y="2763"/>
              <a:ext cx="0" cy="44"/>
            </a:xfrm>
            <a:prstGeom prst="line">
              <a:avLst/>
            </a:prstGeom>
            <a:noFill/>
            <a:ln w="0">
              <a:solidFill>
                <a:srgbClr val="000000"/>
              </a:solidFill>
              <a:round/>
              <a:headEnd/>
              <a:tailEnd/>
            </a:ln>
          </p:spPr>
          <p:txBody>
            <a:bodyPr/>
            <a:lstStyle/>
            <a:p>
              <a:endParaRPr lang="en-US"/>
            </a:p>
          </p:txBody>
        </p:sp>
        <p:sp>
          <p:nvSpPr>
            <p:cNvPr id="640027" name="Line 27"/>
            <p:cNvSpPr>
              <a:spLocks noChangeShapeType="1"/>
            </p:cNvSpPr>
            <p:nvPr/>
          </p:nvSpPr>
          <p:spPr bwMode="auto">
            <a:xfrm flipV="1">
              <a:off x="2845" y="2763"/>
              <a:ext cx="0" cy="44"/>
            </a:xfrm>
            <a:prstGeom prst="line">
              <a:avLst/>
            </a:prstGeom>
            <a:noFill/>
            <a:ln w="0">
              <a:solidFill>
                <a:srgbClr val="000000"/>
              </a:solidFill>
              <a:round/>
              <a:headEnd/>
              <a:tailEnd/>
            </a:ln>
          </p:spPr>
          <p:txBody>
            <a:bodyPr/>
            <a:lstStyle/>
            <a:p>
              <a:endParaRPr lang="en-US"/>
            </a:p>
          </p:txBody>
        </p:sp>
        <p:sp>
          <p:nvSpPr>
            <p:cNvPr id="640028" name="Line 28"/>
            <p:cNvSpPr>
              <a:spLocks noChangeShapeType="1"/>
            </p:cNvSpPr>
            <p:nvPr/>
          </p:nvSpPr>
          <p:spPr bwMode="auto">
            <a:xfrm flipV="1">
              <a:off x="3121" y="2763"/>
              <a:ext cx="0" cy="44"/>
            </a:xfrm>
            <a:prstGeom prst="line">
              <a:avLst/>
            </a:prstGeom>
            <a:noFill/>
            <a:ln w="0">
              <a:solidFill>
                <a:srgbClr val="000000"/>
              </a:solidFill>
              <a:round/>
              <a:headEnd/>
              <a:tailEnd/>
            </a:ln>
          </p:spPr>
          <p:txBody>
            <a:bodyPr/>
            <a:lstStyle/>
            <a:p>
              <a:endParaRPr lang="en-US"/>
            </a:p>
          </p:txBody>
        </p:sp>
        <p:sp>
          <p:nvSpPr>
            <p:cNvPr id="640029" name="Line 29"/>
            <p:cNvSpPr>
              <a:spLocks noChangeShapeType="1"/>
            </p:cNvSpPr>
            <p:nvPr/>
          </p:nvSpPr>
          <p:spPr bwMode="auto">
            <a:xfrm flipV="1">
              <a:off x="3409" y="2763"/>
              <a:ext cx="0" cy="44"/>
            </a:xfrm>
            <a:prstGeom prst="line">
              <a:avLst/>
            </a:prstGeom>
            <a:noFill/>
            <a:ln w="0">
              <a:solidFill>
                <a:srgbClr val="000000"/>
              </a:solidFill>
              <a:round/>
              <a:headEnd/>
              <a:tailEnd/>
            </a:ln>
          </p:spPr>
          <p:txBody>
            <a:bodyPr/>
            <a:lstStyle/>
            <a:p>
              <a:endParaRPr lang="en-US"/>
            </a:p>
          </p:txBody>
        </p:sp>
        <p:sp>
          <p:nvSpPr>
            <p:cNvPr id="640030" name="Line 30"/>
            <p:cNvSpPr>
              <a:spLocks noChangeShapeType="1"/>
            </p:cNvSpPr>
            <p:nvPr/>
          </p:nvSpPr>
          <p:spPr bwMode="auto">
            <a:xfrm flipV="1">
              <a:off x="3686" y="2763"/>
              <a:ext cx="0" cy="44"/>
            </a:xfrm>
            <a:prstGeom prst="line">
              <a:avLst/>
            </a:prstGeom>
            <a:noFill/>
            <a:ln w="0">
              <a:solidFill>
                <a:srgbClr val="000000"/>
              </a:solidFill>
              <a:round/>
              <a:headEnd/>
              <a:tailEnd/>
            </a:ln>
          </p:spPr>
          <p:txBody>
            <a:bodyPr/>
            <a:lstStyle/>
            <a:p>
              <a:endParaRPr lang="en-US"/>
            </a:p>
          </p:txBody>
        </p:sp>
        <p:sp>
          <p:nvSpPr>
            <p:cNvPr id="640031" name="Line 31"/>
            <p:cNvSpPr>
              <a:spLocks noChangeShapeType="1"/>
            </p:cNvSpPr>
            <p:nvPr/>
          </p:nvSpPr>
          <p:spPr bwMode="auto">
            <a:xfrm flipV="1">
              <a:off x="3974" y="2763"/>
              <a:ext cx="0" cy="44"/>
            </a:xfrm>
            <a:prstGeom prst="line">
              <a:avLst/>
            </a:prstGeom>
            <a:noFill/>
            <a:ln w="0">
              <a:solidFill>
                <a:srgbClr val="000000"/>
              </a:solidFill>
              <a:round/>
              <a:headEnd/>
              <a:tailEnd/>
            </a:ln>
          </p:spPr>
          <p:txBody>
            <a:bodyPr/>
            <a:lstStyle/>
            <a:p>
              <a:endParaRPr lang="en-US"/>
            </a:p>
          </p:txBody>
        </p:sp>
        <p:sp>
          <p:nvSpPr>
            <p:cNvPr id="640032" name="Line 32"/>
            <p:cNvSpPr>
              <a:spLocks noChangeShapeType="1"/>
            </p:cNvSpPr>
            <p:nvPr/>
          </p:nvSpPr>
          <p:spPr bwMode="auto">
            <a:xfrm flipV="1">
              <a:off x="4251" y="2763"/>
              <a:ext cx="0" cy="44"/>
            </a:xfrm>
            <a:prstGeom prst="line">
              <a:avLst/>
            </a:prstGeom>
            <a:noFill/>
            <a:ln w="0">
              <a:solidFill>
                <a:srgbClr val="000000"/>
              </a:solidFill>
              <a:round/>
              <a:headEnd/>
              <a:tailEnd/>
            </a:ln>
          </p:spPr>
          <p:txBody>
            <a:bodyPr/>
            <a:lstStyle/>
            <a:p>
              <a:endParaRPr lang="en-US"/>
            </a:p>
          </p:txBody>
        </p:sp>
        <p:sp>
          <p:nvSpPr>
            <p:cNvPr id="640033" name="Line 33"/>
            <p:cNvSpPr>
              <a:spLocks noChangeShapeType="1"/>
            </p:cNvSpPr>
            <p:nvPr/>
          </p:nvSpPr>
          <p:spPr bwMode="auto">
            <a:xfrm flipV="1">
              <a:off x="4538" y="2763"/>
              <a:ext cx="0" cy="44"/>
            </a:xfrm>
            <a:prstGeom prst="line">
              <a:avLst/>
            </a:prstGeom>
            <a:noFill/>
            <a:ln w="0">
              <a:solidFill>
                <a:srgbClr val="000000"/>
              </a:solidFill>
              <a:round/>
              <a:headEnd/>
              <a:tailEnd/>
            </a:ln>
          </p:spPr>
          <p:txBody>
            <a:bodyPr/>
            <a:lstStyle/>
            <a:p>
              <a:endParaRPr lang="en-US"/>
            </a:p>
          </p:txBody>
        </p:sp>
        <p:sp>
          <p:nvSpPr>
            <p:cNvPr id="640034" name="Line 34"/>
            <p:cNvSpPr>
              <a:spLocks noChangeShapeType="1"/>
            </p:cNvSpPr>
            <p:nvPr/>
          </p:nvSpPr>
          <p:spPr bwMode="auto">
            <a:xfrm flipV="1">
              <a:off x="4815" y="2763"/>
              <a:ext cx="0" cy="44"/>
            </a:xfrm>
            <a:prstGeom prst="line">
              <a:avLst/>
            </a:prstGeom>
            <a:noFill/>
            <a:ln w="0">
              <a:solidFill>
                <a:srgbClr val="000000"/>
              </a:solidFill>
              <a:round/>
              <a:headEnd/>
              <a:tailEnd/>
            </a:ln>
          </p:spPr>
          <p:txBody>
            <a:bodyPr/>
            <a:lstStyle/>
            <a:p>
              <a:endParaRPr lang="en-US"/>
            </a:p>
          </p:txBody>
        </p:sp>
        <p:sp>
          <p:nvSpPr>
            <p:cNvPr id="640035" name="Line 35"/>
            <p:cNvSpPr>
              <a:spLocks noChangeShapeType="1"/>
            </p:cNvSpPr>
            <p:nvPr/>
          </p:nvSpPr>
          <p:spPr bwMode="auto">
            <a:xfrm flipV="1">
              <a:off x="5092" y="2763"/>
              <a:ext cx="0" cy="44"/>
            </a:xfrm>
            <a:prstGeom prst="line">
              <a:avLst/>
            </a:prstGeom>
            <a:noFill/>
            <a:ln w="0">
              <a:solidFill>
                <a:srgbClr val="000000"/>
              </a:solidFill>
              <a:round/>
              <a:headEnd/>
              <a:tailEnd/>
            </a:ln>
          </p:spPr>
          <p:txBody>
            <a:bodyPr/>
            <a:lstStyle/>
            <a:p>
              <a:endParaRPr lang="en-US"/>
            </a:p>
          </p:txBody>
        </p:sp>
        <p:sp>
          <p:nvSpPr>
            <p:cNvPr id="640036" name="Freeform 36"/>
            <p:cNvSpPr>
              <a:spLocks/>
            </p:cNvSpPr>
            <p:nvPr/>
          </p:nvSpPr>
          <p:spPr bwMode="auto">
            <a:xfrm>
              <a:off x="863" y="1545"/>
              <a:ext cx="67" cy="67"/>
            </a:xfrm>
            <a:custGeom>
              <a:avLst/>
              <a:gdLst/>
              <a:ahLst/>
              <a:cxnLst>
                <a:cxn ang="0">
                  <a:pos x="34" y="0"/>
                </a:cxn>
                <a:cxn ang="0">
                  <a:pos x="67" y="33"/>
                </a:cxn>
                <a:cxn ang="0">
                  <a:pos x="34" y="67"/>
                </a:cxn>
                <a:cxn ang="0">
                  <a:pos x="0" y="33"/>
                </a:cxn>
                <a:cxn ang="0">
                  <a:pos x="34" y="0"/>
                </a:cxn>
              </a:cxnLst>
              <a:rect l="0" t="0" r="r" b="b"/>
              <a:pathLst>
                <a:path w="67" h="67">
                  <a:moveTo>
                    <a:pt x="34" y="0"/>
                  </a:moveTo>
                  <a:lnTo>
                    <a:pt x="67" y="33"/>
                  </a:lnTo>
                  <a:lnTo>
                    <a:pt x="34" y="67"/>
                  </a:lnTo>
                  <a:lnTo>
                    <a:pt x="0" y="33"/>
                  </a:lnTo>
                  <a:lnTo>
                    <a:pt x="34" y="0"/>
                  </a:lnTo>
                  <a:close/>
                </a:path>
              </a:pathLst>
            </a:custGeom>
            <a:solidFill>
              <a:srgbClr val="000080"/>
            </a:solidFill>
            <a:ln w="17463">
              <a:solidFill>
                <a:srgbClr val="000080"/>
              </a:solidFill>
              <a:prstDash val="solid"/>
              <a:round/>
              <a:headEnd/>
              <a:tailEnd/>
            </a:ln>
          </p:spPr>
          <p:txBody>
            <a:bodyPr/>
            <a:lstStyle/>
            <a:p>
              <a:endParaRPr lang="en-US"/>
            </a:p>
          </p:txBody>
        </p:sp>
        <p:sp>
          <p:nvSpPr>
            <p:cNvPr id="640037" name="Freeform 37"/>
            <p:cNvSpPr>
              <a:spLocks/>
            </p:cNvSpPr>
            <p:nvPr/>
          </p:nvSpPr>
          <p:spPr bwMode="auto">
            <a:xfrm>
              <a:off x="1428" y="1844"/>
              <a:ext cx="66" cy="66"/>
            </a:xfrm>
            <a:custGeom>
              <a:avLst/>
              <a:gdLst/>
              <a:ahLst/>
              <a:cxnLst>
                <a:cxn ang="0">
                  <a:pos x="33" y="0"/>
                </a:cxn>
                <a:cxn ang="0">
                  <a:pos x="66" y="33"/>
                </a:cxn>
                <a:cxn ang="0">
                  <a:pos x="33" y="66"/>
                </a:cxn>
                <a:cxn ang="0">
                  <a:pos x="0" y="33"/>
                </a:cxn>
                <a:cxn ang="0">
                  <a:pos x="33" y="0"/>
                </a:cxn>
              </a:cxnLst>
              <a:rect l="0" t="0" r="r" b="b"/>
              <a:pathLst>
                <a:path w="66" h="66">
                  <a:moveTo>
                    <a:pt x="33" y="0"/>
                  </a:moveTo>
                  <a:lnTo>
                    <a:pt x="66" y="33"/>
                  </a:lnTo>
                  <a:lnTo>
                    <a:pt x="33" y="66"/>
                  </a:lnTo>
                  <a:lnTo>
                    <a:pt x="0" y="33"/>
                  </a:lnTo>
                  <a:lnTo>
                    <a:pt x="33" y="0"/>
                  </a:lnTo>
                  <a:close/>
                </a:path>
              </a:pathLst>
            </a:custGeom>
            <a:solidFill>
              <a:srgbClr val="000080"/>
            </a:solidFill>
            <a:ln w="17463">
              <a:solidFill>
                <a:srgbClr val="000080"/>
              </a:solidFill>
              <a:prstDash val="solid"/>
              <a:round/>
              <a:headEnd/>
              <a:tailEnd/>
            </a:ln>
          </p:spPr>
          <p:txBody>
            <a:bodyPr/>
            <a:lstStyle/>
            <a:p>
              <a:endParaRPr lang="en-US"/>
            </a:p>
          </p:txBody>
        </p:sp>
        <p:sp>
          <p:nvSpPr>
            <p:cNvPr id="640038" name="Freeform 38"/>
            <p:cNvSpPr>
              <a:spLocks/>
            </p:cNvSpPr>
            <p:nvPr/>
          </p:nvSpPr>
          <p:spPr bwMode="auto">
            <a:xfrm>
              <a:off x="2070" y="2121"/>
              <a:ext cx="66" cy="66"/>
            </a:xfrm>
            <a:custGeom>
              <a:avLst/>
              <a:gdLst/>
              <a:ahLst/>
              <a:cxnLst>
                <a:cxn ang="0">
                  <a:pos x="33" y="0"/>
                </a:cxn>
                <a:cxn ang="0">
                  <a:pos x="66" y="33"/>
                </a:cxn>
                <a:cxn ang="0">
                  <a:pos x="33" y="66"/>
                </a:cxn>
                <a:cxn ang="0">
                  <a:pos x="0" y="33"/>
                </a:cxn>
                <a:cxn ang="0">
                  <a:pos x="33" y="0"/>
                </a:cxn>
              </a:cxnLst>
              <a:rect l="0" t="0" r="r" b="b"/>
              <a:pathLst>
                <a:path w="66" h="66">
                  <a:moveTo>
                    <a:pt x="33" y="0"/>
                  </a:moveTo>
                  <a:lnTo>
                    <a:pt x="66" y="33"/>
                  </a:lnTo>
                  <a:lnTo>
                    <a:pt x="33" y="66"/>
                  </a:lnTo>
                  <a:lnTo>
                    <a:pt x="0" y="33"/>
                  </a:lnTo>
                  <a:lnTo>
                    <a:pt x="33" y="0"/>
                  </a:lnTo>
                  <a:close/>
                </a:path>
              </a:pathLst>
            </a:custGeom>
            <a:solidFill>
              <a:srgbClr val="000080"/>
            </a:solidFill>
            <a:ln w="17463">
              <a:solidFill>
                <a:srgbClr val="000080"/>
              </a:solidFill>
              <a:prstDash val="solid"/>
              <a:round/>
              <a:headEnd/>
              <a:tailEnd/>
            </a:ln>
          </p:spPr>
          <p:txBody>
            <a:bodyPr/>
            <a:lstStyle/>
            <a:p>
              <a:endParaRPr lang="en-US"/>
            </a:p>
          </p:txBody>
        </p:sp>
        <p:sp>
          <p:nvSpPr>
            <p:cNvPr id="640039" name="Freeform 39"/>
            <p:cNvSpPr>
              <a:spLocks/>
            </p:cNvSpPr>
            <p:nvPr/>
          </p:nvSpPr>
          <p:spPr bwMode="auto">
            <a:xfrm>
              <a:off x="2634" y="2320"/>
              <a:ext cx="67" cy="66"/>
            </a:xfrm>
            <a:custGeom>
              <a:avLst/>
              <a:gdLst/>
              <a:ahLst/>
              <a:cxnLst>
                <a:cxn ang="0">
                  <a:pos x="34" y="0"/>
                </a:cxn>
                <a:cxn ang="0">
                  <a:pos x="67" y="33"/>
                </a:cxn>
                <a:cxn ang="0">
                  <a:pos x="34" y="66"/>
                </a:cxn>
                <a:cxn ang="0">
                  <a:pos x="0" y="33"/>
                </a:cxn>
                <a:cxn ang="0">
                  <a:pos x="34" y="0"/>
                </a:cxn>
              </a:cxnLst>
              <a:rect l="0" t="0" r="r" b="b"/>
              <a:pathLst>
                <a:path w="67" h="66">
                  <a:moveTo>
                    <a:pt x="34" y="0"/>
                  </a:moveTo>
                  <a:lnTo>
                    <a:pt x="67" y="33"/>
                  </a:lnTo>
                  <a:lnTo>
                    <a:pt x="34" y="66"/>
                  </a:lnTo>
                  <a:lnTo>
                    <a:pt x="0" y="33"/>
                  </a:lnTo>
                  <a:lnTo>
                    <a:pt x="34" y="0"/>
                  </a:lnTo>
                  <a:close/>
                </a:path>
              </a:pathLst>
            </a:custGeom>
            <a:solidFill>
              <a:srgbClr val="000080"/>
            </a:solidFill>
            <a:ln w="17463">
              <a:solidFill>
                <a:srgbClr val="000080"/>
              </a:solidFill>
              <a:prstDash val="solid"/>
              <a:round/>
              <a:headEnd/>
              <a:tailEnd/>
            </a:ln>
          </p:spPr>
          <p:txBody>
            <a:bodyPr/>
            <a:lstStyle/>
            <a:p>
              <a:endParaRPr lang="en-US"/>
            </a:p>
          </p:txBody>
        </p:sp>
        <p:sp>
          <p:nvSpPr>
            <p:cNvPr id="640040" name="Freeform 40"/>
            <p:cNvSpPr>
              <a:spLocks/>
            </p:cNvSpPr>
            <p:nvPr/>
          </p:nvSpPr>
          <p:spPr bwMode="auto">
            <a:xfrm>
              <a:off x="3310" y="2508"/>
              <a:ext cx="66" cy="66"/>
            </a:xfrm>
            <a:custGeom>
              <a:avLst/>
              <a:gdLst/>
              <a:ahLst/>
              <a:cxnLst>
                <a:cxn ang="0">
                  <a:pos x="33" y="0"/>
                </a:cxn>
                <a:cxn ang="0">
                  <a:pos x="66" y="33"/>
                </a:cxn>
                <a:cxn ang="0">
                  <a:pos x="33" y="66"/>
                </a:cxn>
                <a:cxn ang="0">
                  <a:pos x="0" y="33"/>
                </a:cxn>
                <a:cxn ang="0">
                  <a:pos x="33" y="0"/>
                </a:cxn>
              </a:cxnLst>
              <a:rect l="0" t="0" r="r" b="b"/>
              <a:pathLst>
                <a:path w="66" h="66">
                  <a:moveTo>
                    <a:pt x="33" y="0"/>
                  </a:moveTo>
                  <a:lnTo>
                    <a:pt x="66" y="33"/>
                  </a:lnTo>
                  <a:lnTo>
                    <a:pt x="33" y="66"/>
                  </a:lnTo>
                  <a:lnTo>
                    <a:pt x="0" y="33"/>
                  </a:lnTo>
                  <a:lnTo>
                    <a:pt x="33" y="0"/>
                  </a:lnTo>
                  <a:close/>
                </a:path>
              </a:pathLst>
            </a:custGeom>
            <a:solidFill>
              <a:srgbClr val="000080"/>
            </a:solidFill>
            <a:ln w="17463">
              <a:solidFill>
                <a:srgbClr val="000080"/>
              </a:solidFill>
              <a:prstDash val="solid"/>
              <a:round/>
              <a:headEnd/>
              <a:tailEnd/>
            </a:ln>
          </p:spPr>
          <p:txBody>
            <a:bodyPr/>
            <a:lstStyle/>
            <a:p>
              <a:endParaRPr lang="en-US"/>
            </a:p>
          </p:txBody>
        </p:sp>
        <p:sp>
          <p:nvSpPr>
            <p:cNvPr id="640041" name="Freeform 41"/>
            <p:cNvSpPr>
              <a:spLocks/>
            </p:cNvSpPr>
            <p:nvPr/>
          </p:nvSpPr>
          <p:spPr bwMode="auto">
            <a:xfrm>
              <a:off x="3874" y="2608"/>
              <a:ext cx="67" cy="66"/>
            </a:xfrm>
            <a:custGeom>
              <a:avLst/>
              <a:gdLst/>
              <a:ahLst/>
              <a:cxnLst>
                <a:cxn ang="0">
                  <a:pos x="33" y="0"/>
                </a:cxn>
                <a:cxn ang="0">
                  <a:pos x="67" y="33"/>
                </a:cxn>
                <a:cxn ang="0">
                  <a:pos x="33" y="66"/>
                </a:cxn>
                <a:cxn ang="0">
                  <a:pos x="0" y="33"/>
                </a:cxn>
                <a:cxn ang="0">
                  <a:pos x="33" y="0"/>
                </a:cxn>
              </a:cxnLst>
              <a:rect l="0" t="0" r="r" b="b"/>
              <a:pathLst>
                <a:path w="67" h="66">
                  <a:moveTo>
                    <a:pt x="33" y="0"/>
                  </a:moveTo>
                  <a:lnTo>
                    <a:pt x="67" y="33"/>
                  </a:lnTo>
                  <a:lnTo>
                    <a:pt x="33" y="66"/>
                  </a:lnTo>
                  <a:lnTo>
                    <a:pt x="0" y="33"/>
                  </a:lnTo>
                  <a:lnTo>
                    <a:pt x="33" y="0"/>
                  </a:lnTo>
                  <a:close/>
                </a:path>
              </a:pathLst>
            </a:custGeom>
            <a:solidFill>
              <a:srgbClr val="000080"/>
            </a:solidFill>
            <a:ln w="17463">
              <a:solidFill>
                <a:srgbClr val="000080"/>
              </a:solidFill>
              <a:prstDash val="solid"/>
              <a:round/>
              <a:headEnd/>
              <a:tailEnd/>
            </a:ln>
          </p:spPr>
          <p:txBody>
            <a:bodyPr/>
            <a:lstStyle/>
            <a:p>
              <a:endParaRPr lang="en-US"/>
            </a:p>
          </p:txBody>
        </p:sp>
        <p:sp>
          <p:nvSpPr>
            <p:cNvPr id="640042" name="Freeform 42"/>
            <p:cNvSpPr>
              <a:spLocks/>
            </p:cNvSpPr>
            <p:nvPr/>
          </p:nvSpPr>
          <p:spPr bwMode="auto">
            <a:xfrm>
              <a:off x="4516" y="2696"/>
              <a:ext cx="67" cy="67"/>
            </a:xfrm>
            <a:custGeom>
              <a:avLst/>
              <a:gdLst/>
              <a:ahLst/>
              <a:cxnLst>
                <a:cxn ang="0">
                  <a:pos x="33" y="0"/>
                </a:cxn>
                <a:cxn ang="0">
                  <a:pos x="67" y="33"/>
                </a:cxn>
                <a:cxn ang="0">
                  <a:pos x="33" y="67"/>
                </a:cxn>
                <a:cxn ang="0">
                  <a:pos x="0" y="33"/>
                </a:cxn>
                <a:cxn ang="0">
                  <a:pos x="33" y="0"/>
                </a:cxn>
              </a:cxnLst>
              <a:rect l="0" t="0" r="r" b="b"/>
              <a:pathLst>
                <a:path w="67" h="67">
                  <a:moveTo>
                    <a:pt x="33" y="0"/>
                  </a:moveTo>
                  <a:lnTo>
                    <a:pt x="67" y="33"/>
                  </a:lnTo>
                  <a:lnTo>
                    <a:pt x="33" y="67"/>
                  </a:lnTo>
                  <a:lnTo>
                    <a:pt x="0" y="33"/>
                  </a:lnTo>
                  <a:lnTo>
                    <a:pt x="33" y="0"/>
                  </a:lnTo>
                  <a:close/>
                </a:path>
              </a:pathLst>
            </a:custGeom>
            <a:solidFill>
              <a:srgbClr val="000080"/>
            </a:solidFill>
            <a:ln w="17463">
              <a:solidFill>
                <a:srgbClr val="000080"/>
              </a:solidFill>
              <a:prstDash val="solid"/>
              <a:round/>
              <a:headEnd/>
              <a:tailEnd/>
            </a:ln>
          </p:spPr>
          <p:txBody>
            <a:bodyPr/>
            <a:lstStyle/>
            <a:p>
              <a:endParaRPr lang="en-US"/>
            </a:p>
          </p:txBody>
        </p:sp>
        <p:sp>
          <p:nvSpPr>
            <p:cNvPr id="640043" name="Freeform 43"/>
            <p:cNvSpPr>
              <a:spLocks/>
            </p:cNvSpPr>
            <p:nvPr/>
          </p:nvSpPr>
          <p:spPr bwMode="auto">
            <a:xfrm>
              <a:off x="5081" y="2729"/>
              <a:ext cx="66" cy="67"/>
            </a:xfrm>
            <a:custGeom>
              <a:avLst/>
              <a:gdLst/>
              <a:ahLst/>
              <a:cxnLst>
                <a:cxn ang="0">
                  <a:pos x="33" y="0"/>
                </a:cxn>
                <a:cxn ang="0">
                  <a:pos x="66" y="34"/>
                </a:cxn>
                <a:cxn ang="0">
                  <a:pos x="33" y="67"/>
                </a:cxn>
                <a:cxn ang="0">
                  <a:pos x="0" y="34"/>
                </a:cxn>
                <a:cxn ang="0">
                  <a:pos x="33" y="0"/>
                </a:cxn>
              </a:cxnLst>
              <a:rect l="0" t="0" r="r" b="b"/>
              <a:pathLst>
                <a:path w="66" h="67">
                  <a:moveTo>
                    <a:pt x="33" y="0"/>
                  </a:moveTo>
                  <a:lnTo>
                    <a:pt x="66" y="34"/>
                  </a:lnTo>
                  <a:lnTo>
                    <a:pt x="33" y="67"/>
                  </a:lnTo>
                  <a:lnTo>
                    <a:pt x="0" y="34"/>
                  </a:lnTo>
                  <a:lnTo>
                    <a:pt x="33" y="0"/>
                  </a:lnTo>
                  <a:close/>
                </a:path>
              </a:pathLst>
            </a:custGeom>
            <a:solidFill>
              <a:srgbClr val="000080"/>
            </a:solidFill>
            <a:ln w="17463">
              <a:solidFill>
                <a:srgbClr val="000080"/>
              </a:solidFill>
              <a:prstDash val="solid"/>
              <a:round/>
              <a:headEnd/>
              <a:tailEnd/>
            </a:ln>
          </p:spPr>
          <p:txBody>
            <a:bodyPr/>
            <a:lstStyle/>
            <a:p>
              <a:endParaRPr lang="en-US"/>
            </a:p>
          </p:txBody>
        </p:sp>
        <p:sp>
          <p:nvSpPr>
            <p:cNvPr id="640044" name="Freeform 44"/>
            <p:cNvSpPr>
              <a:spLocks/>
            </p:cNvSpPr>
            <p:nvPr/>
          </p:nvSpPr>
          <p:spPr bwMode="auto">
            <a:xfrm>
              <a:off x="897" y="1589"/>
              <a:ext cx="4217" cy="1162"/>
            </a:xfrm>
            <a:custGeom>
              <a:avLst/>
              <a:gdLst/>
              <a:ahLst/>
              <a:cxnLst>
                <a:cxn ang="0">
                  <a:pos x="4" y="2"/>
                </a:cxn>
                <a:cxn ang="0">
                  <a:pos x="12" y="6"/>
                </a:cxn>
                <a:cxn ang="0">
                  <a:pos x="20" y="10"/>
                </a:cxn>
                <a:cxn ang="0">
                  <a:pos x="28" y="14"/>
                </a:cxn>
                <a:cxn ang="0">
                  <a:pos x="36" y="18"/>
                </a:cxn>
                <a:cxn ang="0">
                  <a:pos x="44" y="22"/>
                </a:cxn>
                <a:cxn ang="0">
                  <a:pos x="52" y="26"/>
                </a:cxn>
                <a:cxn ang="0">
                  <a:pos x="60" y="30"/>
                </a:cxn>
                <a:cxn ang="0">
                  <a:pos x="68" y="34"/>
                </a:cxn>
                <a:cxn ang="0">
                  <a:pos x="76" y="37"/>
                </a:cxn>
                <a:cxn ang="0">
                  <a:pos x="84" y="41"/>
                </a:cxn>
                <a:cxn ang="0">
                  <a:pos x="92" y="44"/>
                </a:cxn>
                <a:cxn ang="0">
                  <a:pos x="100" y="47"/>
                </a:cxn>
                <a:cxn ang="0">
                  <a:pos x="108" y="50"/>
                </a:cxn>
                <a:cxn ang="0">
                  <a:pos x="116" y="53"/>
                </a:cxn>
                <a:cxn ang="0">
                  <a:pos x="124" y="56"/>
                </a:cxn>
                <a:cxn ang="0">
                  <a:pos x="132" y="59"/>
                </a:cxn>
                <a:cxn ang="0">
                  <a:pos x="140" y="62"/>
                </a:cxn>
                <a:cxn ang="0">
                  <a:pos x="148" y="65"/>
                </a:cxn>
                <a:cxn ang="0">
                  <a:pos x="156" y="68"/>
                </a:cxn>
                <a:cxn ang="0">
                  <a:pos x="164" y="70"/>
                </a:cxn>
                <a:cxn ang="0">
                  <a:pos x="172" y="73"/>
                </a:cxn>
                <a:cxn ang="0">
                  <a:pos x="180" y="75"/>
                </a:cxn>
                <a:cxn ang="0">
                  <a:pos x="188" y="77"/>
                </a:cxn>
                <a:cxn ang="0">
                  <a:pos x="197" y="80"/>
                </a:cxn>
                <a:cxn ang="0">
                  <a:pos x="205" y="82"/>
                </a:cxn>
                <a:cxn ang="0">
                  <a:pos x="213" y="84"/>
                </a:cxn>
                <a:cxn ang="0">
                  <a:pos x="221" y="86"/>
                </a:cxn>
                <a:cxn ang="0">
                  <a:pos x="229" y="87"/>
                </a:cxn>
                <a:cxn ang="0">
                  <a:pos x="237" y="89"/>
                </a:cxn>
                <a:cxn ang="0">
                  <a:pos x="245" y="91"/>
                </a:cxn>
                <a:cxn ang="0">
                  <a:pos x="253" y="92"/>
                </a:cxn>
                <a:cxn ang="0">
                  <a:pos x="261" y="94"/>
                </a:cxn>
                <a:cxn ang="0">
                  <a:pos x="269" y="95"/>
                </a:cxn>
                <a:cxn ang="0">
                  <a:pos x="277" y="97"/>
                </a:cxn>
                <a:cxn ang="0">
                  <a:pos x="285" y="98"/>
                </a:cxn>
                <a:cxn ang="0">
                  <a:pos x="293" y="99"/>
                </a:cxn>
                <a:cxn ang="0">
                  <a:pos x="301" y="100"/>
                </a:cxn>
                <a:cxn ang="0">
                  <a:pos x="309" y="101"/>
                </a:cxn>
                <a:cxn ang="0">
                  <a:pos x="317" y="102"/>
                </a:cxn>
                <a:cxn ang="0">
                  <a:pos x="325" y="102"/>
                </a:cxn>
                <a:cxn ang="0">
                  <a:pos x="333" y="103"/>
                </a:cxn>
                <a:cxn ang="0">
                  <a:pos x="341" y="104"/>
                </a:cxn>
                <a:cxn ang="0">
                  <a:pos x="349" y="104"/>
                </a:cxn>
                <a:cxn ang="0">
                  <a:pos x="357" y="105"/>
                </a:cxn>
                <a:cxn ang="0">
                  <a:pos x="365" y="105"/>
                </a:cxn>
                <a:cxn ang="0">
                  <a:pos x="373" y="105"/>
                </a:cxn>
                <a:cxn ang="0">
                  <a:pos x="381" y="105"/>
                </a:cxn>
              </a:cxnLst>
              <a:rect l="0" t="0" r="r" b="b"/>
              <a:pathLst>
                <a:path w="381" h="105">
                  <a:moveTo>
                    <a:pt x="0" y="0"/>
                  </a:moveTo>
                  <a:lnTo>
                    <a:pt x="4" y="2"/>
                  </a:lnTo>
                  <a:lnTo>
                    <a:pt x="8" y="4"/>
                  </a:lnTo>
                  <a:lnTo>
                    <a:pt x="12" y="6"/>
                  </a:lnTo>
                  <a:lnTo>
                    <a:pt x="16" y="8"/>
                  </a:lnTo>
                  <a:lnTo>
                    <a:pt x="20" y="10"/>
                  </a:lnTo>
                  <a:lnTo>
                    <a:pt x="24" y="12"/>
                  </a:lnTo>
                  <a:lnTo>
                    <a:pt x="28" y="14"/>
                  </a:lnTo>
                  <a:lnTo>
                    <a:pt x="32" y="16"/>
                  </a:lnTo>
                  <a:lnTo>
                    <a:pt x="36" y="18"/>
                  </a:lnTo>
                  <a:lnTo>
                    <a:pt x="40" y="20"/>
                  </a:lnTo>
                  <a:lnTo>
                    <a:pt x="44" y="22"/>
                  </a:lnTo>
                  <a:lnTo>
                    <a:pt x="48" y="24"/>
                  </a:lnTo>
                  <a:lnTo>
                    <a:pt x="52" y="26"/>
                  </a:lnTo>
                  <a:lnTo>
                    <a:pt x="56" y="28"/>
                  </a:lnTo>
                  <a:lnTo>
                    <a:pt x="60" y="30"/>
                  </a:lnTo>
                  <a:lnTo>
                    <a:pt x="64" y="32"/>
                  </a:lnTo>
                  <a:lnTo>
                    <a:pt x="68" y="34"/>
                  </a:lnTo>
                  <a:lnTo>
                    <a:pt x="72" y="35"/>
                  </a:lnTo>
                  <a:lnTo>
                    <a:pt x="76" y="37"/>
                  </a:lnTo>
                  <a:lnTo>
                    <a:pt x="80" y="39"/>
                  </a:lnTo>
                  <a:lnTo>
                    <a:pt x="84" y="41"/>
                  </a:lnTo>
                  <a:lnTo>
                    <a:pt x="88" y="42"/>
                  </a:lnTo>
                  <a:lnTo>
                    <a:pt x="92" y="44"/>
                  </a:lnTo>
                  <a:lnTo>
                    <a:pt x="96" y="46"/>
                  </a:lnTo>
                  <a:lnTo>
                    <a:pt x="100" y="47"/>
                  </a:lnTo>
                  <a:lnTo>
                    <a:pt x="104" y="49"/>
                  </a:lnTo>
                  <a:lnTo>
                    <a:pt x="108" y="50"/>
                  </a:lnTo>
                  <a:lnTo>
                    <a:pt x="112" y="52"/>
                  </a:lnTo>
                  <a:lnTo>
                    <a:pt x="116" y="53"/>
                  </a:lnTo>
                  <a:lnTo>
                    <a:pt x="120" y="55"/>
                  </a:lnTo>
                  <a:lnTo>
                    <a:pt x="124" y="56"/>
                  </a:lnTo>
                  <a:lnTo>
                    <a:pt x="128" y="58"/>
                  </a:lnTo>
                  <a:lnTo>
                    <a:pt x="132" y="59"/>
                  </a:lnTo>
                  <a:lnTo>
                    <a:pt x="136" y="61"/>
                  </a:lnTo>
                  <a:lnTo>
                    <a:pt x="140" y="62"/>
                  </a:lnTo>
                  <a:lnTo>
                    <a:pt x="144" y="64"/>
                  </a:lnTo>
                  <a:lnTo>
                    <a:pt x="148" y="65"/>
                  </a:lnTo>
                  <a:lnTo>
                    <a:pt x="152" y="66"/>
                  </a:lnTo>
                  <a:lnTo>
                    <a:pt x="156" y="68"/>
                  </a:lnTo>
                  <a:lnTo>
                    <a:pt x="160" y="69"/>
                  </a:lnTo>
                  <a:lnTo>
                    <a:pt x="164" y="70"/>
                  </a:lnTo>
                  <a:lnTo>
                    <a:pt x="168" y="71"/>
                  </a:lnTo>
                  <a:lnTo>
                    <a:pt x="172" y="73"/>
                  </a:lnTo>
                  <a:lnTo>
                    <a:pt x="176" y="74"/>
                  </a:lnTo>
                  <a:lnTo>
                    <a:pt x="180" y="75"/>
                  </a:lnTo>
                  <a:lnTo>
                    <a:pt x="184" y="76"/>
                  </a:lnTo>
                  <a:lnTo>
                    <a:pt x="188" y="77"/>
                  </a:lnTo>
                  <a:lnTo>
                    <a:pt x="193" y="78"/>
                  </a:lnTo>
                  <a:lnTo>
                    <a:pt x="197" y="80"/>
                  </a:lnTo>
                  <a:lnTo>
                    <a:pt x="201" y="81"/>
                  </a:lnTo>
                  <a:lnTo>
                    <a:pt x="205" y="82"/>
                  </a:lnTo>
                  <a:lnTo>
                    <a:pt x="209" y="83"/>
                  </a:lnTo>
                  <a:lnTo>
                    <a:pt x="213" y="84"/>
                  </a:lnTo>
                  <a:lnTo>
                    <a:pt x="217" y="85"/>
                  </a:lnTo>
                  <a:lnTo>
                    <a:pt x="221" y="86"/>
                  </a:lnTo>
                  <a:lnTo>
                    <a:pt x="225" y="87"/>
                  </a:lnTo>
                  <a:lnTo>
                    <a:pt x="229" y="87"/>
                  </a:lnTo>
                  <a:lnTo>
                    <a:pt x="233" y="88"/>
                  </a:lnTo>
                  <a:lnTo>
                    <a:pt x="237" y="89"/>
                  </a:lnTo>
                  <a:lnTo>
                    <a:pt x="241" y="90"/>
                  </a:lnTo>
                  <a:lnTo>
                    <a:pt x="245" y="91"/>
                  </a:lnTo>
                  <a:lnTo>
                    <a:pt x="249" y="92"/>
                  </a:lnTo>
                  <a:lnTo>
                    <a:pt x="253" y="92"/>
                  </a:lnTo>
                  <a:lnTo>
                    <a:pt x="257" y="93"/>
                  </a:lnTo>
                  <a:lnTo>
                    <a:pt x="261" y="94"/>
                  </a:lnTo>
                  <a:lnTo>
                    <a:pt x="265" y="95"/>
                  </a:lnTo>
                  <a:lnTo>
                    <a:pt x="269" y="95"/>
                  </a:lnTo>
                  <a:lnTo>
                    <a:pt x="273" y="96"/>
                  </a:lnTo>
                  <a:lnTo>
                    <a:pt x="277" y="97"/>
                  </a:lnTo>
                  <a:lnTo>
                    <a:pt x="281" y="97"/>
                  </a:lnTo>
                  <a:lnTo>
                    <a:pt x="285" y="98"/>
                  </a:lnTo>
                  <a:lnTo>
                    <a:pt x="289" y="98"/>
                  </a:lnTo>
                  <a:lnTo>
                    <a:pt x="293" y="99"/>
                  </a:lnTo>
                  <a:lnTo>
                    <a:pt x="297" y="99"/>
                  </a:lnTo>
                  <a:lnTo>
                    <a:pt x="301" y="100"/>
                  </a:lnTo>
                  <a:lnTo>
                    <a:pt x="305" y="100"/>
                  </a:lnTo>
                  <a:lnTo>
                    <a:pt x="309" y="101"/>
                  </a:lnTo>
                  <a:lnTo>
                    <a:pt x="313" y="101"/>
                  </a:lnTo>
                  <a:lnTo>
                    <a:pt x="317" y="102"/>
                  </a:lnTo>
                  <a:lnTo>
                    <a:pt x="321" y="102"/>
                  </a:lnTo>
                  <a:lnTo>
                    <a:pt x="325" y="102"/>
                  </a:lnTo>
                  <a:lnTo>
                    <a:pt x="329" y="103"/>
                  </a:lnTo>
                  <a:lnTo>
                    <a:pt x="333" y="103"/>
                  </a:lnTo>
                  <a:lnTo>
                    <a:pt x="337" y="103"/>
                  </a:lnTo>
                  <a:lnTo>
                    <a:pt x="341" y="104"/>
                  </a:lnTo>
                  <a:lnTo>
                    <a:pt x="345" y="104"/>
                  </a:lnTo>
                  <a:lnTo>
                    <a:pt x="349" y="104"/>
                  </a:lnTo>
                  <a:lnTo>
                    <a:pt x="353" y="104"/>
                  </a:lnTo>
                  <a:lnTo>
                    <a:pt x="357" y="105"/>
                  </a:lnTo>
                  <a:lnTo>
                    <a:pt x="361" y="105"/>
                  </a:lnTo>
                  <a:lnTo>
                    <a:pt x="365" y="105"/>
                  </a:lnTo>
                  <a:lnTo>
                    <a:pt x="369" y="105"/>
                  </a:lnTo>
                  <a:lnTo>
                    <a:pt x="373" y="105"/>
                  </a:lnTo>
                  <a:lnTo>
                    <a:pt x="377" y="105"/>
                  </a:lnTo>
                  <a:lnTo>
                    <a:pt x="381" y="105"/>
                  </a:lnTo>
                </a:path>
              </a:pathLst>
            </a:custGeom>
            <a:noFill/>
            <a:ln w="34925">
              <a:solidFill>
                <a:srgbClr val="000000"/>
              </a:solidFill>
              <a:prstDash val="solid"/>
              <a:round/>
              <a:headEnd/>
              <a:tailEnd/>
            </a:ln>
          </p:spPr>
          <p:txBody>
            <a:bodyPr/>
            <a:lstStyle/>
            <a:p>
              <a:endParaRPr lang="en-US"/>
            </a:p>
          </p:txBody>
        </p:sp>
        <p:sp>
          <p:nvSpPr>
            <p:cNvPr id="640045" name="Rectangle 45"/>
            <p:cNvSpPr>
              <a:spLocks noChangeArrowheads="1"/>
            </p:cNvSpPr>
            <p:nvPr/>
          </p:nvSpPr>
          <p:spPr bwMode="auto">
            <a:xfrm>
              <a:off x="3144" y="1434"/>
              <a:ext cx="742" cy="166"/>
            </a:xfrm>
            <a:prstGeom prst="rect">
              <a:avLst/>
            </a:prstGeom>
            <a:noFill/>
            <a:ln w="9525">
              <a:noFill/>
              <a:miter lim="800000"/>
              <a:headEnd/>
              <a:tailEnd/>
            </a:ln>
          </p:spPr>
          <p:txBody>
            <a:bodyPr wrap="none" lIns="0" tIns="0" rIns="0" bIns="0">
              <a:spAutoFit/>
            </a:bodyPr>
            <a:lstStyle/>
            <a:p>
              <a:r>
                <a:rPr lang="en-US" sz="1700">
                  <a:solidFill>
                    <a:srgbClr val="000000"/>
                  </a:solidFill>
                </a:rPr>
                <a:t>y = 0.1762x</a:t>
              </a:r>
              <a:endParaRPr lang="en-US"/>
            </a:p>
          </p:txBody>
        </p:sp>
        <p:sp>
          <p:nvSpPr>
            <p:cNvPr id="640046" name="Rectangle 46"/>
            <p:cNvSpPr>
              <a:spLocks noChangeArrowheads="1"/>
            </p:cNvSpPr>
            <p:nvPr/>
          </p:nvSpPr>
          <p:spPr bwMode="auto">
            <a:xfrm>
              <a:off x="3819" y="1412"/>
              <a:ext cx="100" cy="133"/>
            </a:xfrm>
            <a:prstGeom prst="rect">
              <a:avLst/>
            </a:prstGeom>
            <a:noFill/>
            <a:ln w="9525">
              <a:noFill/>
              <a:miter lim="800000"/>
              <a:headEnd/>
              <a:tailEnd/>
            </a:ln>
          </p:spPr>
          <p:txBody>
            <a:bodyPr wrap="none" lIns="0" tIns="0" rIns="0" bIns="0">
              <a:spAutoFit/>
            </a:bodyPr>
            <a:lstStyle/>
            <a:p>
              <a:r>
                <a:rPr lang="en-US" sz="1100">
                  <a:solidFill>
                    <a:srgbClr val="000000"/>
                  </a:solidFill>
                </a:rPr>
                <a:t>2</a:t>
              </a:r>
              <a:endParaRPr lang="en-US"/>
            </a:p>
          </p:txBody>
        </p:sp>
        <p:sp>
          <p:nvSpPr>
            <p:cNvPr id="640047" name="Rectangle 47"/>
            <p:cNvSpPr>
              <a:spLocks noChangeArrowheads="1"/>
            </p:cNvSpPr>
            <p:nvPr/>
          </p:nvSpPr>
          <p:spPr bwMode="auto">
            <a:xfrm>
              <a:off x="3863" y="1434"/>
              <a:ext cx="1151" cy="166"/>
            </a:xfrm>
            <a:prstGeom prst="rect">
              <a:avLst/>
            </a:prstGeom>
            <a:noFill/>
            <a:ln w="9525">
              <a:noFill/>
              <a:miter lim="800000"/>
              <a:headEnd/>
              <a:tailEnd/>
            </a:ln>
          </p:spPr>
          <p:txBody>
            <a:bodyPr wrap="none" lIns="0" tIns="0" rIns="0" bIns="0">
              <a:spAutoFit/>
            </a:bodyPr>
            <a:lstStyle/>
            <a:p>
              <a:r>
                <a:rPr lang="en-US" sz="1700">
                  <a:solidFill>
                    <a:srgbClr val="000000"/>
                  </a:solidFill>
                </a:rPr>
                <a:t> - 13898x + 3E+08</a:t>
              </a:r>
              <a:endParaRPr lang="en-US"/>
            </a:p>
          </p:txBody>
        </p:sp>
        <p:sp>
          <p:nvSpPr>
            <p:cNvPr id="640048" name="Rectangle 48"/>
            <p:cNvSpPr>
              <a:spLocks noChangeArrowheads="1"/>
            </p:cNvSpPr>
            <p:nvPr/>
          </p:nvSpPr>
          <p:spPr bwMode="auto">
            <a:xfrm>
              <a:off x="3697" y="1634"/>
              <a:ext cx="155" cy="166"/>
            </a:xfrm>
            <a:prstGeom prst="rect">
              <a:avLst/>
            </a:prstGeom>
            <a:noFill/>
            <a:ln w="9525">
              <a:noFill/>
              <a:miter lim="800000"/>
              <a:headEnd/>
              <a:tailEnd/>
            </a:ln>
          </p:spPr>
          <p:txBody>
            <a:bodyPr wrap="none" lIns="0" tIns="0" rIns="0" bIns="0">
              <a:spAutoFit/>
            </a:bodyPr>
            <a:lstStyle/>
            <a:p>
              <a:r>
                <a:rPr lang="en-US" sz="1700">
                  <a:solidFill>
                    <a:srgbClr val="000000"/>
                  </a:solidFill>
                </a:rPr>
                <a:t>R</a:t>
              </a:r>
              <a:endParaRPr lang="en-US"/>
            </a:p>
          </p:txBody>
        </p:sp>
        <p:sp>
          <p:nvSpPr>
            <p:cNvPr id="640049" name="Rectangle 49"/>
            <p:cNvSpPr>
              <a:spLocks noChangeArrowheads="1"/>
            </p:cNvSpPr>
            <p:nvPr/>
          </p:nvSpPr>
          <p:spPr bwMode="auto">
            <a:xfrm>
              <a:off x="3797" y="1612"/>
              <a:ext cx="100" cy="133"/>
            </a:xfrm>
            <a:prstGeom prst="rect">
              <a:avLst/>
            </a:prstGeom>
            <a:noFill/>
            <a:ln w="9525">
              <a:noFill/>
              <a:miter lim="800000"/>
              <a:headEnd/>
              <a:tailEnd/>
            </a:ln>
          </p:spPr>
          <p:txBody>
            <a:bodyPr wrap="none" lIns="0" tIns="0" rIns="0" bIns="0">
              <a:spAutoFit/>
            </a:bodyPr>
            <a:lstStyle/>
            <a:p>
              <a:r>
                <a:rPr lang="en-US" sz="1100">
                  <a:solidFill>
                    <a:srgbClr val="000000"/>
                  </a:solidFill>
                </a:rPr>
                <a:t>2</a:t>
              </a:r>
              <a:endParaRPr lang="en-US"/>
            </a:p>
          </p:txBody>
        </p:sp>
        <p:sp>
          <p:nvSpPr>
            <p:cNvPr id="640050" name="Rectangle 50"/>
            <p:cNvSpPr>
              <a:spLocks noChangeArrowheads="1"/>
            </p:cNvSpPr>
            <p:nvPr/>
          </p:nvSpPr>
          <p:spPr bwMode="auto">
            <a:xfrm>
              <a:off x="3841" y="1634"/>
              <a:ext cx="620" cy="166"/>
            </a:xfrm>
            <a:prstGeom prst="rect">
              <a:avLst/>
            </a:prstGeom>
            <a:noFill/>
            <a:ln w="9525">
              <a:noFill/>
              <a:miter lim="800000"/>
              <a:headEnd/>
              <a:tailEnd/>
            </a:ln>
          </p:spPr>
          <p:txBody>
            <a:bodyPr wrap="none" lIns="0" tIns="0" rIns="0" bIns="0">
              <a:spAutoFit/>
            </a:bodyPr>
            <a:lstStyle/>
            <a:p>
              <a:r>
                <a:rPr lang="en-US" sz="1700">
                  <a:solidFill>
                    <a:srgbClr val="000000"/>
                  </a:solidFill>
                </a:rPr>
                <a:t> = 0.9999</a:t>
              </a:r>
              <a:endParaRPr lang="en-US"/>
            </a:p>
          </p:txBody>
        </p:sp>
        <p:sp>
          <p:nvSpPr>
            <p:cNvPr id="640051" name="Rectangle 51"/>
            <p:cNvSpPr>
              <a:spLocks noChangeArrowheads="1"/>
            </p:cNvSpPr>
            <p:nvPr/>
          </p:nvSpPr>
          <p:spPr bwMode="auto">
            <a:xfrm>
              <a:off x="686" y="2674"/>
              <a:ext cx="133" cy="166"/>
            </a:xfrm>
            <a:prstGeom prst="rect">
              <a:avLst/>
            </a:prstGeom>
            <a:noFill/>
            <a:ln w="9525">
              <a:noFill/>
              <a:miter lim="800000"/>
              <a:headEnd/>
              <a:tailEnd/>
            </a:ln>
          </p:spPr>
          <p:txBody>
            <a:bodyPr wrap="none" lIns="0" tIns="0" rIns="0" bIns="0">
              <a:spAutoFit/>
            </a:bodyPr>
            <a:lstStyle/>
            <a:p>
              <a:r>
                <a:rPr lang="en-US" sz="1700">
                  <a:solidFill>
                    <a:srgbClr val="000000"/>
                  </a:solidFill>
                </a:rPr>
                <a:t>0</a:t>
              </a:r>
              <a:endParaRPr lang="en-US"/>
            </a:p>
          </p:txBody>
        </p:sp>
        <p:sp>
          <p:nvSpPr>
            <p:cNvPr id="640052" name="Rectangle 52"/>
            <p:cNvSpPr>
              <a:spLocks noChangeArrowheads="1"/>
            </p:cNvSpPr>
            <p:nvPr/>
          </p:nvSpPr>
          <p:spPr bwMode="auto">
            <a:xfrm>
              <a:off x="531" y="2386"/>
              <a:ext cx="277" cy="166"/>
            </a:xfrm>
            <a:prstGeom prst="rect">
              <a:avLst/>
            </a:prstGeom>
            <a:noFill/>
            <a:ln w="9525">
              <a:noFill/>
              <a:miter lim="800000"/>
              <a:headEnd/>
              <a:tailEnd/>
            </a:ln>
          </p:spPr>
          <p:txBody>
            <a:bodyPr wrap="none" lIns="0" tIns="0" rIns="0" bIns="0">
              <a:spAutoFit/>
            </a:bodyPr>
            <a:lstStyle/>
            <a:p>
              <a:r>
                <a:rPr lang="en-US" sz="1700">
                  <a:solidFill>
                    <a:srgbClr val="000000"/>
                  </a:solidFill>
                </a:rPr>
                <a:t>500</a:t>
              </a:r>
              <a:endParaRPr lang="en-US"/>
            </a:p>
          </p:txBody>
        </p:sp>
        <p:sp>
          <p:nvSpPr>
            <p:cNvPr id="640053" name="Rectangle 53"/>
            <p:cNvSpPr>
              <a:spLocks noChangeArrowheads="1"/>
            </p:cNvSpPr>
            <p:nvPr/>
          </p:nvSpPr>
          <p:spPr bwMode="auto">
            <a:xfrm>
              <a:off x="454" y="2098"/>
              <a:ext cx="354" cy="166"/>
            </a:xfrm>
            <a:prstGeom prst="rect">
              <a:avLst/>
            </a:prstGeom>
            <a:noFill/>
            <a:ln w="9525">
              <a:noFill/>
              <a:miter lim="800000"/>
              <a:headEnd/>
              <a:tailEnd/>
            </a:ln>
          </p:spPr>
          <p:txBody>
            <a:bodyPr wrap="none" lIns="0" tIns="0" rIns="0" bIns="0">
              <a:spAutoFit/>
            </a:bodyPr>
            <a:lstStyle/>
            <a:p>
              <a:r>
                <a:rPr lang="en-US" sz="1700">
                  <a:solidFill>
                    <a:srgbClr val="000000"/>
                  </a:solidFill>
                </a:rPr>
                <a:t>1000</a:t>
              </a:r>
              <a:endParaRPr lang="en-US"/>
            </a:p>
          </p:txBody>
        </p:sp>
        <p:sp>
          <p:nvSpPr>
            <p:cNvPr id="640054" name="Rectangle 54"/>
            <p:cNvSpPr>
              <a:spLocks noChangeArrowheads="1"/>
            </p:cNvSpPr>
            <p:nvPr/>
          </p:nvSpPr>
          <p:spPr bwMode="auto">
            <a:xfrm>
              <a:off x="454" y="1800"/>
              <a:ext cx="354" cy="166"/>
            </a:xfrm>
            <a:prstGeom prst="rect">
              <a:avLst/>
            </a:prstGeom>
            <a:noFill/>
            <a:ln w="9525">
              <a:noFill/>
              <a:miter lim="800000"/>
              <a:headEnd/>
              <a:tailEnd/>
            </a:ln>
          </p:spPr>
          <p:txBody>
            <a:bodyPr wrap="none" lIns="0" tIns="0" rIns="0" bIns="0">
              <a:spAutoFit/>
            </a:bodyPr>
            <a:lstStyle/>
            <a:p>
              <a:r>
                <a:rPr lang="en-US" sz="1700">
                  <a:solidFill>
                    <a:srgbClr val="000000"/>
                  </a:solidFill>
                </a:rPr>
                <a:t>1500</a:t>
              </a:r>
              <a:endParaRPr lang="en-US"/>
            </a:p>
          </p:txBody>
        </p:sp>
        <p:sp>
          <p:nvSpPr>
            <p:cNvPr id="640055" name="Rectangle 55"/>
            <p:cNvSpPr>
              <a:spLocks noChangeArrowheads="1"/>
            </p:cNvSpPr>
            <p:nvPr/>
          </p:nvSpPr>
          <p:spPr bwMode="auto">
            <a:xfrm>
              <a:off x="454" y="1512"/>
              <a:ext cx="354" cy="166"/>
            </a:xfrm>
            <a:prstGeom prst="rect">
              <a:avLst/>
            </a:prstGeom>
            <a:noFill/>
            <a:ln w="9525">
              <a:noFill/>
              <a:miter lim="800000"/>
              <a:headEnd/>
              <a:tailEnd/>
            </a:ln>
          </p:spPr>
          <p:txBody>
            <a:bodyPr wrap="none" lIns="0" tIns="0" rIns="0" bIns="0">
              <a:spAutoFit/>
            </a:bodyPr>
            <a:lstStyle/>
            <a:p>
              <a:r>
                <a:rPr lang="en-US" sz="1700">
                  <a:solidFill>
                    <a:srgbClr val="000000"/>
                  </a:solidFill>
                </a:rPr>
                <a:t>2000</a:t>
              </a:r>
              <a:endParaRPr lang="en-US"/>
            </a:p>
          </p:txBody>
        </p:sp>
        <p:sp>
          <p:nvSpPr>
            <p:cNvPr id="640056" name="Rectangle 56"/>
            <p:cNvSpPr>
              <a:spLocks noChangeArrowheads="1"/>
            </p:cNvSpPr>
            <p:nvPr/>
          </p:nvSpPr>
          <p:spPr bwMode="auto">
            <a:xfrm>
              <a:off x="454" y="1224"/>
              <a:ext cx="354" cy="166"/>
            </a:xfrm>
            <a:prstGeom prst="rect">
              <a:avLst/>
            </a:prstGeom>
            <a:noFill/>
            <a:ln w="9525">
              <a:noFill/>
              <a:miter lim="800000"/>
              <a:headEnd/>
              <a:tailEnd/>
            </a:ln>
          </p:spPr>
          <p:txBody>
            <a:bodyPr wrap="none" lIns="0" tIns="0" rIns="0" bIns="0">
              <a:spAutoFit/>
            </a:bodyPr>
            <a:lstStyle/>
            <a:p>
              <a:r>
                <a:rPr lang="en-US" sz="1700">
                  <a:solidFill>
                    <a:srgbClr val="000000"/>
                  </a:solidFill>
                </a:rPr>
                <a:t>2500</a:t>
              </a:r>
              <a:endParaRPr lang="en-US"/>
            </a:p>
          </p:txBody>
        </p:sp>
        <p:sp>
          <p:nvSpPr>
            <p:cNvPr id="640057" name="Rectangle 57"/>
            <p:cNvSpPr>
              <a:spLocks noChangeArrowheads="1"/>
            </p:cNvSpPr>
            <p:nvPr/>
          </p:nvSpPr>
          <p:spPr bwMode="auto">
            <a:xfrm rot="16200000">
              <a:off x="685" y="2950"/>
              <a:ext cx="410" cy="166"/>
            </a:xfrm>
            <a:prstGeom prst="rect">
              <a:avLst/>
            </a:prstGeom>
            <a:noFill/>
            <a:ln w="9525">
              <a:noFill/>
              <a:miter lim="800000"/>
              <a:headEnd/>
              <a:tailEnd/>
            </a:ln>
          </p:spPr>
          <p:txBody>
            <a:bodyPr wrap="none" lIns="0" tIns="0" rIns="0" bIns="0">
              <a:spAutoFit/>
            </a:bodyPr>
            <a:lstStyle/>
            <a:p>
              <a:r>
                <a:rPr lang="en-US" sz="1700">
                  <a:solidFill>
                    <a:srgbClr val="000000"/>
                  </a:solidFill>
                </a:rPr>
                <a:t>1-Sep</a:t>
              </a:r>
              <a:endParaRPr lang="en-US"/>
            </a:p>
          </p:txBody>
        </p:sp>
        <p:sp>
          <p:nvSpPr>
            <p:cNvPr id="640058" name="Rectangle 58"/>
            <p:cNvSpPr>
              <a:spLocks noChangeArrowheads="1"/>
            </p:cNvSpPr>
            <p:nvPr/>
          </p:nvSpPr>
          <p:spPr bwMode="auto">
            <a:xfrm rot="16200000">
              <a:off x="962" y="2950"/>
              <a:ext cx="410" cy="166"/>
            </a:xfrm>
            <a:prstGeom prst="rect">
              <a:avLst/>
            </a:prstGeom>
            <a:noFill/>
            <a:ln w="9525">
              <a:noFill/>
              <a:miter lim="800000"/>
              <a:headEnd/>
              <a:tailEnd/>
            </a:ln>
          </p:spPr>
          <p:txBody>
            <a:bodyPr wrap="none" lIns="0" tIns="0" rIns="0" bIns="0">
              <a:spAutoFit/>
            </a:bodyPr>
            <a:lstStyle/>
            <a:p>
              <a:r>
                <a:rPr lang="en-US" sz="1700">
                  <a:solidFill>
                    <a:srgbClr val="000000"/>
                  </a:solidFill>
                </a:rPr>
                <a:t>8-Sep</a:t>
              </a:r>
              <a:endParaRPr lang="en-US"/>
            </a:p>
          </p:txBody>
        </p:sp>
        <p:sp>
          <p:nvSpPr>
            <p:cNvPr id="640059" name="Rectangle 59"/>
            <p:cNvSpPr>
              <a:spLocks noChangeArrowheads="1"/>
            </p:cNvSpPr>
            <p:nvPr/>
          </p:nvSpPr>
          <p:spPr bwMode="auto">
            <a:xfrm rot="16200000">
              <a:off x="1212" y="2989"/>
              <a:ext cx="487" cy="166"/>
            </a:xfrm>
            <a:prstGeom prst="rect">
              <a:avLst/>
            </a:prstGeom>
            <a:noFill/>
            <a:ln w="9525">
              <a:noFill/>
              <a:miter lim="800000"/>
              <a:headEnd/>
              <a:tailEnd/>
            </a:ln>
          </p:spPr>
          <p:txBody>
            <a:bodyPr wrap="none" lIns="0" tIns="0" rIns="0" bIns="0">
              <a:spAutoFit/>
            </a:bodyPr>
            <a:lstStyle/>
            <a:p>
              <a:r>
                <a:rPr lang="en-US" sz="1700">
                  <a:solidFill>
                    <a:srgbClr val="000000"/>
                  </a:solidFill>
                </a:rPr>
                <a:t>15-Sep</a:t>
              </a:r>
              <a:endParaRPr lang="en-US"/>
            </a:p>
          </p:txBody>
        </p:sp>
        <p:sp>
          <p:nvSpPr>
            <p:cNvPr id="640060" name="Rectangle 60"/>
            <p:cNvSpPr>
              <a:spLocks noChangeArrowheads="1"/>
            </p:cNvSpPr>
            <p:nvPr/>
          </p:nvSpPr>
          <p:spPr bwMode="auto">
            <a:xfrm rot="16200000">
              <a:off x="1488" y="2989"/>
              <a:ext cx="487" cy="166"/>
            </a:xfrm>
            <a:prstGeom prst="rect">
              <a:avLst/>
            </a:prstGeom>
            <a:noFill/>
            <a:ln w="9525">
              <a:noFill/>
              <a:miter lim="800000"/>
              <a:headEnd/>
              <a:tailEnd/>
            </a:ln>
          </p:spPr>
          <p:txBody>
            <a:bodyPr wrap="none" lIns="0" tIns="0" rIns="0" bIns="0">
              <a:spAutoFit/>
            </a:bodyPr>
            <a:lstStyle/>
            <a:p>
              <a:r>
                <a:rPr lang="en-US" sz="1700">
                  <a:solidFill>
                    <a:srgbClr val="000000"/>
                  </a:solidFill>
                </a:rPr>
                <a:t>22-Sep</a:t>
              </a:r>
              <a:endParaRPr lang="en-US"/>
            </a:p>
          </p:txBody>
        </p:sp>
        <p:sp>
          <p:nvSpPr>
            <p:cNvPr id="640061" name="Rectangle 61"/>
            <p:cNvSpPr>
              <a:spLocks noChangeArrowheads="1"/>
            </p:cNvSpPr>
            <p:nvPr/>
          </p:nvSpPr>
          <p:spPr bwMode="auto">
            <a:xfrm rot="16200000">
              <a:off x="1776" y="2989"/>
              <a:ext cx="487" cy="166"/>
            </a:xfrm>
            <a:prstGeom prst="rect">
              <a:avLst/>
            </a:prstGeom>
            <a:noFill/>
            <a:ln w="9525">
              <a:noFill/>
              <a:miter lim="800000"/>
              <a:headEnd/>
              <a:tailEnd/>
            </a:ln>
          </p:spPr>
          <p:txBody>
            <a:bodyPr wrap="none" lIns="0" tIns="0" rIns="0" bIns="0">
              <a:spAutoFit/>
            </a:bodyPr>
            <a:lstStyle/>
            <a:p>
              <a:r>
                <a:rPr lang="en-US" sz="1700">
                  <a:solidFill>
                    <a:srgbClr val="000000"/>
                  </a:solidFill>
                </a:rPr>
                <a:t>29-Sep</a:t>
              </a:r>
              <a:endParaRPr lang="en-US"/>
            </a:p>
          </p:txBody>
        </p:sp>
        <p:sp>
          <p:nvSpPr>
            <p:cNvPr id="640062" name="Rectangle 62"/>
            <p:cNvSpPr>
              <a:spLocks noChangeArrowheads="1"/>
            </p:cNvSpPr>
            <p:nvPr/>
          </p:nvSpPr>
          <p:spPr bwMode="auto">
            <a:xfrm rot="16200000">
              <a:off x="2109" y="2922"/>
              <a:ext cx="376" cy="166"/>
            </a:xfrm>
            <a:prstGeom prst="rect">
              <a:avLst/>
            </a:prstGeom>
            <a:noFill/>
            <a:ln w="9525">
              <a:noFill/>
              <a:miter lim="800000"/>
              <a:headEnd/>
              <a:tailEnd/>
            </a:ln>
          </p:spPr>
          <p:txBody>
            <a:bodyPr wrap="none" lIns="0" tIns="0" rIns="0" bIns="0">
              <a:spAutoFit/>
            </a:bodyPr>
            <a:lstStyle/>
            <a:p>
              <a:r>
                <a:rPr lang="en-US" sz="1700">
                  <a:solidFill>
                    <a:srgbClr val="000000"/>
                  </a:solidFill>
                </a:rPr>
                <a:t>6-Oct</a:t>
              </a:r>
              <a:endParaRPr lang="en-US"/>
            </a:p>
          </p:txBody>
        </p:sp>
        <p:sp>
          <p:nvSpPr>
            <p:cNvPr id="640063" name="Rectangle 63"/>
            <p:cNvSpPr>
              <a:spLocks noChangeArrowheads="1"/>
            </p:cNvSpPr>
            <p:nvPr/>
          </p:nvSpPr>
          <p:spPr bwMode="auto">
            <a:xfrm rot="16200000">
              <a:off x="2347" y="2961"/>
              <a:ext cx="454" cy="166"/>
            </a:xfrm>
            <a:prstGeom prst="rect">
              <a:avLst/>
            </a:prstGeom>
            <a:noFill/>
            <a:ln w="9525">
              <a:noFill/>
              <a:miter lim="800000"/>
              <a:headEnd/>
              <a:tailEnd/>
            </a:ln>
          </p:spPr>
          <p:txBody>
            <a:bodyPr wrap="none" lIns="0" tIns="0" rIns="0" bIns="0">
              <a:spAutoFit/>
            </a:bodyPr>
            <a:lstStyle/>
            <a:p>
              <a:r>
                <a:rPr lang="en-US" sz="1700">
                  <a:solidFill>
                    <a:srgbClr val="000000"/>
                  </a:solidFill>
                </a:rPr>
                <a:t>13-Oct</a:t>
              </a:r>
              <a:endParaRPr lang="en-US"/>
            </a:p>
          </p:txBody>
        </p:sp>
        <p:sp>
          <p:nvSpPr>
            <p:cNvPr id="640064" name="Rectangle 64"/>
            <p:cNvSpPr>
              <a:spLocks noChangeArrowheads="1"/>
            </p:cNvSpPr>
            <p:nvPr/>
          </p:nvSpPr>
          <p:spPr bwMode="auto">
            <a:xfrm rot="16200000">
              <a:off x="2634" y="2961"/>
              <a:ext cx="454" cy="166"/>
            </a:xfrm>
            <a:prstGeom prst="rect">
              <a:avLst/>
            </a:prstGeom>
            <a:noFill/>
            <a:ln w="9525">
              <a:noFill/>
              <a:miter lim="800000"/>
              <a:headEnd/>
              <a:tailEnd/>
            </a:ln>
          </p:spPr>
          <p:txBody>
            <a:bodyPr wrap="none" lIns="0" tIns="0" rIns="0" bIns="0">
              <a:spAutoFit/>
            </a:bodyPr>
            <a:lstStyle/>
            <a:p>
              <a:r>
                <a:rPr lang="en-US" sz="1700">
                  <a:solidFill>
                    <a:srgbClr val="000000"/>
                  </a:solidFill>
                </a:rPr>
                <a:t>20-Oct</a:t>
              </a:r>
              <a:endParaRPr lang="en-US"/>
            </a:p>
          </p:txBody>
        </p:sp>
        <p:sp>
          <p:nvSpPr>
            <p:cNvPr id="640065" name="Rectangle 65"/>
            <p:cNvSpPr>
              <a:spLocks noChangeArrowheads="1"/>
            </p:cNvSpPr>
            <p:nvPr/>
          </p:nvSpPr>
          <p:spPr bwMode="auto">
            <a:xfrm rot="16200000">
              <a:off x="2911" y="2961"/>
              <a:ext cx="454" cy="166"/>
            </a:xfrm>
            <a:prstGeom prst="rect">
              <a:avLst/>
            </a:prstGeom>
            <a:noFill/>
            <a:ln w="9525">
              <a:noFill/>
              <a:miter lim="800000"/>
              <a:headEnd/>
              <a:tailEnd/>
            </a:ln>
          </p:spPr>
          <p:txBody>
            <a:bodyPr wrap="none" lIns="0" tIns="0" rIns="0" bIns="0">
              <a:spAutoFit/>
            </a:bodyPr>
            <a:lstStyle/>
            <a:p>
              <a:r>
                <a:rPr lang="en-US" sz="1700">
                  <a:solidFill>
                    <a:srgbClr val="000000"/>
                  </a:solidFill>
                </a:rPr>
                <a:t>27-Oct</a:t>
              </a:r>
              <a:endParaRPr lang="en-US"/>
            </a:p>
          </p:txBody>
        </p:sp>
        <p:sp>
          <p:nvSpPr>
            <p:cNvPr id="640066" name="Rectangle 66"/>
            <p:cNvSpPr>
              <a:spLocks noChangeArrowheads="1"/>
            </p:cNvSpPr>
            <p:nvPr/>
          </p:nvSpPr>
          <p:spPr bwMode="auto">
            <a:xfrm rot="16200000">
              <a:off x="3221" y="2938"/>
              <a:ext cx="410" cy="166"/>
            </a:xfrm>
            <a:prstGeom prst="rect">
              <a:avLst/>
            </a:prstGeom>
            <a:noFill/>
            <a:ln w="9525">
              <a:noFill/>
              <a:miter lim="800000"/>
              <a:headEnd/>
              <a:tailEnd/>
            </a:ln>
          </p:spPr>
          <p:txBody>
            <a:bodyPr wrap="none" lIns="0" tIns="0" rIns="0" bIns="0">
              <a:spAutoFit/>
            </a:bodyPr>
            <a:lstStyle/>
            <a:p>
              <a:r>
                <a:rPr lang="en-US" sz="1700">
                  <a:solidFill>
                    <a:srgbClr val="000000"/>
                  </a:solidFill>
                </a:rPr>
                <a:t>3-Nov</a:t>
              </a:r>
              <a:endParaRPr lang="en-US"/>
            </a:p>
          </p:txBody>
        </p:sp>
        <p:sp>
          <p:nvSpPr>
            <p:cNvPr id="640067" name="Rectangle 67"/>
            <p:cNvSpPr>
              <a:spLocks noChangeArrowheads="1"/>
            </p:cNvSpPr>
            <p:nvPr/>
          </p:nvSpPr>
          <p:spPr bwMode="auto">
            <a:xfrm rot="16200000">
              <a:off x="3458" y="2977"/>
              <a:ext cx="487" cy="166"/>
            </a:xfrm>
            <a:prstGeom prst="rect">
              <a:avLst/>
            </a:prstGeom>
            <a:noFill/>
            <a:ln w="9525">
              <a:noFill/>
              <a:miter lim="800000"/>
              <a:headEnd/>
              <a:tailEnd/>
            </a:ln>
          </p:spPr>
          <p:txBody>
            <a:bodyPr wrap="none" lIns="0" tIns="0" rIns="0" bIns="0">
              <a:spAutoFit/>
            </a:bodyPr>
            <a:lstStyle/>
            <a:p>
              <a:r>
                <a:rPr lang="en-US" sz="1700">
                  <a:solidFill>
                    <a:srgbClr val="000000"/>
                  </a:solidFill>
                </a:rPr>
                <a:t>10-Nov</a:t>
              </a:r>
              <a:endParaRPr lang="en-US"/>
            </a:p>
          </p:txBody>
        </p:sp>
        <p:sp>
          <p:nvSpPr>
            <p:cNvPr id="640068" name="Rectangle 68"/>
            <p:cNvSpPr>
              <a:spLocks noChangeArrowheads="1"/>
            </p:cNvSpPr>
            <p:nvPr/>
          </p:nvSpPr>
          <p:spPr bwMode="auto">
            <a:xfrm rot="16200000">
              <a:off x="3735" y="2977"/>
              <a:ext cx="487" cy="166"/>
            </a:xfrm>
            <a:prstGeom prst="rect">
              <a:avLst/>
            </a:prstGeom>
            <a:noFill/>
            <a:ln w="9525">
              <a:noFill/>
              <a:miter lim="800000"/>
              <a:headEnd/>
              <a:tailEnd/>
            </a:ln>
          </p:spPr>
          <p:txBody>
            <a:bodyPr wrap="none" lIns="0" tIns="0" rIns="0" bIns="0">
              <a:spAutoFit/>
            </a:bodyPr>
            <a:lstStyle/>
            <a:p>
              <a:r>
                <a:rPr lang="en-US" sz="1700">
                  <a:solidFill>
                    <a:srgbClr val="000000"/>
                  </a:solidFill>
                </a:rPr>
                <a:t>17-Nov</a:t>
              </a:r>
              <a:endParaRPr lang="en-US"/>
            </a:p>
          </p:txBody>
        </p:sp>
        <p:sp>
          <p:nvSpPr>
            <p:cNvPr id="640069" name="Rectangle 69"/>
            <p:cNvSpPr>
              <a:spLocks noChangeArrowheads="1"/>
            </p:cNvSpPr>
            <p:nvPr/>
          </p:nvSpPr>
          <p:spPr bwMode="auto">
            <a:xfrm rot="16200000">
              <a:off x="4023" y="2978"/>
              <a:ext cx="487" cy="166"/>
            </a:xfrm>
            <a:prstGeom prst="rect">
              <a:avLst/>
            </a:prstGeom>
            <a:noFill/>
            <a:ln w="9525">
              <a:noFill/>
              <a:miter lim="800000"/>
              <a:headEnd/>
              <a:tailEnd/>
            </a:ln>
          </p:spPr>
          <p:txBody>
            <a:bodyPr wrap="none" lIns="0" tIns="0" rIns="0" bIns="0">
              <a:spAutoFit/>
            </a:bodyPr>
            <a:lstStyle/>
            <a:p>
              <a:r>
                <a:rPr lang="en-US" sz="1700">
                  <a:solidFill>
                    <a:srgbClr val="000000"/>
                  </a:solidFill>
                </a:rPr>
                <a:t>24-Nov</a:t>
              </a:r>
              <a:endParaRPr lang="en-US"/>
            </a:p>
          </p:txBody>
        </p:sp>
        <p:sp>
          <p:nvSpPr>
            <p:cNvPr id="640070" name="Rectangle 70"/>
            <p:cNvSpPr>
              <a:spLocks noChangeArrowheads="1"/>
            </p:cNvSpPr>
            <p:nvPr/>
          </p:nvSpPr>
          <p:spPr bwMode="auto">
            <a:xfrm rot="16200000">
              <a:off x="4339" y="2950"/>
              <a:ext cx="410" cy="166"/>
            </a:xfrm>
            <a:prstGeom prst="rect">
              <a:avLst/>
            </a:prstGeom>
            <a:noFill/>
            <a:ln w="9525">
              <a:noFill/>
              <a:miter lim="800000"/>
              <a:headEnd/>
              <a:tailEnd/>
            </a:ln>
          </p:spPr>
          <p:txBody>
            <a:bodyPr wrap="none" lIns="0" tIns="0" rIns="0" bIns="0">
              <a:spAutoFit/>
            </a:bodyPr>
            <a:lstStyle/>
            <a:p>
              <a:r>
                <a:rPr lang="en-US" sz="1700">
                  <a:solidFill>
                    <a:srgbClr val="000000"/>
                  </a:solidFill>
                </a:rPr>
                <a:t>1-Dec</a:t>
              </a:r>
              <a:endParaRPr lang="en-US"/>
            </a:p>
          </p:txBody>
        </p:sp>
        <p:sp>
          <p:nvSpPr>
            <p:cNvPr id="640071" name="Rectangle 71"/>
            <p:cNvSpPr>
              <a:spLocks noChangeArrowheads="1"/>
            </p:cNvSpPr>
            <p:nvPr/>
          </p:nvSpPr>
          <p:spPr bwMode="auto">
            <a:xfrm rot="16200000">
              <a:off x="4627" y="2950"/>
              <a:ext cx="410" cy="166"/>
            </a:xfrm>
            <a:prstGeom prst="rect">
              <a:avLst/>
            </a:prstGeom>
            <a:noFill/>
            <a:ln w="9525">
              <a:noFill/>
              <a:miter lim="800000"/>
              <a:headEnd/>
              <a:tailEnd/>
            </a:ln>
          </p:spPr>
          <p:txBody>
            <a:bodyPr wrap="none" lIns="0" tIns="0" rIns="0" bIns="0">
              <a:spAutoFit/>
            </a:bodyPr>
            <a:lstStyle/>
            <a:p>
              <a:r>
                <a:rPr lang="en-US" sz="1700">
                  <a:solidFill>
                    <a:srgbClr val="000000"/>
                  </a:solidFill>
                </a:rPr>
                <a:t>8-Dec</a:t>
              </a:r>
              <a:endParaRPr lang="en-US"/>
            </a:p>
          </p:txBody>
        </p:sp>
        <p:sp>
          <p:nvSpPr>
            <p:cNvPr id="640072" name="Rectangle 72"/>
            <p:cNvSpPr>
              <a:spLocks noChangeArrowheads="1"/>
            </p:cNvSpPr>
            <p:nvPr/>
          </p:nvSpPr>
          <p:spPr bwMode="auto">
            <a:xfrm rot="16200000">
              <a:off x="4864" y="2988"/>
              <a:ext cx="487" cy="166"/>
            </a:xfrm>
            <a:prstGeom prst="rect">
              <a:avLst/>
            </a:prstGeom>
            <a:noFill/>
            <a:ln w="9525">
              <a:noFill/>
              <a:miter lim="800000"/>
              <a:headEnd/>
              <a:tailEnd/>
            </a:ln>
          </p:spPr>
          <p:txBody>
            <a:bodyPr wrap="none" lIns="0" tIns="0" rIns="0" bIns="0">
              <a:spAutoFit/>
            </a:bodyPr>
            <a:lstStyle/>
            <a:p>
              <a:r>
                <a:rPr lang="en-US" sz="1700">
                  <a:solidFill>
                    <a:srgbClr val="000000"/>
                  </a:solidFill>
                </a:rPr>
                <a:t>15-Dec</a:t>
              </a:r>
              <a:endParaRPr lang="en-US"/>
            </a:p>
          </p:txBody>
        </p:sp>
        <p:sp>
          <p:nvSpPr>
            <p:cNvPr id="640073" name="Rectangle 73"/>
            <p:cNvSpPr>
              <a:spLocks noChangeArrowheads="1"/>
            </p:cNvSpPr>
            <p:nvPr/>
          </p:nvSpPr>
          <p:spPr bwMode="auto">
            <a:xfrm rot="16200000">
              <a:off x="-372" y="1861"/>
              <a:ext cx="1350" cy="188"/>
            </a:xfrm>
            <a:prstGeom prst="rect">
              <a:avLst/>
            </a:prstGeom>
            <a:noFill/>
            <a:ln w="9525">
              <a:noFill/>
              <a:miter lim="800000"/>
              <a:headEnd/>
              <a:tailEnd/>
            </a:ln>
          </p:spPr>
          <p:txBody>
            <a:bodyPr wrap="none" lIns="0" tIns="0" rIns="0" bIns="0">
              <a:spAutoFit/>
            </a:bodyPr>
            <a:lstStyle/>
            <a:p>
              <a:r>
                <a:rPr lang="en-US" sz="1700" b="1">
                  <a:solidFill>
                    <a:srgbClr val="000000"/>
                  </a:solidFill>
                </a:rPr>
                <a:t>Total Biomass, lb/ac</a:t>
              </a:r>
              <a:endParaRPr lang="en-US"/>
            </a:p>
          </p:txBody>
        </p:sp>
      </p:grpSp>
      <p:sp>
        <p:nvSpPr>
          <p:cNvPr id="640074" name="Rectangle 74"/>
          <p:cNvSpPr>
            <a:spLocks noGrp="1" noChangeArrowheads="1"/>
          </p:cNvSpPr>
          <p:nvPr>
            <p:ph type="title"/>
          </p:nvPr>
        </p:nvSpPr>
        <p:spPr/>
        <p:txBody>
          <a:bodyPr/>
          <a:lstStyle/>
          <a:p>
            <a:r>
              <a:rPr lang="en-US" sz="4000"/>
              <a:t>Planting Date Impacts Fall Growth</a:t>
            </a:r>
            <a:br>
              <a:rPr lang="en-US" sz="4000"/>
            </a:br>
            <a:r>
              <a:rPr lang="en-US" sz="4000"/>
              <a:t>Virginia Coastal Plain 2006</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p:cNvPicPr>
            <a:picLocks noChangeAspect="1" noChangeArrowheads="1"/>
          </p:cNvPicPr>
          <p:nvPr/>
        </p:nvPicPr>
        <p:blipFill>
          <a:blip r:embed="rId3" cstate="print"/>
          <a:srcRect/>
          <a:stretch>
            <a:fillRect/>
          </a:stretch>
        </p:blipFill>
        <p:spPr bwMode="auto">
          <a:xfrm>
            <a:off x="4795838" y="0"/>
            <a:ext cx="4348162" cy="6858000"/>
          </a:xfrm>
          <a:prstGeom prst="rect">
            <a:avLst/>
          </a:prstGeom>
          <a:noFill/>
          <a:ln w="9525">
            <a:noFill/>
            <a:miter lim="800000"/>
            <a:headEnd/>
            <a:tailEnd/>
          </a:ln>
          <a:effectLst/>
        </p:spPr>
      </p:pic>
      <p:sp>
        <p:nvSpPr>
          <p:cNvPr id="9221" name="Text Box 5"/>
          <p:cNvSpPr txBox="1">
            <a:spLocks noChangeArrowheads="1"/>
          </p:cNvSpPr>
          <p:nvPr/>
        </p:nvSpPr>
        <p:spPr bwMode="auto">
          <a:xfrm>
            <a:off x="365125" y="493713"/>
            <a:ext cx="4435475" cy="4910137"/>
          </a:xfrm>
          <a:prstGeom prst="rect">
            <a:avLst/>
          </a:prstGeom>
          <a:noFill/>
          <a:ln w="9525">
            <a:noFill/>
            <a:miter lim="800000"/>
            <a:headEnd/>
            <a:tailEnd/>
          </a:ln>
          <a:effectLst/>
        </p:spPr>
        <p:txBody>
          <a:bodyPr>
            <a:spAutoFit/>
          </a:bodyPr>
          <a:lstStyle/>
          <a:p>
            <a:pPr algn="ctr"/>
            <a:r>
              <a:rPr lang="en-US" sz="3200" b="1" u="sng"/>
              <a:t>Wheat Yield Construction Phase</a:t>
            </a:r>
          </a:p>
          <a:p>
            <a:pPr>
              <a:buFontTx/>
              <a:buChar char="•"/>
            </a:pPr>
            <a:r>
              <a:rPr lang="en-US" sz="2800" b="1"/>
              <a:t>First node to flowering</a:t>
            </a:r>
          </a:p>
          <a:p>
            <a:pPr>
              <a:buFontTx/>
              <a:buChar char="•"/>
            </a:pPr>
            <a:r>
              <a:rPr lang="en-US" sz="2800" b="1"/>
              <a:t>Stem elongation</a:t>
            </a:r>
          </a:p>
          <a:p>
            <a:pPr>
              <a:buFontTx/>
              <a:buChar char="•"/>
            </a:pPr>
            <a:r>
              <a:rPr lang="en-US" sz="2800" b="1"/>
              <a:t>Stem storage</a:t>
            </a:r>
          </a:p>
          <a:p>
            <a:pPr>
              <a:buFontTx/>
              <a:buChar char="•"/>
            </a:pPr>
            <a:r>
              <a:rPr lang="en-US" sz="2800" b="1"/>
              <a:t>Ear formation</a:t>
            </a:r>
          </a:p>
          <a:p>
            <a:pPr>
              <a:buFontTx/>
              <a:buChar char="•"/>
            </a:pPr>
            <a:r>
              <a:rPr lang="en-US" sz="2800" b="1"/>
              <a:t>Yield forming leaves</a:t>
            </a:r>
          </a:p>
          <a:p>
            <a:pPr>
              <a:buFontTx/>
              <a:buChar char="•"/>
            </a:pPr>
            <a:r>
              <a:rPr lang="en-US" sz="2800" b="1"/>
              <a:t>Fertile florets</a:t>
            </a:r>
          </a:p>
          <a:p>
            <a:pPr>
              <a:buFontTx/>
              <a:buChar char="•"/>
            </a:pPr>
            <a:r>
              <a:rPr lang="en-US" sz="2800" b="1"/>
              <a:t>Stem reserves</a:t>
            </a:r>
          </a:p>
          <a:p>
            <a:pPr>
              <a:buFontTx/>
              <a:buChar char="•"/>
            </a:pPr>
            <a:r>
              <a:rPr lang="en-US" sz="2800" b="1"/>
              <a:t>Root growth</a:t>
            </a:r>
          </a:p>
          <a:p>
            <a:pPr>
              <a:buFontTx/>
              <a:buChar char="•"/>
            </a:pPr>
            <a:r>
              <a:rPr lang="en-US" sz="2800" b="1"/>
              <a:t>Canopy is complete</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1428" name="Picture 4"/>
          <p:cNvPicPr>
            <a:picLocks noChangeAspect="1" noChangeArrowheads="1"/>
          </p:cNvPicPr>
          <p:nvPr/>
        </p:nvPicPr>
        <p:blipFill>
          <a:blip r:embed="rId3" cstate="print"/>
          <a:srcRect/>
          <a:stretch>
            <a:fillRect/>
          </a:stretch>
        </p:blipFill>
        <p:spPr bwMode="auto">
          <a:xfrm>
            <a:off x="4186238" y="0"/>
            <a:ext cx="4957762" cy="6858000"/>
          </a:xfrm>
          <a:prstGeom prst="rect">
            <a:avLst/>
          </a:prstGeom>
          <a:noFill/>
          <a:ln w="9525">
            <a:noFill/>
            <a:miter lim="800000"/>
            <a:headEnd/>
            <a:tailEnd/>
          </a:ln>
          <a:effectLst/>
        </p:spPr>
      </p:pic>
      <p:sp>
        <p:nvSpPr>
          <p:cNvPr id="231430" name="Text Box 6"/>
          <p:cNvSpPr txBox="1">
            <a:spLocks noChangeArrowheads="1"/>
          </p:cNvSpPr>
          <p:nvPr/>
        </p:nvSpPr>
        <p:spPr bwMode="auto">
          <a:xfrm>
            <a:off x="0" y="722313"/>
            <a:ext cx="4267200" cy="5205412"/>
          </a:xfrm>
          <a:prstGeom prst="rect">
            <a:avLst/>
          </a:prstGeom>
          <a:noFill/>
          <a:ln w="9525">
            <a:noFill/>
            <a:miter lim="800000"/>
            <a:headEnd/>
            <a:tailEnd/>
          </a:ln>
          <a:effectLst/>
        </p:spPr>
        <p:txBody>
          <a:bodyPr>
            <a:spAutoFit/>
          </a:bodyPr>
          <a:lstStyle/>
          <a:p>
            <a:pPr algn="ctr"/>
            <a:r>
              <a:rPr lang="en-US" sz="3200" b="1" u="sng"/>
              <a:t>Wheat Yield Production Phase</a:t>
            </a:r>
            <a:endParaRPr lang="en-US" sz="3200"/>
          </a:p>
          <a:p>
            <a:pPr>
              <a:buFontTx/>
              <a:buChar char="•"/>
            </a:pPr>
            <a:r>
              <a:rPr lang="en-US" sz="2400" b="1"/>
              <a:t>Grain Filling</a:t>
            </a:r>
          </a:p>
          <a:p>
            <a:pPr>
              <a:buFontTx/>
              <a:buChar char="•"/>
            </a:pPr>
            <a:r>
              <a:rPr lang="en-US" sz="2400" b="1"/>
              <a:t>Green Leaf Area Critical </a:t>
            </a:r>
          </a:p>
          <a:p>
            <a:pPr>
              <a:buFontTx/>
              <a:buChar char="•"/>
            </a:pPr>
            <a:r>
              <a:rPr lang="en-US" sz="2400" b="1"/>
              <a:t>Remobilization of</a:t>
            </a:r>
          </a:p>
          <a:p>
            <a:r>
              <a:rPr lang="en-US" sz="2400" b="1"/>
              <a:t>  carbohydrates and </a:t>
            </a:r>
          </a:p>
          <a:p>
            <a:r>
              <a:rPr lang="en-US" sz="2400" b="1"/>
              <a:t>  proteins from stems and</a:t>
            </a:r>
          </a:p>
          <a:p>
            <a:r>
              <a:rPr lang="en-US" sz="2400" b="1"/>
              <a:t>  leaves to grains</a:t>
            </a:r>
          </a:p>
          <a:p>
            <a:pPr>
              <a:buFontTx/>
              <a:buChar char="•"/>
            </a:pPr>
            <a:r>
              <a:rPr lang="en-US" sz="2400" b="1"/>
              <a:t>Duration of period </a:t>
            </a:r>
          </a:p>
          <a:p>
            <a:r>
              <a:rPr lang="en-US" sz="2400" b="1"/>
              <a:t> governed by climate and</a:t>
            </a:r>
          </a:p>
          <a:p>
            <a:r>
              <a:rPr lang="en-US" sz="2400" b="1"/>
              <a:t> management</a:t>
            </a:r>
          </a:p>
          <a:p>
            <a:pPr>
              <a:buFontTx/>
              <a:buChar char="•"/>
            </a:pPr>
            <a:endParaRPr lang="en-US" sz="2400" b="1"/>
          </a:p>
          <a:p>
            <a:pPr>
              <a:buFontTx/>
              <a:buChar char="•"/>
            </a:pPr>
            <a:endParaRPr lang="en-US" sz="3200" b="1" u="sng"/>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3" name="Rectangle 3"/>
          <p:cNvSpPr>
            <a:spLocks noGrp="1" noChangeArrowheads="1"/>
          </p:cNvSpPr>
          <p:nvPr>
            <p:ph type="title"/>
          </p:nvPr>
        </p:nvSpPr>
        <p:spPr/>
        <p:txBody>
          <a:bodyPr/>
          <a:lstStyle/>
          <a:p>
            <a:r>
              <a:rPr lang="en-US" sz="4000" b="1" u="sng"/>
              <a:t>Nitrogen Assessment and Management in Wheat Growth</a:t>
            </a:r>
          </a:p>
        </p:txBody>
      </p:sp>
      <p:sp>
        <p:nvSpPr>
          <p:cNvPr id="225284" name="Rectangle 4"/>
          <p:cNvSpPr>
            <a:spLocks noGrp="1" noChangeArrowheads="1"/>
          </p:cNvSpPr>
          <p:nvPr>
            <p:ph type="body" idx="1"/>
          </p:nvPr>
        </p:nvSpPr>
        <p:spPr/>
        <p:txBody>
          <a:bodyPr/>
          <a:lstStyle/>
          <a:p>
            <a:pPr>
              <a:lnSpc>
                <a:spcPct val="90000"/>
              </a:lnSpc>
            </a:pPr>
            <a:r>
              <a:rPr lang="en-US"/>
              <a:t>At planting N needs</a:t>
            </a:r>
          </a:p>
          <a:p>
            <a:pPr lvl="1">
              <a:lnSpc>
                <a:spcPct val="90000"/>
              </a:lnSpc>
            </a:pPr>
            <a:r>
              <a:rPr lang="en-US"/>
              <a:t>Establish roots and initiate tillers</a:t>
            </a:r>
          </a:p>
          <a:p>
            <a:pPr lvl="1">
              <a:lnSpc>
                <a:spcPct val="90000"/>
              </a:lnSpc>
            </a:pPr>
            <a:r>
              <a:rPr lang="en-US"/>
              <a:t>Main stem and first tillers make the majority of the yield. </a:t>
            </a:r>
          </a:p>
          <a:p>
            <a:pPr lvl="1">
              <a:lnSpc>
                <a:spcPct val="90000"/>
              </a:lnSpc>
            </a:pPr>
            <a:r>
              <a:rPr lang="en-US"/>
              <a:t>Excessive fall growth increases disease and lodging susceptibility</a:t>
            </a:r>
          </a:p>
          <a:p>
            <a:pPr lvl="1">
              <a:lnSpc>
                <a:spcPct val="90000"/>
              </a:lnSpc>
            </a:pPr>
            <a:r>
              <a:rPr lang="en-US"/>
              <a:t>Excessive tillering in semi-arid environments can result in crop canopies that uses all available water prior to filling grain, or requires greater irrigation water.</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2"/>
          <p:cNvSpPr>
            <a:spLocks noGrp="1" noChangeArrowheads="1"/>
          </p:cNvSpPr>
          <p:nvPr>
            <p:ph type="title"/>
          </p:nvPr>
        </p:nvSpPr>
        <p:spPr/>
        <p:txBody>
          <a:bodyPr/>
          <a:lstStyle/>
          <a:p>
            <a:r>
              <a:rPr lang="en-US" b="1"/>
              <a:t>Contribution of Tillers to Yield</a:t>
            </a:r>
          </a:p>
        </p:txBody>
      </p:sp>
      <p:sp>
        <p:nvSpPr>
          <p:cNvPr id="365571" name="Text Box 3"/>
          <p:cNvSpPr txBox="1">
            <a:spLocks noChangeArrowheads="1"/>
          </p:cNvSpPr>
          <p:nvPr/>
        </p:nvSpPr>
        <p:spPr bwMode="auto">
          <a:xfrm>
            <a:off x="-11113" y="6503988"/>
            <a:ext cx="2463801" cy="346075"/>
          </a:xfrm>
          <a:prstGeom prst="rect">
            <a:avLst/>
          </a:prstGeom>
          <a:solidFill>
            <a:srgbClr val="AAA974"/>
          </a:solidFill>
          <a:ln w="9525">
            <a:solidFill>
              <a:srgbClr val="8A0A00"/>
            </a:solidFill>
            <a:miter lim="800000"/>
            <a:headEnd/>
            <a:tailEnd/>
          </a:ln>
          <a:effectLst/>
        </p:spPr>
        <p:txBody>
          <a:bodyPr wrap="none">
            <a:spAutoFit/>
          </a:bodyPr>
          <a:lstStyle/>
          <a:p>
            <a:pPr algn="ctr"/>
            <a:r>
              <a:rPr lang="en-US" sz="1600">
                <a:solidFill>
                  <a:schemeClr val="bg1"/>
                </a:solidFill>
              </a:rPr>
              <a:t>Goos and Johnson, 1996</a:t>
            </a:r>
          </a:p>
        </p:txBody>
      </p:sp>
      <p:grpSp>
        <p:nvGrpSpPr>
          <p:cNvPr id="2" name="Group 4"/>
          <p:cNvGrpSpPr>
            <a:grpSpLocks/>
          </p:cNvGrpSpPr>
          <p:nvPr/>
        </p:nvGrpSpPr>
        <p:grpSpPr bwMode="auto">
          <a:xfrm>
            <a:off x="606425" y="2508250"/>
            <a:ext cx="5989638" cy="3687763"/>
            <a:chOff x="382" y="1580"/>
            <a:chExt cx="3773" cy="2323"/>
          </a:xfrm>
        </p:grpSpPr>
        <p:sp>
          <p:nvSpPr>
            <p:cNvPr id="365573" name="Rectangle 5"/>
            <p:cNvSpPr>
              <a:spLocks noChangeArrowheads="1"/>
            </p:cNvSpPr>
            <p:nvPr/>
          </p:nvSpPr>
          <p:spPr bwMode="auto">
            <a:xfrm>
              <a:off x="1326" y="2055"/>
              <a:ext cx="420" cy="1507"/>
            </a:xfrm>
            <a:prstGeom prst="rect">
              <a:avLst/>
            </a:prstGeom>
            <a:solidFill>
              <a:srgbClr val="AAA974"/>
            </a:solidFill>
            <a:ln w="7938">
              <a:solidFill>
                <a:srgbClr val="000000"/>
              </a:solidFill>
              <a:miter lim="800000"/>
              <a:headEnd/>
              <a:tailEnd/>
            </a:ln>
          </p:spPr>
          <p:txBody>
            <a:bodyPr/>
            <a:lstStyle/>
            <a:p>
              <a:endParaRPr lang="en-US"/>
            </a:p>
          </p:txBody>
        </p:sp>
        <p:sp>
          <p:nvSpPr>
            <p:cNvPr id="365574" name="Rectangle 6"/>
            <p:cNvSpPr>
              <a:spLocks noChangeArrowheads="1"/>
            </p:cNvSpPr>
            <p:nvPr/>
          </p:nvSpPr>
          <p:spPr bwMode="auto">
            <a:xfrm>
              <a:off x="2374" y="1995"/>
              <a:ext cx="415" cy="1567"/>
            </a:xfrm>
            <a:prstGeom prst="rect">
              <a:avLst/>
            </a:prstGeom>
            <a:solidFill>
              <a:srgbClr val="AAA974"/>
            </a:solidFill>
            <a:ln w="7938">
              <a:solidFill>
                <a:srgbClr val="000000"/>
              </a:solidFill>
              <a:miter lim="800000"/>
              <a:headEnd/>
              <a:tailEnd/>
            </a:ln>
          </p:spPr>
          <p:txBody>
            <a:bodyPr/>
            <a:lstStyle/>
            <a:p>
              <a:endParaRPr lang="en-US"/>
            </a:p>
          </p:txBody>
        </p:sp>
        <p:sp>
          <p:nvSpPr>
            <p:cNvPr id="365575" name="Rectangle 7"/>
            <p:cNvSpPr>
              <a:spLocks noChangeArrowheads="1"/>
            </p:cNvSpPr>
            <p:nvPr/>
          </p:nvSpPr>
          <p:spPr bwMode="auto">
            <a:xfrm>
              <a:off x="3417" y="3498"/>
              <a:ext cx="420" cy="64"/>
            </a:xfrm>
            <a:prstGeom prst="rect">
              <a:avLst/>
            </a:prstGeom>
            <a:solidFill>
              <a:srgbClr val="AAA974"/>
            </a:solidFill>
            <a:ln w="7938">
              <a:solidFill>
                <a:srgbClr val="000000"/>
              </a:solidFill>
              <a:miter lim="800000"/>
              <a:headEnd/>
              <a:tailEnd/>
            </a:ln>
          </p:spPr>
          <p:txBody>
            <a:bodyPr/>
            <a:lstStyle/>
            <a:p>
              <a:endParaRPr lang="en-US"/>
            </a:p>
          </p:txBody>
        </p:sp>
        <p:sp>
          <p:nvSpPr>
            <p:cNvPr id="365576" name="Line 8"/>
            <p:cNvSpPr>
              <a:spLocks noChangeShapeType="1"/>
            </p:cNvSpPr>
            <p:nvPr/>
          </p:nvSpPr>
          <p:spPr bwMode="auto">
            <a:xfrm>
              <a:off x="1015" y="1679"/>
              <a:ext cx="1" cy="1883"/>
            </a:xfrm>
            <a:prstGeom prst="line">
              <a:avLst/>
            </a:prstGeom>
            <a:noFill/>
            <a:ln w="28575">
              <a:solidFill>
                <a:srgbClr val="000000"/>
              </a:solidFill>
              <a:round/>
              <a:headEnd/>
              <a:tailEnd/>
            </a:ln>
          </p:spPr>
          <p:txBody>
            <a:bodyPr/>
            <a:lstStyle/>
            <a:p>
              <a:endParaRPr lang="en-US"/>
            </a:p>
          </p:txBody>
        </p:sp>
        <p:sp>
          <p:nvSpPr>
            <p:cNvPr id="365577" name="Line 9"/>
            <p:cNvSpPr>
              <a:spLocks noChangeShapeType="1"/>
            </p:cNvSpPr>
            <p:nvPr/>
          </p:nvSpPr>
          <p:spPr bwMode="auto">
            <a:xfrm>
              <a:off x="965" y="3562"/>
              <a:ext cx="50" cy="1"/>
            </a:xfrm>
            <a:prstGeom prst="line">
              <a:avLst/>
            </a:prstGeom>
            <a:noFill/>
            <a:ln w="28575">
              <a:solidFill>
                <a:srgbClr val="000000"/>
              </a:solidFill>
              <a:round/>
              <a:headEnd/>
              <a:tailEnd/>
            </a:ln>
          </p:spPr>
          <p:txBody>
            <a:bodyPr/>
            <a:lstStyle/>
            <a:p>
              <a:endParaRPr lang="en-US"/>
            </a:p>
          </p:txBody>
        </p:sp>
        <p:sp>
          <p:nvSpPr>
            <p:cNvPr id="365578" name="Line 10"/>
            <p:cNvSpPr>
              <a:spLocks noChangeShapeType="1"/>
            </p:cNvSpPr>
            <p:nvPr/>
          </p:nvSpPr>
          <p:spPr bwMode="auto">
            <a:xfrm>
              <a:off x="965" y="3251"/>
              <a:ext cx="50" cy="1"/>
            </a:xfrm>
            <a:prstGeom prst="line">
              <a:avLst/>
            </a:prstGeom>
            <a:noFill/>
            <a:ln w="28575">
              <a:solidFill>
                <a:srgbClr val="000000"/>
              </a:solidFill>
              <a:round/>
              <a:headEnd/>
              <a:tailEnd/>
            </a:ln>
          </p:spPr>
          <p:txBody>
            <a:bodyPr/>
            <a:lstStyle/>
            <a:p>
              <a:endParaRPr lang="en-US"/>
            </a:p>
          </p:txBody>
        </p:sp>
        <p:sp>
          <p:nvSpPr>
            <p:cNvPr id="365579" name="Line 11"/>
            <p:cNvSpPr>
              <a:spLocks noChangeShapeType="1"/>
            </p:cNvSpPr>
            <p:nvPr/>
          </p:nvSpPr>
          <p:spPr bwMode="auto">
            <a:xfrm>
              <a:off x="965" y="2935"/>
              <a:ext cx="50" cy="1"/>
            </a:xfrm>
            <a:prstGeom prst="line">
              <a:avLst/>
            </a:prstGeom>
            <a:noFill/>
            <a:ln w="28575">
              <a:solidFill>
                <a:srgbClr val="000000"/>
              </a:solidFill>
              <a:round/>
              <a:headEnd/>
              <a:tailEnd/>
            </a:ln>
          </p:spPr>
          <p:txBody>
            <a:bodyPr/>
            <a:lstStyle/>
            <a:p>
              <a:endParaRPr lang="en-US"/>
            </a:p>
          </p:txBody>
        </p:sp>
        <p:sp>
          <p:nvSpPr>
            <p:cNvPr id="365580" name="Line 12"/>
            <p:cNvSpPr>
              <a:spLocks noChangeShapeType="1"/>
            </p:cNvSpPr>
            <p:nvPr/>
          </p:nvSpPr>
          <p:spPr bwMode="auto">
            <a:xfrm>
              <a:off x="965" y="2623"/>
              <a:ext cx="50" cy="1"/>
            </a:xfrm>
            <a:prstGeom prst="line">
              <a:avLst/>
            </a:prstGeom>
            <a:noFill/>
            <a:ln w="28575">
              <a:solidFill>
                <a:srgbClr val="000000"/>
              </a:solidFill>
              <a:round/>
              <a:headEnd/>
              <a:tailEnd/>
            </a:ln>
          </p:spPr>
          <p:txBody>
            <a:bodyPr/>
            <a:lstStyle/>
            <a:p>
              <a:endParaRPr lang="en-US"/>
            </a:p>
          </p:txBody>
        </p:sp>
        <p:sp>
          <p:nvSpPr>
            <p:cNvPr id="365581" name="Line 13"/>
            <p:cNvSpPr>
              <a:spLocks noChangeShapeType="1"/>
            </p:cNvSpPr>
            <p:nvPr/>
          </p:nvSpPr>
          <p:spPr bwMode="auto">
            <a:xfrm>
              <a:off x="965" y="2307"/>
              <a:ext cx="50" cy="1"/>
            </a:xfrm>
            <a:prstGeom prst="line">
              <a:avLst/>
            </a:prstGeom>
            <a:noFill/>
            <a:ln w="28575">
              <a:solidFill>
                <a:srgbClr val="000000"/>
              </a:solidFill>
              <a:round/>
              <a:headEnd/>
              <a:tailEnd/>
            </a:ln>
          </p:spPr>
          <p:txBody>
            <a:bodyPr/>
            <a:lstStyle/>
            <a:p>
              <a:endParaRPr lang="en-US"/>
            </a:p>
          </p:txBody>
        </p:sp>
        <p:sp>
          <p:nvSpPr>
            <p:cNvPr id="365582" name="Line 14"/>
            <p:cNvSpPr>
              <a:spLocks noChangeShapeType="1"/>
            </p:cNvSpPr>
            <p:nvPr/>
          </p:nvSpPr>
          <p:spPr bwMode="auto">
            <a:xfrm>
              <a:off x="965" y="1995"/>
              <a:ext cx="50" cy="1"/>
            </a:xfrm>
            <a:prstGeom prst="line">
              <a:avLst/>
            </a:prstGeom>
            <a:noFill/>
            <a:ln w="28575">
              <a:solidFill>
                <a:srgbClr val="000000"/>
              </a:solidFill>
              <a:round/>
              <a:headEnd/>
              <a:tailEnd/>
            </a:ln>
          </p:spPr>
          <p:txBody>
            <a:bodyPr/>
            <a:lstStyle/>
            <a:p>
              <a:endParaRPr lang="en-US"/>
            </a:p>
          </p:txBody>
        </p:sp>
        <p:sp>
          <p:nvSpPr>
            <p:cNvPr id="365583" name="Line 15"/>
            <p:cNvSpPr>
              <a:spLocks noChangeShapeType="1"/>
            </p:cNvSpPr>
            <p:nvPr/>
          </p:nvSpPr>
          <p:spPr bwMode="auto">
            <a:xfrm>
              <a:off x="965" y="1679"/>
              <a:ext cx="50" cy="1"/>
            </a:xfrm>
            <a:prstGeom prst="line">
              <a:avLst/>
            </a:prstGeom>
            <a:noFill/>
            <a:ln w="28575">
              <a:solidFill>
                <a:srgbClr val="000000"/>
              </a:solidFill>
              <a:round/>
              <a:headEnd/>
              <a:tailEnd/>
            </a:ln>
          </p:spPr>
          <p:txBody>
            <a:bodyPr/>
            <a:lstStyle/>
            <a:p>
              <a:endParaRPr lang="en-US"/>
            </a:p>
          </p:txBody>
        </p:sp>
        <p:sp>
          <p:nvSpPr>
            <p:cNvPr id="365584" name="Line 16"/>
            <p:cNvSpPr>
              <a:spLocks noChangeShapeType="1"/>
            </p:cNvSpPr>
            <p:nvPr/>
          </p:nvSpPr>
          <p:spPr bwMode="auto">
            <a:xfrm>
              <a:off x="1015" y="3562"/>
              <a:ext cx="3139" cy="1"/>
            </a:xfrm>
            <a:prstGeom prst="line">
              <a:avLst/>
            </a:prstGeom>
            <a:noFill/>
            <a:ln w="28575">
              <a:solidFill>
                <a:srgbClr val="000000"/>
              </a:solidFill>
              <a:round/>
              <a:headEnd/>
              <a:tailEnd/>
            </a:ln>
          </p:spPr>
          <p:txBody>
            <a:bodyPr/>
            <a:lstStyle/>
            <a:p>
              <a:endParaRPr lang="en-US"/>
            </a:p>
          </p:txBody>
        </p:sp>
        <p:sp>
          <p:nvSpPr>
            <p:cNvPr id="365585" name="Line 17"/>
            <p:cNvSpPr>
              <a:spLocks noChangeShapeType="1"/>
            </p:cNvSpPr>
            <p:nvPr/>
          </p:nvSpPr>
          <p:spPr bwMode="auto">
            <a:xfrm flipV="1">
              <a:off x="1015" y="3562"/>
              <a:ext cx="1" cy="50"/>
            </a:xfrm>
            <a:prstGeom prst="line">
              <a:avLst/>
            </a:prstGeom>
            <a:noFill/>
            <a:ln w="28575">
              <a:solidFill>
                <a:srgbClr val="000000"/>
              </a:solidFill>
              <a:round/>
              <a:headEnd/>
              <a:tailEnd/>
            </a:ln>
          </p:spPr>
          <p:txBody>
            <a:bodyPr/>
            <a:lstStyle/>
            <a:p>
              <a:endParaRPr lang="en-US"/>
            </a:p>
          </p:txBody>
        </p:sp>
        <p:sp>
          <p:nvSpPr>
            <p:cNvPr id="365586" name="Line 18"/>
            <p:cNvSpPr>
              <a:spLocks noChangeShapeType="1"/>
            </p:cNvSpPr>
            <p:nvPr/>
          </p:nvSpPr>
          <p:spPr bwMode="auto">
            <a:xfrm flipV="1">
              <a:off x="2063" y="3562"/>
              <a:ext cx="1" cy="50"/>
            </a:xfrm>
            <a:prstGeom prst="line">
              <a:avLst/>
            </a:prstGeom>
            <a:noFill/>
            <a:ln w="28575">
              <a:solidFill>
                <a:srgbClr val="000000"/>
              </a:solidFill>
              <a:round/>
              <a:headEnd/>
              <a:tailEnd/>
            </a:ln>
          </p:spPr>
          <p:txBody>
            <a:bodyPr/>
            <a:lstStyle/>
            <a:p>
              <a:endParaRPr lang="en-US"/>
            </a:p>
          </p:txBody>
        </p:sp>
        <p:sp>
          <p:nvSpPr>
            <p:cNvPr id="365587" name="Line 19"/>
            <p:cNvSpPr>
              <a:spLocks noChangeShapeType="1"/>
            </p:cNvSpPr>
            <p:nvPr/>
          </p:nvSpPr>
          <p:spPr bwMode="auto">
            <a:xfrm flipV="1">
              <a:off x="3106" y="3562"/>
              <a:ext cx="1" cy="50"/>
            </a:xfrm>
            <a:prstGeom prst="line">
              <a:avLst/>
            </a:prstGeom>
            <a:noFill/>
            <a:ln w="28575">
              <a:solidFill>
                <a:srgbClr val="000000"/>
              </a:solidFill>
              <a:round/>
              <a:headEnd/>
              <a:tailEnd/>
            </a:ln>
          </p:spPr>
          <p:txBody>
            <a:bodyPr/>
            <a:lstStyle/>
            <a:p>
              <a:endParaRPr lang="en-US"/>
            </a:p>
          </p:txBody>
        </p:sp>
        <p:sp>
          <p:nvSpPr>
            <p:cNvPr id="365588" name="Line 20"/>
            <p:cNvSpPr>
              <a:spLocks noChangeShapeType="1"/>
            </p:cNvSpPr>
            <p:nvPr/>
          </p:nvSpPr>
          <p:spPr bwMode="auto">
            <a:xfrm flipV="1">
              <a:off x="4154" y="3562"/>
              <a:ext cx="1" cy="50"/>
            </a:xfrm>
            <a:prstGeom prst="line">
              <a:avLst/>
            </a:prstGeom>
            <a:noFill/>
            <a:ln w="28575">
              <a:solidFill>
                <a:srgbClr val="000000"/>
              </a:solidFill>
              <a:round/>
              <a:headEnd/>
              <a:tailEnd/>
            </a:ln>
          </p:spPr>
          <p:txBody>
            <a:bodyPr/>
            <a:lstStyle/>
            <a:p>
              <a:endParaRPr lang="en-US"/>
            </a:p>
          </p:txBody>
        </p:sp>
        <p:sp>
          <p:nvSpPr>
            <p:cNvPr id="365589" name="Rectangle 21"/>
            <p:cNvSpPr>
              <a:spLocks noChangeArrowheads="1"/>
            </p:cNvSpPr>
            <p:nvPr/>
          </p:nvSpPr>
          <p:spPr bwMode="auto">
            <a:xfrm>
              <a:off x="824" y="3463"/>
              <a:ext cx="89" cy="192"/>
            </a:xfrm>
            <a:prstGeom prst="rect">
              <a:avLst/>
            </a:prstGeom>
            <a:noFill/>
            <a:ln w="9525">
              <a:noFill/>
              <a:miter lim="800000"/>
              <a:headEnd/>
              <a:tailEnd/>
            </a:ln>
          </p:spPr>
          <p:txBody>
            <a:bodyPr wrap="none" lIns="0" tIns="0" rIns="0" bIns="0">
              <a:spAutoFit/>
            </a:bodyPr>
            <a:lstStyle/>
            <a:p>
              <a:pPr algn="ctr"/>
              <a:r>
                <a:rPr lang="en-US" sz="2000">
                  <a:solidFill>
                    <a:srgbClr val="000000"/>
                  </a:solidFill>
                </a:rPr>
                <a:t>0</a:t>
              </a:r>
              <a:endParaRPr lang="en-US" sz="2000">
                <a:latin typeface="Times New Roman" pitchFamily="18" charset="0"/>
              </a:endParaRPr>
            </a:p>
          </p:txBody>
        </p:sp>
        <p:sp>
          <p:nvSpPr>
            <p:cNvPr id="365590" name="Rectangle 22"/>
            <p:cNvSpPr>
              <a:spLocks noChangeArrowheads="1"/>
            </p:cNvSpPr>
            <p:nvPr/>
          </p:nvSpPr>
          <p:spPr bwMode="auto">
            <a:xfrm>
              <a:off x="737" y="3152"/>
              <a:ext cx="178" cy="192"/>
            </a:xfrm>
            <a:prstGeom prst="rect">
              <a:avLst/>
            </a:prstGeom>
            <a:noFill/>
            <a:ln w="9525">
              <a:noFill/>
              <a:miter lim="800000"/>
              <a:headEnd/>
              <a:tailEnd/>
            </a:ln>
          </p:spPr>
          <p:txBody>
            <a:bodyPr wrap="none" lIns="0" tIns="0" rIns="0" bIns="0">
              <a:spAutoFit/>
            </a:bodyPr>
            <a:lstStyle/>
            <a:p>
              <a:pPr algn="ctr"/>
              <a:r>
                <a:rPr lang="en-US" sz="2000">
                  <a:solidFill>
                    <a:srgbClr val="000000"/>
                  </a:solidFill>
                </a:rPr>
                <a:t>10</a:t>
              </a:r>
              <a:endParaRPr lang="en-US" sz="2000">
                <a:latin typeface="Times New Roman" pitchFamily="18" charset="0"/>
              </a:endParaRPr>
            </a:p>
          </p:txBody>
        </p:sp>
        <p:sp>
          <p:nvSpPr>
            <p:cNvPr id="365591" name="Rectangle 23"/>
            <p:cNvSpPr>
              <a:spLocks noChangeArrowheads="1"/>
            </p:cNvSpPr>
            <p:nvPr/>
          </p:nvSpPr>
          <p:spPr bwMode="auto">
            <a:xfrm>
              <a:off x="737" y="2836"/>
              <a:ext cx="178" cy="192"/>
            </a:xfrm>
            <a:prstGeom prst="rect">
              <a:avLst/>
            </a:prstGeom>
            <a:noFill/>
            <a:ln w="9525">
              <a:noFill/>
              <a:miter lim="800000"/>
              <a:headEnd/>
              <a:tailEnd/>
            </a:ln>
          </p:spPr>
          <p:txBody>
            <a:bodyPr wrap="none" lIns="0" tIns="0" rIns="0" bIns="0">
              <a:spAutoFit/>
            </a:bodyPr>
            <a:lstStyle/>
            <a:p>
              <a:pPr algn="ctr"/>
              <a:r>
                <a:rPr lang="en-US" sz="2000">
                  <a:solidFill>
                    <a:srgbClr val="000000"/>
                  </a:solidFill>
                </a:rPr>
                <a:t>20</a:t>
              </a:r>
              <a:endParaRPr lang="en-US" sz="2000">
                <a:latin typeface="Times New Roman" pitchFamily="18" charset="0"/>
              </a:endParaRPr>
            </a:p>
          </p:txBody>
        </p:sp>
        <p:sp>
          <p:nvSpPr>
            <p:cNvPr id="365592" name="Rectangle 24"/>
            <p:cNvSpPr>
              <a:spLocks noChangeArrowheads="1"/>
            </p:cNvSpPr>
            <p:nvPr/>
          </p:nvSpPr>
          <p:spPr bwMode="auto">
            <a:xfrm>
              <a:off x="737" y="2524"/>
              <a:ext cx="178" cy="192"/>
            </a:xfrm>
            <a:prstGeom prst="rect">
              <a:avLst/>
            </a:prstGeom>
            <a:noFill/>
            <a:ln w="9525">
              <a:noFill/>
              <a:miter lim="800000"/>
              <a:headEnd/>
              <a:tailEnd/>
            </a:ln>
          </p:spPr>
          <p:txBody>
            <a:bodyPr wrap="none" lIns="0" tIns="0" rIns="0" bIns="0">
              <a:spAutoFit/>
            </a:bodyPr>
            <a:lstStyle/>
            <a:p>
              <a:pPr algn="ctr"/>
              <a:r>
                <a:rPr lang="en-US" sz="2000">
                  <a:solidFill>
                    <a:srgbClr val="000000"/>
                  </a:solidFill>
                </a:rPr>
                <a:t>30</a:t>
              </a:r>
              <a:endParaRPr lang="en-US" sz="2000">
                <a:latin typeface="Times New Roman" pitchFamily="18" charset="0"/>
              </a:endParaRPr>
            </a:p>
          </p:txBody>
        </p:sp>
        <p:sp>
          <p:nvSpPr>
            <p:cNvPr id="365593" name="Rectangle 25"/>
            <p:cNvSpPr>
              <a:spLocks noChangeArrowheads="1"/>
            </p:cNvSpPr>
            <p:nvPr/>
          </p:nvSpPr>
          <p:spPr bwMode="auto">
            <a:xfrm>
              <a:off x="737" y="2208"/>
              <a:ext cx="178" cy="192"/>
            </a:xfrm>
            <a:prstGeom prst="rect">
              <a:avLst/>
            </a:prstGeom>
            <a:noFill/>
            <a:ln w="9525">
              <a:noFill/>
              <a:miter lim="800000"/>
              <a:headEnd/>
              <a:tailEnd/>
            </a:ln>
          </p:spPr>
          <p:txBody>
            <a:bodyPr wrap="none" lIns="0" tIns="0" rIns="0" bIns="0">
              <a:spAutoFit/>
            </a:bodyPr>
            <a:lstStyle/>
            <a:p>
              <a:pPr algn="ctr"/>
              <a:r>
                <a:rPr lang="en-US" sz="2000">
                  <a:solidFill>
                    <a:srgbClr val="000000"/>
                  </a:solidFill>
                </a:rPr>
                <a:t>40</a:t>
              </a:r>
              <a:endParaRPr lang="en-US" sz="2000">
                <a:latin typeface="Times New Roman" pitchFamily="18" charset="0"/>
              </a:endParaRPr>
            </a:p>
          </p:txBody>
        </p:sp>
        <p:sp>
          <p:nvSpPr>
            <p:cNvPr id="365594" name="Rectangle 26"/>
            <p:cNvSpPr>
              <a:spLocks noChangeArrowheads="1"/>
            </p:cNvSpPr>
            <p:nvPr/>
          </p:nvSpPr>
          <p:spPr bwMode="auto">
            <a:xfrm>
              <a:off x="737" y="1896"/>
              <a:ext cx="178" cy="192"/>
            </a:xfrm>
            <a:prstGeom prst="rect">
              <a:avLst/>
            </a:prstGeom>
            <a:noFill/>
            <a:ln w="9525">
              <a:noFill/>
              <a:miter lim="800000"/>
              <a:headEnd/>
              <a:tailEnd/>
            </a:ln>
          </p:spPr>
          <p:txBody>
            <a:bodyPr wrap="none" lIns="0" tIns="0" rIns="0" bIns="0">
              <a:spAutoFit/>
            </a:bodyPr>
            <a:lstStyle/>
            <a:p>
              <a:pPr algn="ctr"/>
              <a:r>
                <a:rPr lang="en-US" sz="2000">
                  <a:solidFill>
                    <a:srgbClr val="000000"/>
                  </a:solidFill>
                </a:rPr>
                <a:t>50</a:t>
              </a:r>
              <a:endParaRPr lang="en-US" sz="2000">
                <a:latin typeface="Times New Roman" pitchFamily="18" charset="0"/>
              </a:endParaRPr>
            </a:p>
          </p:txBody>
        </p:sp>
        <p:sp>
          <p:nvSpPr>
            <p:cNvPr id="365595" name="Rectangle 27"/>
            <p:cNvSpPr>
              <a:spLocks noChangeArrowheads="1"/>
            </p:cNvSpPr>
            <p:nvPr/>
          </p:nvSpPr>
          <p:spPr bwMode="auto">
            <a:xfrm>
              <a:off x="737" y="1580"/>
              <a:ext cx="178" cy="192"/>
            </a:xfrm>
            <a:prstGeom prst="rect">
              <a:avLst/>
            </a:prstGeom>
            <a:noFill/>
            <a:ln w="9525">
              <a:noFill/>
              <a:miter lim="800000"/>
              <a:headEnd/>
              <a:tailEnd/>
            </a:ln>
          </p:spPr>
          <p:txBody>
            <a:bodyPr wrap="none" lIns="0" tIns="0" rIns="0" bIns="0">
              <a:spAutoFit/>
            </a:bodyPr>
            <a:lstStyle/>
            <a:p>
              <a:pPr algn="ctr"/>
              <a:r>
                <a:rPr lang="en-US" sz="2000">
                  <a:solidFill>
                    <a:srgbClr val="000000"/>
                  </a:solidFill>
                </a:rPr>
                <a:t>60</a:t>
              </a:r>
              <a:endParaRPr lang="en-US" sz="2000">
                <a:latin typeface="Times New Roman" pitchFamily="18" charset="0"/>
              </a:endParaRPr>
            </a:p>
          </p:txBody>
        </p:sp>
        <p:sp>
          <p:nvSpPr>
            <p:cNvPr id="365596" name="Rectangle 28"/>
            <p:cNvSpPr>
              <a:spLocks noChangeArrowheads="1"/>
            </p:cNvSpPr>
            <p:nvPr/>
          </p:nvSpPr>
          <p:spPr bwMode="auto">
            <a:xfrm>
              <a:off x="1153" y="3711"/>
              <a:ext cx="737" cy="192"/>
            </a:xfrm>
            <a:prstGeom prst="rect">
              <a:avLst/>
            </a:prstGeom>
            <a:noFill/>
            <a:ln w="9525">
              <a:noFill/>
              <a:miter lim="800000"/>
              <a:headEnd/>
              <a:tailEnd/>
            </a:ln>
          </p:spPr>
          <p:txBody>
            <a:bodyPr wrap="none" lIns="0" tIns="0" rIns="0" bIns="0">
              <a:spAutoFit/>
            </a:bodyPr>
            <a:lstStyle/>
            <a:p>
              <a:pPr algn="ctr"/>
              <a:r>
                <a:rPr lang="en-US" sz="2000">
                  <a:solidFill>
                    <a:srgbClr val="000000"/>
                  </a:solidFill>
                </a:rPr>
                <a:t>Main stem</a:t>
              </a:r>
              <a:endParaRPr lang="en-US" sz="2000">
                <a:latin typeface="Times New Roman" pitchFamily="18" charset="0"/>
              </a:endParaRPr>
            </a:p>
          </p:txBody>
        </p:sp>
        <p:sp>
          <p:nvSpPr>
            <p:cNvPr id="365597" name="Rectangle 29"/>
            <p:cNvSpPr>
              <a:spLocks noChangeArrowheads="1"/>
            </p:cNvSpPr>
            <p:nvPr/>
          </p:nvSpPr>
          <p:spPr bwMode="auto">
            <a:xfrm>
              <a:off x="2283" y="3711"/>
              <a:ext cx="555" cy="192"/>
            </a:xfrm>
            <a:prstGeom prst="rect">
              <a:avLst/>
            </a:prstGeom>
            <a:noFill/>
            <a:ln w="9525">
              <a:noFill/>
              <a:miter lim="800000"/>
              <a:headEnd/>
              <a:tailEnd/>
            </a:ln>
          </p:spPr>
          <p:txBody>
            <a:bodyPr wrap="none" lIns="0" tIns="0" rIns="0" bIns="0">
              <a:spAutoFit/>
            </a:bodyPr>
            <a:lstStyle/>
            <a:p>
              <a:pPr algn="ctr"/>
              <a:r>
                <a:rPr lang="en-US" sz="2000">
                  <a:solidFill>
                    <a:srgbClr val="000000"/>
                  </a:solidFill>
                </a:rPr>
                <a:t>T1 + T2</a:t>
              </a:r>
              <a:endParaRPr lang="en-US" sz="2000">
                <a:latin typeface="Times New Roman" pitchFamily="18" charset="0"/>
              </a:endParaRPr>
            </a:p>
          </p:txBody>
        </p:sp>
        <p:sp>
          <p:nvSpPr>
            <p:cNvPr id="365598" name="Rectangle 30"/>
            <p:cNvSpPr>
              <a:spLocks noChangeArrowheads="1"/>
            </p:cNvSpPr>
            <p:nvPr/>
          </p:nvSpPr>
          <p:spPr bwMode="auto">
            <a:xfrm>
              <a:off x="3404" y="3711"/>
              <a:ext cx="399" cy="192"/>
            </a:xfrm>
            <a:prstGeom prst="rect">
              <a:avLst/>
            </a:prstGeom>
            <a:noFill/>
            <a:ln w="9525">
              <a:noFill/>
              <a:miter lim="800000"/>
              <a:headEnd/>
              <a:tailEnd/>
            </a:ln>
          </p:spPr>
          <p:txBody>
            <a:bodyPr wrap="none" lIns="0" tIns="0" rIns="0" bIns="0">
              <a:spAutoFit/>
            </a:bodyPr>
            <a:lstStyle/>
            <a:p>
              <a:pPr algn="ctr"/>
              <a:r>
                <a:rPr lang="en-US" sz="2000">
                  <a:solidFill>
                    <a:srgbClr val="000000"/>
                  </a:solidFill>
                </a:rPr>
                <a:t>Other</a:t>
              </a:r>
              <a:endParaRPr lang="en-US" sz="2000">
                <a:latin typeface="Times New Roman" pitchFamily="18" charset="0"/>
              </a:endParaRPr>
            </a:p>
          </p:txBody>
        </p:sp>
        <p:sp>
          <p:nvSpPr>
            <p:cNvPr id="365599" name="Rectangle 31"/>
            <p:cNvSpPr>
              <a:spLocks noChangeArrowheads="1"/>
            </p:cNvSpPr>
            <p:nvPr/>
          </p:nvSpPr>
          <p:spPr bwMode="auto">
            <a:xfrm rot="16200000">
              <a:off x="-368" y="2469"/>
              <a:ext cx="1730" cy="230"/>
            </a:xfrm>
            <a:prstGeom prst="rect">
              <a:avLst/>
            </a:prstGeom>
            <a:noFill/>
            <a:ln w="9525">
              <a:noFill/>
              <a:miter lim="800000"/>
              <a:headEnd/>
              <a:tailEnd/>
            </a:ln>
          </p:spPr>
          <p:txBody>
            <a:bodyPr wrap="none" lIns="0" tIns="0" rIns="0" bIns="0">
              <a:spAutoFit/>
            </a:bodyPr>
            <a:lstStyle/>
            <a:p>
              <a:pPr algn="ctr"/>
              <a:r>
                <a:rPr lang="en-US" sz="2400">
                  <a:solidFill>
                    <a:srgbClr val="000000"/>
                  </a:solidFill>
                </a:rPr>
                <a:t>Percent of final yield</a:t>
              </a:r>
              <a:endParaRPr lang="en-US" sz="2400">
                <a:latin typeface="Times New Roman" pitchFamily="18" charset="0"/>
              </a:endParaRPr>
            </a:p>
          </p:txBody>
        </p:sp>
      </p:grpSp>
      <p:grpSp>
        <p:nvGrpSpPr>
          <p:cNvPr id="3" name="Group 32"/>
          <p:cNvGrpSpPr>
            <a:grpSpLocks/>
          </p:cNvGrpSpPr>
          <p:nvPr/>
        </p:nvGrpSpPr>
        <p:grpSpPr bwMode="auto">
          <a:xfrm>
            <a:off x="5351463" y="1428750"/>
            <a:ext cx="3629025" cy="4641850"/>
            <a:chOff x="3371" y="900"/>
            <a:chExt cx="2286" cy="2924"/>
          </a:xfrm>
        </p:grpSpPr>
        <p:sp>
          <p:nvSpPr>
            <p:cNvPr id="365601" name="Freeform 33"/>
            <p:cNvSpPr>
              <a:spLocks/>
            </p:cNvSpPr>
            <p:nvPr/>
          </p:nvSpPr>
          <p:spPr bwMode="auto">
            <a:xfrm>
              <a:off x="4402" y="2582"/>
              <a:ext cx="289" cy="265"/>
            </a:xfrm>
            <a:custGeom>
              <a:avLst/>
              <a:gdLst/>
              <a:ahLst/>
              <a:cxnLst>
                <a:cxn ang="0">
                  <a:pos x="0" y="224"/>
                </a:cxn>
                <a:cxn ang="0">
                  <a:pos x="12" y="188"/>
                </a:cxn>
                <a:cxn ang="0">
                  <a:pos x="48" y="160"/>
                </a:cxn>
                <a:cxn ang="0">
                  <a:pos x="92" y="104"/>
                </a:cxn>
                <a:cxn ang="0">
                  <a:pos x="100" y="56"/>
                </a:cxn>
                <a:cxn ang="0">
                  <a:pos x="136" y="0"/>
                </a:cxn>
                <a:cxn ang="0">
                  <a:pos x="172" y="8"/>
                </a:cxn>
                <a:cxn ang="0">
                  <a:pos x="200" y="48"/>
                </a:cxn>
                <a:cxn ang="0">
                  <a:pos x="152" y="16"/>
                </a:cxn>
                <a:cxn ang="0">
                  <a:pos x="184" y="52"/>
                </a:cxn>
                <a:cxn ang="0">
                  <a:pos x="212" y="92"/>
                </a:cxn>
                <a:cxn ang="0">
                  <a:pos x="224" y="144"/>
                </a:cxn>
                <a:cxn ang="0">
                  <a:pos x="244" y="176"/>
                </a:cxn>
                <a:cxn ang="0">
                  <a:pos x="252" y="228"/>
                </a:cxn>
                <a:cxn ang="0">
                  <a:pos x="224" y="180"/>
                </a:cxn>
                <a:cxn ang="0">
                  <a:pos x="212" y="144"/>
                </a:cxn>
                <a:cxn ang="0">
                  <a:pos x="212" y="116"/>
                </a:cxn>
                <a:cxn ang="0">
                  <a:pos x="192" y="80"/>
                </a:cxn>
                <a:cxn ang="0">
                  <a:pos x="172" y="64"/>
                </a:cxn>
                <a:cxn ang="0">
                  <a:pos x="144" y="20"/>
                </a:cxn>
                <a:cxn ang="0">
                  <a:pos x="116" y="48"/>
                </a:cxn>
                <a:cxn ang="0">
                  <a:pos x="104" y="84"/>
                </a:cxn>
                <a:cxn ang="0">
                  <a:pos x="100" y="120"/>
                </a:cxn>
                <a:cxn ang="0">
                  <a:pos x="80" y="136"/>
                </a:cxn>
                <a:cxn ang="0">
                  <a:pos x="60" y="156"/>
                </a:cxn>
                <a:cxn ang="0">
                  <a:pos x="40" y="180"/>
                </a:cxn>
                <a:cxn ang="0">
                  <a:pos x="0" y="224"/>
                </a:cxn>
              </a:cxnLst>
              <a:rect l="0" t="0" r="r" b="b"/>
              <a:pathLst>
                <a:path w="252" h="228">
                  <a:moveTo>
                    <a:pt x="0" y="224"/>
                  </a:moveTo>
                  <a:lnTo>
                    <a:pt x="12" y="188"/>
                  </a:lnTo>
                  <a:lnTo>
                    <a:pt x="48" y="160"/>
                  </a:lnTo>
                  <a:lnTo>
                    <a:pt x="92" y="104"/>
                  </a:lnTo>
                  <a:lnTo>
                    <a:pt x="100" y="56"/>
                  </a:lnTo>
                  <a:lnTo>
                    <a:pt x="136" y="0"/>
                  </a:lnTo>
                  <a:lnTo>
                    <a:pt x="172" y="8"/>
                  </a:lnTo>
                  <a:lnTo>
                    <a:pt x="200" y="48"/>
                  </a:lnTo>
                  <a:lnTo>
                    <a:pt x="152" y="16"/>
                  </a:lnTo>
                  <a:lnTo>
                    <a:pt x="184" y="52"/>
                  </a:lnTo>
                  <a:lnTo>
                    <a:pt x="212" y="92"/>
                  </a:lnTo>
                  <a:lnTo>
                    <a:pt x="224" y="144"/>
                  </a:lnTo>
                  <a:lnTo>
                    <a:pt x="244" y="176"/>
                  </a:lnTo>
                  <a:lnTo>
                    <a:pt x="252" y="228"/>
                  </a:lnTo>
                  <a:lnTo>
                    <a:pt x="224" y="180"/>
                  </a:lnTo>
                  <a:lnTo>
                    <a:pt x="212" y="144"/>
                  </a:lnTo>
                  <a:lnTo>
                    <a:pt x="212" y="116"/>
                  </a:lnTo>
                  <a:lnTo>
                    <a:pt x="192" y="80"/>
                  </a:lnTo>
                  <a:lnTo>
                    <a:pt x="172" y="64"/>
                  </a:lnTo>
                  <a:lnTo>
                    <a:pt x="144" y="20"/>
                  </a:lnTo>
                  <a:lnTo>
                    <a:pt x="116" y="48"/>
                  </a:lnTo>
                  <a:lnTo>
                    <a:pt x="104" y="84"/>
                  </a:lnTo>
                  <a:lnTo>
                    <a:pt x="100" y="120"/>
                  </a:lnTo>
                  <a:lnTo>
                    <a:pt x="80" y="136"/>
                  </a:lnTo>
                  <a:lnTo>
                    <a:pt x="60" y="156"/>
                  </a:lnTo>
                  <a:lnTo>
                    <a:pt x="40" y="180"/>
                  </a:lnTo>
                  <a:lnTo>
                    <a:pt x="0" y="224"/>
                  </a:lnTo>
                  <a:close/>
                </a:path>
              </a:pathLst>
            </a:custGeom>
            <a:gradFill rotWithShape="0">
              <a:gsLst>
                <a:gs pos="0">
                  <a:srgbClr val="CC6600"/>
                </a:gs>
                <a:gs pos="100000">
                  <a:srgbClr val="FFFFFF"/>
                </a:gs>
              </a:gsLst>
              <a:lin ang="5400000" scaled="1"/>
            </a:gradFill>
            <a:ln w="9525">
              <a:solidFill>
                <a:schemeClr val="tx1"/>
              </a:solidFill>
              <a:round/>
              <a:headEnd/>
              <a:tailEnd/>
            </a:ln>
            <a:effectLst/>
          </p:spPr>
          <p:txBody>
            <a:bodyPr/>
            <a:lstStyle/>
            <a:p>
              <a:endParaRPr lang="en-US"/>
            </a:p>
          </p:txBody>
        </p:sp>
        <p:grpSp>
          <p:nvGrpSpPr>
            <p:cNvPr id="4" name="Group 34"/>
            <p:cNvGrpSpPr>
              <a:grpSpLocks/>
            </p:cNvGrpSpPr>
            <p:nvPr/>
          </p:nvGrpSpPr>
          <p:grpSpPr bwMode="auto">
            <a:xfrm>
              <a:off x="3987" y="1347"/>
              <a:ext cx="539" cy="1621"/>
              <a:chOff x="3393" y="1167"/>
              <a:chExt cx="681" cy="1884"/>
            </a:xfrm>
          </p:grpSpPr>
          <p:sp>
            <p:nvSpPr>
              <p:cNvPr id="365603" name="Freeform 35"/>
              <p:cNvSpPr>
                <a:spLocks/>
              </p:cNvSpPr>
              <p:nvPr/>
            </p:nvSpPr>
            <p:spPr bwMode="auto">
              <a:xfrm>
                <a:off x="3393" y="1692"/>
                <a:ext cx="343" cy="590"/>
              </a:xfrm>
              <a:custGeom>
                <a:avLst/>
                <a:gdLst/>
                <a:ahLst/>
                <a:cxnLst>
                  <a:cxn ang="0">
                    <a:pos x="236" y="436"/>
                  </a:cxn>
                  <a:cxn ang="0">
                    <a:pos x="212" y="420"/>
                  </a:cxn>
                  <a:cxn ang="0">
                    <a:pos x="176" y="336"/>
                  </a:cxn>
                  <a:cxn ang="0">
                    <a:pos x="156" y="300"/>
                  </a:cxn>
                  <a:cxn ang="0">
                    <a:pos x="132" y="248"/>
                  </a:cxn>
                  <a:cxn ang="0">
                    <a:pos x="108" y="216"/>
                  </a:cxn>
                  <a:cxn ang="0">
                    <a:pos x="40" y="92"/>
                  </a:cxn>
                  <a:cxn ang="0">
                    <a:pos x="12" y="60"/>
                  </a:cxn>
                  <a:cxn ang="0">
                    <a:pos x="0" y="0"/>
                  </a:cxn>
                  <a:cxn ang="0">
                    <a:pos x="40" y="44"/>
                  </a:cxn>
                  <a:cxn ang="0">
                    <a:pos x="64" y="88"/>
                  </a:cxn>
                  <a:cxn ang="0">
                    <a:pos x="100" y="156"/>
                  </a:cxn>
                  <a:cxn ang="0">
                    <a:pos x="136" y="208"/>
                  </a:cxn>
                  <a:cxn ang="0">
                    <a:pos x="148" y="240"/>
                  </a:cxn>
                  <a:cxn ang="0">
                    <a:pos x="196" y="304"/>
                  </a:cxn>
                  <a:cxn ang="0">
                    <a:pos x="228" y="340"/>
                  </a:cxn>
                  <a:cxn ang="0">
                    <a:pos x="236" y="436"/>
                  </a:cxn>
                </a:cxnLst>
                <a:rect l="0" t="0" r="r" b="b"/>
                <a:pathLst>
                  <a:path w="236" h="436">
                    <a:moveTo>
                      <a:pt x="236" y="436"/>
                    </a:moveTo>
                    <a:lnTo>
                      <a:pt x="212" y="420"/>
                    </a:lnTo>
                    <a:lnTo>
                      <a:pt x="176" y="336"/>
                    </a:lnTo>
                    <a:lnTo>
                      <a:pt x="156" y="300"/>
                    </a:lnTo>
                    <a:lnTo>
                      <a:pt x="132" y="248"/>
                    </a:lnTo>
                    <a:lnTo>
                      <a:pt x="108" y="216"/>
                    </a:lnTo>
                    <a:lnTo>
                      <a:pt x="40" y="92"/>
                    </a:lnTo>
                    <a:lnTo>
                      <a:pt x="12" y="60"/>
                    </a:lnTo>
                    <a:lnTo>
                      <a:pt x="0" y="0"/>
                    </a:lnTo>
                    <a:lnTo>
                      <a:pt x="40" y="44"/>
                    </a:lnTo>
                    <a:lnTo>
                      <a:pt x="64" y="88"/>
                    </a:lnTo>
                    <a:lnTo>
                      <a:pt x="100" y="156"/>
                    </a:lnTo>
                    <a:lnTo>
                      <a:pt x="136" y="208"/>
                    </a:lnTo>
                    <a:lnTo>
                      <a:pt x="148" y="240"/>
                    </a:lnTo>
                    <a:lnTo>
                      <a:pt x="196" y="304"/>
                    </a:lnTo>
                    <a:lnTo>
                      <a:pt x="228" y="340"/>
                    </a:lnTo>
                    <a:lnTo>
                      <a:pt x="236" y="436"/>
                    </a:lnTo>
                    <a:close/>
                  </a:path>
                </a:pathLst>
              </a:custGeom>
              <a:solidFill>
                <a:srgbClr val="DDDDDD"/>
              </a:solidFill>
              <a:ln w="9525">
                <a:solidFill>
                  <a:schemeClr val="tx1"/>
                </a:solidFill>
                <a:round/>
                <a:headEnd/>
                <a:tailEnd/>
              </a:ln>
              <a:effectLst/>
            </p:spPr>
            <p:txBody>
              <a:bodyPr/>
              <a:lstStyle/>
              <a:p>
                <a:endParaRPr lang="en-US"/>
              </a:p>
            </p:txBody>
          </p:sp>
          <p:sp>
            <p:nvSpPr>
              <p:cNvPr id="365604" name="Freeform 36"/>
              <p:cNvSpPr>
                <a:spLocks/>
              </p:cNvSpPr>
              <p:nvPr/>
            </p:nvSpPr>
            <p:spPr bwMode="auto">
              <a:xfrm>
                <a:off x="3684" y="1167"/>
                <a:ext cx="250" cy="1278"/>
              </a:xfrm>
              <a:custGeom>
                <a:avLst/>
                <a:gdLst/>
                <a:ahLst/>
                <a:cxnLst>
                  <a:cxn ang="0">
                    <a:pos x="56" y="908"/>
                  </a:cxn>
                  <a:cxn ang="0">
                    <a:pos x="40" y="852"/>
                  </a:cxn>
                  <a:cxn ang="0">
                    <a:pos x="20" y="816"/>
                  </a:cxn>
                  <a:cxn ang="0">
                    <a:pos x="16" y="752"/>
                  </a:cxn>
                  <a:cxn ang="0">
                    <a:pos x="0" y="708"/>
                  </a:cxn>
                  <a:cxn ang="0">
                    <a:pos x="0" y="568"/>
                  </a:cxn>
                  <a:cxn ang="0">
                    <a:pos x="8" y="512"/>
                  </a:cxn>
                  <a:cxn ang="0">
                    <a:pos x="16" y="460"/>
                  </a:cxn>
                  <a:cxn ang="0">
                    <a:pos x="40" y="396"/>
                  </a:cxn>
                  <a:cxn ang="0">
                    <a:pos x="64" y="352"/>
                  </a:cxn>
                  <a:cxn ang="0">
                    <a:pos x="80" y="292"/>
                  </a:cxn>
                  <a:cxn ang="0">
                    <a:pos x="92" y="232"/>
                  </a:cxn>
                  <a:cxn ang="0">
                    <a:pos x="108" y="176"/>
                  </a:cxn>
                  <a:cxn ang="0">
                    <a:pos x="144" y="96"/>
                  </a:cxn>
                  <a:cxn ang="0">
                    <a:pos x="160" y="48"/>
                  </a:cxn>
                  <a:cxn ang="0">
                    <a:pos x="172" y="0"/>
                  </a:cxn>
                  <a:cxn ang="0">
                    <a:pos x="156" y="112"/>
                  </a:cxn>
                  <a:cxn ang="0">
                    <a:pos x="156" y="140"/>
                  </a:cxn>
                  <a:cxn ang="0">
                    <a:pos x="120" y="276"/>
                  </a:cxn>
                  <a:cxn ang="0">
                    <a:pos x="84" y="408"/>
                  </a:cxn>
                  <a:cxn ang="0">
                    <a:pos x="56" y="468"/>
                  </a:cxn>
                  <a:cxn ang="0">
                    <a:pos x="44" y="524"/>
                  </a:cxn>
                  <a:cxn ang="0">
                    <a:pos x="36" y="584"/>
                  </a:cxn>
                  <a:cxn ang="0">
                    <a:pos x="36" y="632"/>
                  </a:cxn>
                  <a:cxn ang="0">
                    <a:pos x="36" y="680"/>
                  </a:cxn>
                  <a:cxn ang="0">
                    <a:pos x="40" y="728"/>
                  </a:cxn>
                  <a:cxn ang="0">
                    <a:pos x="48" y="788"/>
                  </a:cxn>
                  <a:cxn ang="0">
                    <a:pos x="64" y="852"/>
                  </a:cxn>
                  <a:cxn ang="0">
                    <a:pos x="80" y="908"/>
                  </a:cxn>
                  <a:cxn ang="0">
                    <a:pos x="84" y="944"/>
                  </a:cxn>
                  <a:cxn ang="0">
                    <a:pos x="56" y="908"/>
                  </a:cxn>
                </a:cxnLst>
                <a:rect l="0" t="0" r="r" b="b"/>
                <a:pathLst>
                  <a:path w="172" h="944">
                    <a:moveTo>
                      <a:pt x="56" y="908"/>
                    </a:moveTo>
                    <a:lnTo>
                      <a:pt x="40" y="852"/>
                    </a:lnTo>
                    <a:lnTo>
                      <a:pt x="20" y="816"/>
                    </a:lnTo>
                    <a:lnTo>
                      <a:pt x="16" y="752"/>
                    </a:lnTo>
                    <a:lnTo>
                      <a:pt x="0" y="708"/>
                    </a:lnTo>
                    <a:lnTo>
                      <a:pt x="0" y="568"/>
                    </a:lnTo>
                    <a:lnTo>
                      <a:pt x="8" y="512"/>
                    </a:lnTo>
                    <a:lnTo>
                      <a:pt x="16" y="460"/>
                    </a:lnTo>
                    <a:lnTo>
                      <a:pt x="40" y="396"/>
                    </a:lnTo>
                    <a:lnTo>
                      <a:pt x="64" y="352"/>
                    </a:lnTo>
                    <a:lnTo>
                      <a:pt x="80" y="292"/>
                    </a:lnTo>
                    <a:lnTo>
                      <a:pt x="92" y="232"/>
                    </a:lnTo>
                    <a:lnTo>
                      <a:pt x="108" y="176"/>
                    </a:lnTo>
                    <a:lnTo>
                      <a:pt x="144" y="96"/>
                    </a:lnTo>
                    <a:lnTo>
                      <a:pt x="160" y="48"/>
                    </a:lnTo>
                    <a:lnTo>
                      <a:pt x="172" y="0"/>
                    </a:lnTo>
                    <a:lnTo>
                      <a:pt x="156" y="112"/>
                    </a:lnTo>
                    <a:lnTo>
                      <a:pt x="156" y="140"/>
                    </a:lnTo>
                    <a:lnTo>
                      <a:pt x="120" y="276"/>
                    </a:lnTo>
                    <a:lnTo>
                      <a:pt x="84" y="408"/>
                    </a:lnTo>
                    <a:lnTo>
                      <a:pt x="56" y="468"/>
                    </a:lnTo>
                    <a:lnTo>
                      <a:pt x="44" y="524"/>
                    </a:lnTo>
                    <a:lnTo>
                      <a:pt x="36" y="584"/>
                    </a:lnTo>
                    <a:lnTo>
                      <a:pt x="36" y="632"/>
                    </a:lnTo>
                    <a:lnTo>
                      <a:pt x="36" y="680"/>
                    </a:lnTo>
                    <a:lnTo>
                      <a:pt x="40" y="728"/>
                    </a:lnTo>
                    <a:lnTo>
                      <a:pt x="48" y="788"/>
                    </a:lnTo>
                    <a:lnTo>
                      <a:pt x="64" y="852"/>
                    </a:lnTo>
                    <a:lnTo>
                      <a:pt x="80" y="908"/>
                    </a:lnTo>
                    <a:lnTo>
                      <a:pt x="84" y="944"/>
                    </a:lnTo>
                    <a:lnTo>
                      <a:pt x="56" y="908"/>
                    </a:lnTo>
                    <a:close/>
                  </a:path>
                </a:pathLst>
              </a:custGeom>
              <a:solidFill>
                <a:srgbClr val="DDDDDD"/>
              </a:solidFill>
              <a:ln w="9525">
                <a:solidFill>
                  <a:schemeClr val="tx1"/>
                </a:solidFill>
                <a:round/>
                <a:headEnd/>
                <a:tailEnd/>
              </a:ln>
              <a:effectLst/>
            </p:spPr>
            <p:txBody>
              <a:bodyPr/>
              <a:lstStyle/>
              <a:p>
                <a:endParaRPr lang="en-US"/>
              </a:p>
            </p:txBody>
          </p:sp>
          <p:sp>
            <p:nvSpPr>
              <p:cNvPr id="365605" name="Freeform 37"/>
              <p:cNvSpPr>
                <a:spLocks/>
              </p:cNvSpPr>
              <p:nvPr/>
            </p:nvSpPr>
            <p:spPr bwMode="auto">
              <a:xfrm>
                <a:off x="3509" y="2255"/>
                <a:ext cx="565" cy="796"/>
              </a:xfrm>
              <a:custGeom>
                <a:avLst/>
                <a:gdLst/>
                <a:ahLst/>
                <a:cxnLst>
                  <a:cxn ang="0">
                    <a:pos x="388" y="588"/>
                  </a:cxn>
                  <a:cxn ang="0">
                    <a:pos x="360" y="556"/>
                  </a:cxn>
                  <a:cxn ang="0">
                    <a:pos x="336" y="504"/>
                  </a:cxn>
                  <a:cxn ang="0">
                    <a:pos x="324" y="476"/>
                  </a:cxn>
                  <a:cxn ang="0">
                    <a:pos x="308" y="444"/>
                  </a:cxn>
                  <a:cxn ang="0">
                    <a:pos x="296" y="400"/>
                  </a:cxn>
                  <a:cxn ang="0">
                    <a:pos x="260" y="312"/>
                  </a:cxn>
                  <a:cxn ang="0">
                    <a:pos x="248" y="284"/>
                  </a:cxn>
                  <a:cxn ang="0">
                    <a:pos x="228" y="224"/>
                  </a:cxn>
                  <a:cxn ang="0">
                    <a:pos x="204" y="184"/>
                  </a:cxn>
                  <a:cxn ang="0">
                    <a:pos x="188" y="148"/>
                  </a:cxn>
                  <a:cxn ang="0">
                    <a:pos x="164" y="116"/>
                  </a:cxn>
                  <a:cxn ang="0">
                    <a:pos x="144" y="96"/>
                  </a:cxn>
                  <a:cxn ang="0">
                    <a:pos x="92" y="64"/>
                  </a:cxn>
                  <a:cxn ang="0">
                    <a:pos x="0" y="0"/>
                  </a:cxn>
                  <a:cxn ang="0">
                    <a:pos x="100" y="44"/>
                  </a:cxn>
                  <a:cxn ang="0">
                    <a:pos x="160" y="72"/>
                  </a:cxn>
                  <a:cxn ang="0">
                    <a:pos x="208" y="120"/>
                  </a:cxn>
                  <a:cxn ang="0">
                    <a:pos x="224" y="164"/>
                  </a:cxn>
                  <a:cxn ang="0">
                    <a:pos x="260" y="248"/>
                  </a:cxn>
                  <a:cxn ang="0">
                    <a:pos x="292" y="340"/>
                  </a:cxn>
                  <a:cxn ang="0">
                    <a:pos x="336" y="452"/>
                  </a:cxn>
                  <a:cxn ang="0">
                    <a:pos x="360" y="508"/>
                  </a:cxn>
                  <a:cxn ang="0">
                    <a:pos x="388" y="588"/>
                  </a:cxn>
                </a:cxnLst>
                <a:rect l="0" t="0" r="r" b="b"/>
                <a:pathLst>
                  <a:path w="388" h="588">
                    <a:moveTo>
                      <a:pt x="388" y="588"/>
                    </a:moveTo>
                    <a:lnTo>
                      <a:pt x="360" y="556"/>
                    </a:lnTo>
                    <a:lnTo>
                      <a:pt x="336" y="504"/>
                    </a:lnTo>
                    <a:lnTo>
                      <a:pt x="324" y="476"/>
                    </a:lnTo>
                    <a:lnTo>
                      <a:pt x="308" y="444"/>
                    </a:lnTo>
                    <a:lnTo>
                      <a:pt x="296" y="400"/>
                    </a:lnTo>
                    <a:lnTo>
                      <a:pt x="260" y="312"/>
                    </a:lnTo>
                    <a:lnTo>
                      <a:pt x="248" y="284"/>
                    </a:lnTo>
                    <a:lnTo>
                      <a:pt x="228" y="224"/>
                    </a:lnTo>
                    <a:lnTo>
                      <a:pt x="204" y="184"/>
                    </a:lnTo>
                    <a:lnTo>
                      <a:pt x="188" y="148"/>
                    </a:lnTo>
                    <a:lnTo>
                      <a:pt x="164" y="116"/>
                    </a:lnTo>
                    <a:lnTo>
                      <a:pt x="144" y="96"/>
                    </a:lnTo>
                    <a:lnTo>
                      <a:pt x="92" y="64"/>
                    </a:lnTo>
                    <a:lnTo>
                      <a:pt x="0" y="0"/>
                    </a:lnTo>
                    <a:lnTo>
                      <a:pt x="100" y="44"/>
                    </a:lnTo>
                    <a:lnTo>
                      <a:pt x="160" y="72"/>
                    </a:lnTo>
                    <a:lnTo>
                      <a:pt x="208" y="120"/>
                    </a:lnTo>
                    <a:lnTo>
                      <a:pt x="224" y="164"/>
                    </a:lnTo>
                    <a:lnTo>
                      <a:pt x="260" y="248"/>
                    </a:lnTo>
                    <a:lnTo>
                      <a:pt x="292" y="340"/>
                    </a:lnTo>
                    <a:lnTo>
                      <a:pt x="336" y="452"/>
                    </a:lnTo>
                    <a:lnTo>
                      <a:pt x="360" y="508"/>
                    </a:lnTo>
                    <a:lnTo>
                      <a:pt x="388" y="588"/>
                    </a:lnTo>
                    <a:close/>
                  </a:path>
                </a:pathLst>
              </a:custGeom>
              <a:solidFill>
                <a:srgbClr val="DDDDDD"/>
              </a:solidFill>
              <a:ln w="9525">
                <a:solidFill>
                  <a:schemeClr val="tx1"/>
                </a:solidFill>
                <a:round/>
                <a:headEnd/>
                <a:tailEnd/>
              </a:ln>
              <a:effectLst/>
            </p:spPr>
            <p:txBody>
              <a:bodyPr/>
              <a:lstStyle/>
              <a:p>
                <a:endParaRPr lang="en-US"/>
              </a:p>
            </p:txBody>
          </p:sp>
        </p:grpSp>
        <p:grpSp>
          <p:nvGrpSpPr>
            <p:cNvPr id="5" name="Group 38"/>
            <p:cNvGrpSpPr>
              <a:grpSpLocks/>
            </p:cNvGrpSpPr>
            <p:nvPr/>
          </p:nvGrpSpPr>
          <p:grpSpPr bwMode="auto">
            <a:xfrm>
              <a:off x="4066" y="900"/>
              <a:ext cx="534" cy="1360"/>
              <a:chOff x="3492" y="648"/>
              <a:chExt cx="675" cy="1580"/>
            </a:xfrm>
          </p:grpSpPr>
          <p:sp>
            <p:nvSpPr>
              <p:cNvPr id="365607" name="Freeform 39"/>
              <p:cNvSpPr>
                <a:spLocks/>
              </p:cNvSpPr>
              <p:nvPr/>
            </p:nvSpPr>
            <p:spPr bwMode="auto">
              <a:xfrm>
                <a:off x="4108" y="1346"/>
                <a:ext cx="53" cy="601"/>
              </a:xfrm>
              <a:custGeom>
                <a:avLst/>
                <a:gdLst/>
                <a:ahLst/>
                <a:cxnLst>
                  <a:cxn ang="0">
                    <a:pos x="4" y="380"/>
                  </a:cxn>
                  <a:cxn ang="0">
                    <a:pos x="0" y="268"/>
                  </a:cxn>
                  <a:cxn ang="0">
                    <a:pos x="4" y="200"/>
                  </a:cxn>
                  <a:cxn ang="0">
                    <a:pos x="4" y="100"/>
                  </a:cxn>
                  <a:cxn ang="0">
                    <a:pos x="4" y="44"/>
                  </a:cxn>
                  <a:cxn ang="0">
                    <a:pos x="12" y="0"/>
                  </a:cxn>
                  <a:cxn ang="0">
                    <a:pos x="32" y="28"/>
                  </a:cxn>
                  <a:cxn ang="0">
                    <a:pos x="36" y="64"/>
                  </a:cxn>
                  <a:cxn ang="0">
                    <a:pos x="36" y="204"/>
                  </a:cxn>
                  <a:cxn ang="0">
                    <a:pos x="36" y="352"/>
                  </a:cxn>
                  <a:cxn ang="0">
                    <a:pos x="36" y="444"/>
                  </a:cxn>
                  <a:cxn ang="0">
                    <a:pos x="4" y="432"/>
                  </a:cxn>
                  <a:cxn ang="0">
                    <a:pos x="4" y="380"/>
                  </a:cxn>
                </a:cxnLst>
                <a:rect l="0" t="0" r="r" b="b"/>
                <a:pathLst>
                  <a:path w="36" h="444">
                    <a:moveTo>
                      <a:pt x="4" y="380"/>
                    </a:moveTo>
                    <a:lnTo>
                      <a:pt x="0" y="268"/>
                    </a:lnTo>
                    <a:lnTo>
                      <a:pt x="4" y="200"/>
                    </a:lnTo>
                    <a:lnTo>
                      <a:pt x="4" y="100"/>
                    </a:lnTo>
                    <a:lnTo>
                      <a:pt x="4" y="44"/>
                    </a:lnTo>
                    <a:lnTo>
                      <a:pt x="12" y="0"/>
                    </a:lnTo>
                    <a:lnTo>
                      <a:pt x="32" y="28"/>
                    </a:lnTo>
                    <a:lnTo>
                      <a:pt x="36" y="64"/>
                    </a:lnTo>
                    <a:lnTo>
                      <a:pt x="36" y="204"/>
                    </a:lnTo>
                    <a:lnTo>
                      <a:pt x="36" y="352"/>
                    </a:lnTo>
                    <a:lnTo>
                      <a:pt x="36" y="444"/>
                    </a:lnTo>
                    <a:lnTo>
                      <a:pt x="4" y="432"/>
                    </a:lnTo>
                    <a:lnTo>
                      <a:pt x="4" y="380"/>
                    </a:lnTo>
                    <a:close/>
                  </a:path>
                </a:pathLst>
              </a:custGeom>
              <a:gradFill rotWithShape="1">
                <a:gsLst>
                  <a:gs pos="0">
                    <a:srgbClr val="669900"/>
                  </a:gs>
                  <a:gs pos="100000">
                    <a:srgbClr val="669900">
                      <a:gamma/>
                      <a:shade val="46275"/>
                      <a:invGamma/>
                    </a:srgbClr>
                  </a:gs>
                </a:gsLst>
                <a:lin ang="5400000" scaled="1"/>
              </a:gradFill>
              <a:ln w="9525">
                <a:solidFill>
                  <a:schemeClr val="tx1"/>
                </a:solidFill>
                <a:round/>
                <a:headEnd/>
                <a:tailEnd/>
              </a:ln>
              <a:effectLst/>
            </p:spPr>
            <p:txBody>
              <a:bodyPr/>
              <a:lstStyle/>
              <a:p>
                <a:endParaRPr lang="en-US"/>
              </a:p>
            </p:txBody>
          </p:sp>
          <p:sp>
            <p:nvSpPr>
              <p:cNvPr id="365608" name="Freeform 40"/>
              <p:cNvSpPr>
                <a:spLocks/>
              </p:cNvSpPr>
              <p:nvPr/>
            </p:nvSpPr>
            <p:spPr bwMode="auto">
              <a:xfrm>
                <a:off x="3492" y="648"/>
                <a:ext cx="675" cy="1580"/>
              </a:xfrm>
              <a:custGeom>
                <a:avLst/>
                <a:gdLst/>
                <a:ahLst/>
                <a:cxnLst>
                  <a:cxn ang="0">
                    <a:pos x="0" y="0"/>
                  </a:cxn>
                  <a:cxn ang="0">
                    <a:pos x="52" y="60"/>
                  </a:cxn>
                  <a:cxn ang="0">
                    <a:pos x="88" y="108"/>
                  </a:cxn>
                  <a:cxn ang="0">
                    <a:pos x="132" y="148"/>
                  </a:cxn>
                  <a:cxn ang="0">
                    <a:pos x="172" y="196"/>
                  </a:cxn>
                  <a:cxn ang="0">
                    <a:pos x="192" y="220"/>
                  </a:cxn>
                  <a:cxn ang="0">
                    <a:pos x="212" y="256"/>
                  </a:cxn>
                  <a:cxn ang="0">
                    <a:pos x="228" y="308"/>
                  </a:cxn>
                  <a:cxn ang="0">
                    <a:pos x="248" y="364"/>
                  </a:cxn>
                  <a:cxn ang="0">
                    <a:pos x="252" y="408"/>
                  </a:cxn>
                  <a:cxn ang="0">
                    <a:pos x="264" y="460"/>
                  </a:cxn>
                  <a:cxn ang="0">
                    <a:pos x="276" y="524"/>
                  </a:cxn>
                  <a:cxn ang="0">
                    <a:pos x="300" y="644"/>
                  </a:cxn>
                  <a:cxn ang="0">
                    <a:pos x="324" y="708"/>
                  </a:cxn>
                  <a:cxn ang="0">
                    <a:pos x="344" y="756"/>
                  </a:cxn>
                  <a:cxn ang="0">
                    <a:pos x="376" y="816"/>
                  </a:cxn>
                  <a:cxn ang="0">
                    <a:pos x="408" y="868"/>
                  </a:cxn>
                  <a:cxn ang="0">
                    <a:pos x="432" y="904"/>
                  </a:cxn>
                  <a:cxn ang="0">
                    <a:pos x="460" y="952"/>
                  </a:cxn>
                  <a:cxn ang="0">
                    <a:pos x="464" y="988"/>
                  </a:cxn>
                  <a:cxn ang="0">
                    <a:pos x="464" y="1060"/>
                  </a:cxn>
                  <a:cxn ang="0">
                    <a:pos x="444" y="1088"/>
                  </a:cxn>
                  <a:cxn ang="0">
                    <a:pos x="440" y="1144"/>
                  </a:cxn>
                  <a:cxn ang="0">
                    <a:pos x="428" y="1168"/>
                  </a:cxn>
                  <a:cxn ang="0">
                    <a:pos x="428" y="1088"/>
                  </a:cxn>
                  <a:cxn ang="0">
                    <a:pos x="428" y="1044"/>
                  </a:cxn>
                  <a:cxn ang="0">
                    <a:pos x="420" y="1012"/>
                  </a:cxn>
                  <a:cxn ang="0">
                    <a:pos x="408" y="968"/>
                  </a:cxn>
                  <a:cxn ang="0">
                    <a:pos x="384" y="912"/>
                  </a:cxn>
                  <a:cxn ang="0">
                    <a:pos x="352" y="848"/>
                  </a:cxn>
                  <a:cxn ang="0">
                    <a:pos x="332" y="812"/>
                  </a:cxn>
                  <a:cxn ang="0">
                    <a:pos x="304" y="780"/>
                  </a:cxn>
                  <a:cxn ang="0">
                    <a:pos x="288" y="740"/>
                  </a:cxn>
                  <a:cxn ang="0">
                    <a:pos x="268" y="684"/>
                  </a:cxn>
                  <a:cxn ang="0">
                    <a:pos x="252" y="632"/>
                  </a:cxn>
                  <a:cxn ang="0">
                    <a:pos x="244" y="604"/>
                  </a:cxn>
                  <a:cxn ang="0">
                    <a:pos x="244" y="552"/>
                  </a:cxn>
                  <a:cxn ang="0">
                    <a:pos x="220" y="460"/>
                  </a:cxn>
                  <a:cxn ang="0">
                    <a:pos x="200" y="376"/>
                  </a:cxn>
                  <a:cxn ang="0">
                    <a:pos x="192" y="328"/>
                  </a:cxn>
                  <a:cxn ang="0">
                    <a:pos x="176" y="288"/>
                  </a:cxn>
                  <a:cxn ang="0">
                    <a:pos x="156" y="252"/>
                  </a:cxn>
                  <a:cxn ang="0">
                    <a:pos x="132" y="220"/>
                  </a:cxn>
                  <a:cxn ang="0">
                    <a:pos x="76" y="128"/>
                  </a:cxn>
                  <a:cxn ang="0">
                    <a:pos x="44" y="80"/>
                  </a:cxn>
                  <a:cxn ang="0">
                    <a:pos x="0" y="0"/>
                  </a:cxn>
                </a:cxnLst>
                <a:rect l="0" t="0" r="r" b="b"/>
                <a:pathLst>
                  <a:path w="464" h="1168">
                    <a:moveTo>
                      <a:pt x="0" y="0"/>
                    </a:moveTo>
                    <a:lnTo>
                      <a:pt x="52" y="60"/>
                    </a:lnTo>
                    <a:lnTo>
                      <a:pt x="88" y="108"/>
                    </a:lnTo>
                    <a:lnTo>
                      <a:pt x="132" y="148"/>
                    </a:lnTo>
                    <a:lnTo>
                      <a:pt x="172" y="196"/>
                    </a:lnTo>
                    <a:lnTo>
                      <a:pt x="192" y="220"/>
                    </a:lnTo>
                    <a:lnTo>
                      <a:pt x="212" y="256"/>
                    </a:lnTo>
                    <a:lnTo>
                      <a:pt x="228" y="308"/>
                    </a:lnTo>
                    <a:lnTo>
                      <a:pt x="248" y="364"/>
                    </a:lnTo>
                    <a:lnTo>
                      <a:pt x="252" y="408"/>
                    </a:lnTo>
                    <a:lnTo>
                      <a:pt x="264" y="460"/>
                    </a:lnTo>
                    <a:lnTo>
                      <a:pt x="276" y="524"/>
                    </a:lnTo>
                    <a:lnTo>
                      <a:pt x="300" y="644"/>
                    </a:lnTo>
                    <a:lnTo>
                      <a:pt x="324" y="708"/>
                    </a:lnTo>
                    <a:lnTo>
                      <a:pt x="344" y="756"/>
                    </a:lnTo>
                    <a:lnTo>
                      <a:pt x="376" y="816"/>
                    </a:lnTo>
                    <a:lnTo>
                      <a:pt x="408" y="868"/>
                    </a:lnTo>
                    <a:lnTo>
                      <a:pt x="432" y="904"/>
                    </a:lnTo>
                    <a:lnTo>
                      <a:pt x="460" y="952"/>
                    </a:lnTo>
                    <a:lnTo>
                      <a:pt x="464" y="988"/>
                    </a:lnTo>
                    <a:lnTo>
                      <a:pt x="464" y="1060"/>
                    </a:lnTo>
                    <a:lnTo>
                      <a:pt x="444" y="1088"/>
                    </a:lnTo>
                    <a:lnTo>
                      <a:pt x="440" y="1144"/>
                    </a:lnTo>
                    <a:lnTo>
                      <a:pt x="428" y="1168"/>
                    </a:lnTo>
                    <a:lnTo>
                      <a:pt x="428" y="1088"/>
                    </a:lnTo>
                    <a:lnTo>
                      <a:pt x="428" y="1044"/>
                    </a:lnTo>
                    <a:lnTo>
                      <a:pt x="420" y="1012"/>
                    </a:lnTo>
                    <a:lnTo>
                      <a:pt x="408" y="968"/>
                    </a:lnTo>
                    <a:lnTo>
                      <a:pt x="384" y="912"/>
                    </a:lnTo>
                    <a:lnTo>
                      <a:pt x="352" y="848"/>
                    </a:lnTo>
                    <a:lnTo>
                      <a:pt x="332" y="812"/>
                    </a:lnTo>
                    <a:lnTo>
                      <a:pt x="304" y="780"/>
                    </a:lnTo>
                    <a:lnTo>
                      <a:pt x="288" y="740"/>
                    </a:lnTo>
                    <a:lnTo>
                      <a:pt x="268" y="684"/>
                    </a:lnTo>
                    <a:lnTo>
                      <a:pt x="252" y="632"/>
                    </a:lnTo>
                    <a:lnTo>
                      <a:pt x="244" y="604"/>
                    </a:lnTo>
                    <a:lnTo>
                      <a:pt x="244" y="552"/>
                    </a:lnTo>
                    <a:lnTo>
                      <a:pt x="220" y="460"/>
                    </a:lnTo>
                    <a:lnTo>
                      <a:pt x="200" y="376"/>
                    </a:lnTo>
                    <a:lnTo>
                      <a:pt x="192" y="328"/>
                    </a:lnTo>
                    <a:lnTo>
                      <a:pt x="176" y="288"/>
                    </a:lnTo>
                    <a:lnTo>
                      <a:pt x="156" y="252"/>
                    </a:lnTo>
                    <a:lnTo>
                      <a:pt x="132" y="220"/>
                    </a:lnTo>
                    <a:lnTo>
                      <a:pt x="76" y="128"/>
                    </a:lnTo>
                    <a:lnTo>
                      <a:pt x="44" y="80"/>
                    </a:lnTo>
                    <a:lnTo>
                      <a:pt x="0" y="0"/>
                    </a:lnTo>
                    <a:close/>
                  </a:path>
                </a:pathLst>
              </a:custGeom>
              <a:gradFill rotWithShape="1">
                <a:gsLst>
                  <a:gs pos="0">
                    <a:srgbClr val="669900"/>
                  </a:gs>
                  <a:gs pos="100000">
                    <a:srgbClr val="669900">
                      <a:gamma/>
                      <a:shade val="28627"/>
                      <a:invGamma/>
                    </a:srgbClr>
                  </a:gs>
                </a:gsLst>
                <a:lin ang="5400000" scaled="1"/>
              </a:gradFill>
              <a:ln w="9525">
                <a:solidFill>
                  <a:schemeClr val="tx1"/>
                </a:solidFill>
                <a:round/>
                <a:headEnd/>
                <a:tailEnd/>
              </a:ln>
              <a:effectLst/>
            </p:spPr>
            <p:txBody>
              <a:bodyPr/>
              <a:lstStyle/>
              <a:p>
                <a:endParaRPr lang="en-US"/>
              </a:p>
            </p:txBody>
          </p:sp>
        </p:grpSp>
        <p:grpSp>
          <p:nvGrpSpPr>
            <p:cNvPr id="6" name="Group 41"/>
            <p:cNvGrpSpPr>
              <a:grpSpLocks/>
            </p:cNvGrpSpPr>
            <p:nvPr/>
          </p:nvGrpSpPr>
          <p:grpSpPr bwMode="auto">
            <a:xfrm>
              <a:off x="4627" y="1352"/>
              <a:ext cx="326" cy="945"/>
              <a:chOff x="4202" y="1173"/>
              <a:chExt cx="412" cy="1098"/>
            </a:xfrm>
          </p:grpSpPr>
          <p:sp>
            <p:nvSpPr>
              <p:cNvPr id="365610" name="Freeform 42"/>
              <p:cNvSpPr>
                <a:spLocks/>
              </p:cNvSpPr>
              <p:nvPr/>
            </p:nvSpPr>
            <p:spPr bwMode="auto">
              <a:xfrm>
                <a:off x="4260" y="1227"/>
                <a:ext cx="354" cy="920"/>
              </a:xfrm>
              <a:custGeom>
                <a:avLst/>
                <a:gdLst/>
                <a:ahLst/>
                <a:cxnLst>
                  <a:cxn ang="0">
                    <a:pos x="8" y="632"/>
                  </a:cxn>
                  <a:cxn ang="0">
                    <a:pos x="44" y="508"/>
                  </a:cxn>
                  <a:cxn ang="0">
                    <a:pos x="72" y="440"/>
                  </a:cxn>
                  <a:cxn ang="0">
                    <a:pos x="92" y="388"/>
                  </a:cxn>
                  <a:cxn ang="0">
                    <a:pos x="120" y="288"/>
                  </a:cxn>
                  <a:cxn ang="0">
                    <a:pos x="152" y="216"/>
                  </a:cxn>
                  <a:cxn ang="0">
                    <a:pos x="188" y="116"/>
                  </a:cxn>
                  <a:cxn ang="0">
                    <a:pos x="244" y="0"/>
                  </a:cxn>
                  <a:cxn ang="0">
                    <a:pos x="200" y="124"/>
                  </a:cxn>
                  <a:cxn ang="0">
                    <a:pos x="188" y="172"/>
                  </a:cxn>
                  <a:cxn ang="0">
                    <a:pos x="168" y="224"/>
                  </a:cxn>
                  <a:cxn ang="0">
                    <a:pos x="148" y="280"/>
                  </a:cxn>
                  <a:cxn ang="0">
                    <a:pos x="128" y="352"/>
                  </a:cxn>
                  <a:cxn ang="0">
                    <a:pos x="100" y="436"/>
                  </a:cxn>
                  <a:cxn ang="0">
                    <a:pos x="72" y="496"/>
                  </a:cxn>
                  <a:cxn ang="0">
                    <a:pos x="60" y="548"/>
                  </a:cxn>
                  <a:cxn ang="0">
                    <a:pos x="40" y="604"/>
                  </a:cxn>
                  <a:cxn ang="0">
                    <a:pos x="32" y="640"/>
                  </a:cxn>
                  <a:cxn ang="0">
                    <a:pos x="0" y="680"/>
                  </a:cxn>
                  <a:cxn ang="0">
                    <a:pos x="8" y="632"/>
                  </a:cxn>
                </a:cxnLst>
                <a:rect l="0" t="0" r="r" b="b"/>
                <a:pathLst>
                  <a:path w="244" h="680">
                    <a:moveTo>
                      <a:pt x="8" y="632"/>
                    </a:moveTo>
                    <a:lnTo>
                      <a:pt x="44" y="508"/>
                    </a:lnTo>
                    <a:lnTo>
                      <a:pt x="72" y="440"/>
                    </a:lnTo>
                    <a:lnTo>
                      <a:pt x="92" y="388"/>
                    </a:lnTo>
                    <a:lnTo>
                      <a:pt x="120" y="288"/>
                    </a:lnTo>
                    <a:lnTo>
                      <a:pt x="152" y="216"/>
                    </a:lnTo>
                    <a:lnTo>
                      <a:pt x="188" y="116"/>
                    </a:lnTo>
                    <a:lnTo>
                      <a:pt x="244" y="0"/>
                    </a:lnTo>
                    <a:lnTo>
                      <a:pt x="200" y="124"/>
                    </a:lnTo>
                    <a:lnTo>
                      <a:pt x="188" y="172"/>
                    </a:lnTo>
                    <a:lnTo>
                      <a:pt x="168" y="224"/>
                    </a:lnTo>
                    <a:lnTo>
                      <a:pt x="148" y="280"/>
                    </a:lnTo>
                    <a:lnTo>
                      <a:pt x="128" y="352"/>
                    </a:lnTo>
                    <a:lnTo>
                      <a:pt x="100" y="436"/>
                    </a:lnTo>
                    <a:lnTo>
                      <a:pt x="72" y="496"/>
                    </a:lnTo>
                    <a:lnTo>
                      <a:pt x="60" y="548"/>
                    </a:lnTo>
                    <a:lnTo>
                      <a:pt x="40" y="604"/>
                    </a:lnTo>
                    <a:lnTo>
                      <a:pt x="32" y="640"/>
                    </a:lnTo>
                    <a:lnTo>
                      <a:pt x="0" y="680"/>
                    </a:lnTo>
                    <a:lnTo>
                      <a:pt x="8" y="632"/>
                    </a:lnTo>
                    <a:close/>
                  </a:path>
                </a:pathLst>
              </a:custGeom>
              <a:gradFill rotWithShape="1">
                <a:gsLst>
                  <a:gs pos="0">
                    <a:srgbClr val="669900"/>
                  </a:gs>
                  <a:gs pos="100000">
                    <a:srgbClr val="669900">
                      <a:gamma/>
                      <a:shade val="28627"/>
                      <a:invGamma/>
                    </a:srgbClr>
                  </a:gs>
                </a:gsLst>
                <a:lin ang="5400000" scaled="1"/>
              </a:gradFill>
              <a:ln w="9525">
                <a:solidFill>
                  <a:schemeClr val="tx1"/>
                </a:solidFill>
                <a:round/>
                <a:headEnd/>
                <a:tailEnd/>
              </a:ln>
              <a:effectLst/>
            </p:spPr>
            <p:txBody>
              <a:bodyPr/>
              <a:lstStyle/>
              <a:p>
                <a:endParaRPr lang="en-US"/>
              </a:p>
            </p:txBody>
          </p:sp>
          <p:sp>
            <p:nvSpPr>
              <p:cNvPr id="365611" name="Freeform 43"/>
              <p:cNvSpPr>
                <a:spLocks/>
              </p:cNvSpPr>
              <p:nvPr/>
            </p:nvSpPr>
            <p:spPr bwMode="auto">
              <a:xfrm>
                <a:off x="4202" y="1173"/>
                <a:ext cx="110" cy="1098"/>
              </a:xfrm>
              <a:custGeom>
                <a:avLst/>
                <a:gdLst/>
                <a:ahLst/>
                <a:cxnLst>
                  <a:cxn ang="0">
                    <a:pos x="0" y="812"/>
                  </a:cxn>
                  <a:cxn ang="0">
                    <a:pos x="12" y="748"/>
                  </a:cxn>
                  <a:cxn ang="0">
                    <a:pos x="20" y="716"/>
                  </a:cxn>
                  <a:cxn ang="0">
                    <a:pos x="20" y="656"/>
                  </a:cxn>
                  <a:cxn ang="0">
                    <a:pos x="12" y="624"/>
                  </a:cxn>
                  <a:cxn ang="0">
                    <a:pos x="16" y="592"/>
                  </a:cxn>
                  <a:cxn ang="0">
                    <a:pos x="20" y="552"/>
                  </a:cxn>
                  <a:cxn ang="0">
                    <a:pos x="28" y="500"/>
                  </a:cxn>
                  <a:cxn ang="0">
                    <a:pos x="36" y="440"/>
                  </a:cxn>
                  <a:cxn ang="0">
                    <a:pos x="40" y="408"/>
                  </a:cxn>
                  <a:cxn ang="0">
                    <a:pos x="40" y="360"/>
                  </a:cxn>
                  <a:cxn ang="0">
                    <a:pos x="32" y="300"/>
                  </a:cxn>
                  <a:cxn ang="0">
                    <a:pos x="24" y="232"/>
                  </a:cxn>
                  <a:cxn ang="0">
                    <a:pos x="20" y="200"/>
                  </a:cxn>
                  <a:cxn ang="0">
                    <a:pos x="20" y="84"/>
                  </a:cxn>
                  <a:cxn ang="0">
                    <a:pos x="28" y="36"/>
                  </a:cxn>
                  <a:cxn ang="0">
                    <a:pos x="48" y="0"/>
                  </a:cxn>
                  <a:cxn ang="0">
                    <a:pos x="36" y="68"/>
                  </a:cxn>
                  <a:cxn ang="0">
                    <a:pos x="36" y="96"/>
                  </a:cxn>
                  <a:cxn ang="0">
                    <a:pos x="44" y="136"/>
                  </a:cxn>
                  <a:cxn ang="0">
                    <a:pos x="44" y="188"/>
                  </a:cxn>
                  <a:cxn ang="0">
                    <a:pos x="56" y="248"/>
                  </a:cxn>
                  <a:cxn ang="0">
                    <a:pos x="68" y="300"/>
                  </a:cxn>
                  <a:cxn ang="0">
                    <a:pos x="76" y="348"/>
                  </a:cxn>
                  <a:cxn ang="0">
                    <a:pos x="76" y="372"/>
                  </a:cxn>
                  <a:cxn ang="0">
                    <a:pos x="72" y="408"/>
                  </a:cxn>
                  <a:cxn ang="0">
                    <a:pos x="64" y="472"/>
                  </a:cxn>
                  <a:cxn ang="0">
                    <a:pos x="48" y="548"/>
                  </a:cxn>
                  <a:cxn ang="0">
                    <a:pos x="44" y="588"/>
                  </a:cxn>
                  <a:cxn ang="0">
                    <a:pos x="44" y="616"/>
                  </a:cxn>
                  <a:cxn ang="0">
                    <a:pos x="52" y="660"/>
                  </a:cxn>
                  <a:cxn ang="0">
                    <a:pos x="56" y="720"/>
                  </a:cxn>
                  <a:cxn ang="0">
                    <a:pos x="36" y="764"/>
                  </a:cxn>
                  <a:cxn ang="0">
                    <a:pos x="36" y="804"/>
                  </a:cxn>
                  <a:cxn ang="0">
                    <a:pos x="0" y="812"/>
                  </a:cxn>
                </a:cxnLst>
                <a:rect l="0" t="0" r="r" b="b"/>
                <a:pathLst>
                  <a:path w="76" h="812">
                    <a:moveTo>
                      <a:pt x="0" y="812"/>
                    </a:moveTo>
                    <a:lnTo>
                      <a:pt x="12" y="748"/>
                    </a:lnTo>
                    <a:lnTo>
                      <a:pt x="20" y="716"/>
                    </a:lnTo>
                    <a:lnTo>
                      <a:pt x="20" y="656"/>
                    </a:lnTo>
                    <a:lnTo>
                      <a:pt x="12" y="624"/>
                    </a:lnTo>
                    <a:lnTo>
                      <a:pt x="16" y="592"/>
                    </a:lnTo>
                    <a:lnTo>
                      <a:pt x="20" y="552"/>
                    </a:lnTo>
                    <a:lnTo>
                      <a:pt x="28" y="500"/>
                    </a:lnTo>
                    <a:lnTo>
                      <a:pt x="36" y="440"/>
                    </a:lnTo>
                    <a:lnTo>
                      <a:pt x="40" y="408"/>
                    </a:lnTo>
                    <a:lnTo>
                      <a:pt x="40" y="360"/>
                    </a:lnTo>
                    <a:lnTo>
                      <a:pt x="32" y="300"/>
                    </a:lnTo>
                    <a:lnTo>
                      <a:pt x="24" y="232"/>
                    </a:lnTo>
                    <a:lnTo>
                      <a:pt x="20" y="200"/>
                    </a:lnTo>
                    <a:lnTo>
                      <a:pt x="20" y="84"/>
                    </a:lnTo>
                    <a:lnTo>
                      <a:pt x="28" y="36"/>
                    </a:lnTo>
                    <a:lnTo>
                      <a:pt x="48" y="0"/>
                    </a:lnTo>
                    <a:lnTo>
                      <a:pt x="36" y="68"/>
                    </a:lnTo>
                    <a:lnTo>
                      <a:pt x="36" y="96"/>
                    </a:lnTo>
                    <a:lnTo>
                      <a:pt x="44" y="136"/>
                    </a:lnTo>
                    <a:lnTo>
                      <a:pt x="44" y="188"/>
                    </a:lnTo>
                    <a:lnTo>
                      <a:pt x="56" y="248"/>
                    </a:lnTo>
                    <a:lnTo>
                      <a:pt x="68" y="300"/>
                    </a:lnTo>
                    <a:lnTo>
                      <a:pt x="76" y="348"/>
                    </a:lnTo>
                    <a:lnTo>
                      <a:pt x="76" y="372"/>
                    </a:lnTo>
                    <a:lnTo>
                      <a:pt x="72" y="408"/>
                    </a:lnTo>
                    <a:lnTo>
                      <a:pt x="64" y="472"/>
                    </a:lnTo>
                    <a:lnTo>
                      <a:pt x="48" y="548"/>
                    </a:lnTo>
                    <a:lnTo>
                      <a:pt x="44" y="588"/>
                    </a:lnTo>
                    <a:lnTo>
                      <a:pt x="44" y="616"/>
                    </a:lnTo>
                    <a:lnTo>
                      <a:pt x="52" y="660"/>
                    </a:lnTo>
                    <a:lnTo>
                      <a:pt x="56" y="720"/>
                    </a:lnTo>
                    <a:lnTo>
                      <a:pt x="36" y="764"/>
                    </a:lnTo>
                    <a:lnTo>
                      <a:pt x="36" y="804"/>
                    </a:lnTo>
                    <a:lnTo>
                      <a:pt x="0" y="812"/>
                    </a:lnTo>
                    <a:close/>
                  </a:path>
                </a:pathLst>
              </a:custGeom>
              <a:gradFill rotWithShape="1">
                <a:gsLst>
                  <a:gs pos="0">
                    <a:srgbClr val="669900"/>
                  </a:gs>
                  <a:gs pos="100000">
                    <a:srgbClr val="669900">
                      <a:gamma/>
                      <a:shade val="28627"/>
                      <a:invGamma/>
                    </a:srgbClr>
                  </a:gs>
                </a:gsLst>
                <a:lin ang="5400000" scaled="1"/>
              </a:gradFill>
              <a:ln w="9525">
                <a:solidFill>
                  <a:schemeClr val="tx1"/>
                </a:solidFill>
                <a:round/>
                <a:headEnd/>
                <a:tailEnd/>
              </a:ln>
              <a:effectLst/>
            </p:spPr>
            <p:txBody>
              <a:bodyPr/>
              <a:lstStyle/>
              <a:p>
                <a:endParaRPr lang="en-US"/>
              </a:p>
            </p:txBody>
          </p:sp>
        </p:grpSp>
        <p:sp>
          <p:nvSpPr>
            <p:cNvPr id="365612" name="Freeform 44"/>
            <p:cNvSpPr>
              <a:spLocks/>
            </p:cNvSpPr>
            <p:nvPr/>
          </p:nvSpPr>
          <p:spPr bwMode="auto">
            <a:xfrm>
              <a:off x="4369" y="2861"/>
              <a:ext cx="152" cy="107"/>
            </a:xfrm>
            <a:custGeom>
              <a:avLst/>
              <a:gdLst/>
              <a:ahLst/>
              <a:cxnLst>
                <a:cxn ang="0">
                  <a:pos x="132" y="92"/>
                </a:cxn>
                <a:cxn ang="0">
                  <a:pos x="88" y="28"/>
                </a:cxn>
                <a:cxn ang="0">
                  <a:pos x="64" y="8"/>
                </a:cxn>
                <a:cxn ang="0">
                  <a:pos x="40" y="0"/>
                </a:cxn>
                <a:cxn ang="0">
                  <a:pos x="12" y="4"/>
                </a:cxn>
                <a:cxn ang="0">
                  <a:pos x="0" y="32"/>
                </a:cxn>
                <a:cxn ang="0">
                  <a:pos x="20" y="16"/>
                </a:cxn>
                <a:cxn ang="0">
                  <a:pos x="56" y="32"/>
                </a:cxn>
                <a:cxn ang="0">
                  <a:pos x="96" y="64"/>
                </a:cxn>
                <a:cxn ang="0">
                  <a:pos x="132" y="92"/>
                </a:cxn>
              </a:cxnLst>
              <a:rect l="0" t="0" r="r" b="b"/>
              <a:pathLst>
                <a:path w="132" h="92">
                  <a:moveTo>
                    <a:pt x="132" y="92"/>
                  </a:moveTo>
                  <a:lnTo>
                    <a:pt x="88" y="28"/>
                  </a:lnTo>
                  <a:lnTo>
                    <a:pt x="64" y="8"/>
                  </a:lnTo>
                  <a:lnTo>
                    <a:pt x="40" y="0"/>
                  </a:lnTo>
                  <a:lnTo>
                    <a:pt x="12" y="4"/>
                  </a:lnTo>
                  <a:lnTo>
                    <a:pt x="0" y="32"/>
                  </a:lnTo>
                  <a:lnTo>
                    <a:pt x="20" y="16"/>
                  </a:lnTo>
                  <a:lnTo>
                    <a:pt x="56" y="32"/>
                  </a:lnTo>
                  <a:lnTo>
                    <a:pt x="96" y="64"/>
                  </a:lnTo>
                  <a:lnTo>
                    <a:pt x="132" y="92"/>
                  </a:lnTo>
                  <a:close/>
                </a:path>
              </a:pathLst>
            </a:custGeom>
            <a:gradFill rotWithShape="0">
              <a:gsLst>
                <a:gs pos="0">
                  <a:srgbClr val="FFFFFF"/>
                </a:gs>
                <a:gs pos="100000">
                  <a:srgbClr val="CC6600"/>
                </a:gs>
              </a:gsLst>
              <a:lin ang="5400000" scaled="1"/>
            </a:gradFill>
            <a:ln w="9525">
              <a:solidFill>
                <a:schemeClr val="tx1"/>
              </a:solidFill>
              <a:round/>
              <a:headEnd/>
              <a:tailEnd/>
            </a:ln>
            <a:effectLst/>
          </p:spPr>
          <p:txBody>
            <a:bodyPr/>
            <a:lstStyle/>
            <a:p>
              <a:endParaRPr lang="en-US"/>
            </a:p>
          </p:txBody>
        </p:sp>
        <p:sp>
          <p:nvSpPr>
            <p:cNvPr id="365613" name="Freeform 45"/>
            <p:cNvSpPr>
              <a:spLocks/>
            </p:cNvSpPr>
            <p:nvPr/>
          </p:nvSpPr>
          <p:spPr bwMode="auto">
            <a:xfrm>
              <a:off x="4438" y="2577"/>
              <a:ext cx="267" cy="131"/>
            </a:xfrm>
            <a:custGeom>
              <a:avLst/>
              <a:gdLst/>
              <a:ahLst/>
              <a:cxnLst>
                <a:cxn ang="0">
                  <a:pos x="0" y="100"/>
                </a:cxn>
                <a:cxn ang="0">
                  <a:pos x="28" y="48"/>
                </a:cxn>
                <a:cxn ang="0">
                  <a:pos x="96" y="0"/>
                </a:cxn>
                <a:cxn ang="0">
                  <a:pos x="156" y="8"/>
                </a:cxn>
                <a:cxn ang="0">
                  <a:pos x="184" y="24"/>
                </a:cxn>
                <a:cxn ang="0">
                  <a:pos x="208" y="60"/>
                </a:cxn>
                <a:cxn ang="0">
                  <a:pos x="232" y="88"/>
                </a:cxn>
                <a:cxn ang="0">
                  <a:pos x="232" y="112"/>
                </a:cxn>
                <a:cxn ang="0">
                  <a:pos x="216" y="88"/>
                </a:cxn>
                <a:cxn ang="0">
                  <a:pos x="192" y="64"/>
                </a:cxn>
                <a:cxn ang="0">
                  <a:pos x="180" y="32"/>
                </a:cxn>
                <a:cxn ang="0">
                  <a:pos x="156" y="20"/>
                </a:cxn>
                <a:cxn ang="0">
                  <a:pos x="124" y="16"/>
                </a:cxn>
                <a:cxn ang="0">
                  <a:pos x="92" y="16"/>
                </a:cxn>
                <a:cxn ang="0">
                  <a:pos x="44" y="48"/>
                </a:cxn>
                <a:cxn ang="0">
                  <a:pos x="32" y="76"/>
                </a:cxn>
                <a:cxn ang="0">
                  <a:pos x="0" y="100"/>
                </a:cxn>
              </a:cxnLst>
              <a:rect l="0" t="0" r="r" b="b"/>
              <a:pathLst>
                <a:path w="232" h="112">
                  <a:moveTo>
                    <a:pt x="0" y="100"/>
                  </a:moveTo>
                  <a:lnTo>
                    <a:pt x="28" y="48"/>
                  </a:lnTo>
                  <a:lnTo>
                    <a:pt x="96" y="0"/>
                  </a:lnTo>
                  <a:lnTo>
                    <a:pt x="156" y="8"/>
                  </a:lnTo>
                  <a:lnTo>
                    <a:pt x="184" y="24"/>
                  </a:lnTo>
                  <a:lnTo>
                    <a:pt x="208" y="60"/>
                  </a:lnTo>
                  <a:lnTo>
                    <a:pt x="232" y="88"/>
                  </a:lnTo>
                  <a:lnTo>
                    <a:pt x="232" y="112"/>
                  </a:lnTo>
                  <a:lnTo>
                    <a:pt x="216" y="88"/>
                  </a:lnTo>
                  <a:lnTo>
                    <a:pt x="192" y="64"/>
                  </a:lnTo>
                  <a:lnTo>
                    <a:pt x="180" y="32"/>
                  </a:lnTo>
                  <a:lnTo>
                    <a:pt x="156" y="20"/>
                  </a:lnTo>
                  <a:lnTo>
                    <a:pt x="124" y="16"/>
                  </a:lnTo>
                  <a:lnTo>
                    <a:pt x="92" y="16"/>
                  </a:lnTo>
                  <a:lnTo>
                    <a:pt x="44" y="48"/>
                  </a:lnTo>
                  <a:lnTo>
                    <a:pt x="32" y="76"/>
                  </a:lnTo>
                  <a:lnTo>
                    <a:pt x="0" y="100"/>
                  </a:lnTo>
                  <a:close/>
                </a:path>
              </a:pathLst>
            </a:custGeom>
            <a:gradFill rotWithShape="0">
              <a:gsLst>
                <a:gs pos="0">
                  <a:srgbClr val="CC6600"/>
                </a:gs>
                <a:gs pos="100000">
                  <a:srgbClr val="FFFFFF"/>
                </a:gs>
              </a:gsLst>
              <a:lin ang="5400000" scaled="1"/>
            </a:gradFill>
            <a:ln w="9525">
              <a:solidFill>
                <a:schemeClr val="tx1"/>
              </a:solidFill>
              <a:round/>
              <a:headEnd/>
              <a:tailEnd/>
            </a:ln>
            <a:effectLst/>
          </p:spPr>
          <p:txBody>
            <a:bodyPr/>
            <a:lstStyle/>
            <a:p>
              <a:endParaRPr lang="en-US"/>
            </a:p>
          </p:txBody>
        </p:sp>
        <p:sp>
          <p:nvSpPr>
            <p:cNvPr id="365614" name="Freeform 46"/>
            <p:cNvSpPr>
              <a:spLocks/>
            </p:cNvSpPr>
            <p:nvPr/>
          </p:nvSpPr>
          <p:spPr bwMode="auto">
            <a:xfrm>
              <a:off x="4286" y="2586"/>
              <a:ext cx="465" cy="629"/>
            </a:xfrm>
            <a:custGeom>
              <a:avLst/>
              <a:gdLst/>
              <a:ahLst/>
              <a:cxnLst>
                <a:cxn ang="0">
                  <a:pos x="240" y="8"/>
                </a:cxn>
                <a:cxn ang="0">
                  <a:pos x="232" y="252"/>
                </a:cxn>
                <a:cxn ang="0">
                  <a:pos x="228" y="320"/>
                </a:cxn>
                <a:cxn ang="0">
                  <a:pos x="152" y="356"/>
                </a:cxn>
                <a:cxn ang="0">
                  <a:pos x="108" y="384"/>
                </a:cxn>
                <a:cxn ang="0">
                  <a:pos x="68" y="404"/>
                </a:cxn>
                <a:cxn ang="0">
                  <a:pos x="40" y="456"/>
                </a:cxn>
                <a:cxn ang="0">
                  <a:pos x="20" y="472"/>
                </a:cxn>
                <a:cxn ang="0">
                  <a:pos x="0" y="520"/>
                </a:cxn>
                <a:cxn ang="0">
                  <a:pos x="28" y="488"/>
                </a:cxn>
                <a:cxn ang="0">
                  <a:pos x="44" y="464"/>
                </a:cxn>
                <a:cxn ang="0">
                  <a:pos x="68" y="428"/>
                </a:cxn>
                <a:cxn ang="0">
                  <a:pos x="88" y="408"/>
                </a:cxn>
                <a:cxn ang="0">
                  <a:pos x="132" y="384"/>
                </a:cxn>
                <a:cxn ang="0">
                  <a:pos x="192" y="348"/>
                </a:cxn>
                <a:cxn ang="0">
                  <a:pos x="244" y="332"/>
                </a:cxn>
                <a:cxn ang="0">
                  <a:pos x="268" y="352"/>
                </a:cxn>
                <a:cxn ang="0">
                  <a:pos x="312" y="392"/>
                </a:cxn>
                <a:cxn ang="0">
                  <a:pos x="340" y="436"/>
                </a:cxn>
                <a:cxn ang="0">
                  <a:pos x="372" y="468"/>
                </a:cxn>
                <a:cxn ang="0">
                  <a:pos x="396" y="504"/>
                </a:cxn>
                <a:cxn ang="0">
                  <a:pos x="404" y="540"/>
                </a:cxn>
                <a:cxn ang="0">
                  <a:pos x="392" y="480"/>
                </a:cxn>
                <a:cxn ang="0">
                  <a:pos x="368" y="452"/>
                </a:cxn>
                <a:cxn ang="0">
                  <a:pos x="348" y="416"/>
                </a:cxn>
                <a:cxn ang="0">
                  <a:pos x="332" y="388"/>
                </a:cxn>
                <a:cxn ang="0">
                  <a:pos x="272" y="344"/>
                </a:cxn>
                <a:cxn ang="0">
                  <a:pos x="248" y="316"/>
                </a:cxn>
                <a:cxn ang="0">
                  <a:pos x="248" y="204"/>
                </a:cxn>
                <a:cxn ang="0">
                  <a:pos x="256" y="0"/>
                </a:cxn>
                <a:cxn ang="0">
                  <a:pos x="240" y="8"/>
                </a:cxn>
              </a:cxnLst>
              <a:rect l="0" t="0" r="r" b="b"/>
              <a:pathLst>
                <a:path w="404" h="540">
                  <a:moveTo>
                    <a:pt x="240" y="8"/>
                  </a:moveTo>
                  <a:lnTo>
                    <a:pt x="232" y="252"/>
                  </a:lnTo>
                  <a:lnTo>
                    <a:pt x="228" y="320"/>
                  </a:lnTo>
                  <a:lnTo>
                    <a:pt x="152" y="356"/>
                  </a:lnTo>
                  <a:lnTo>
                    <a:pt x="108" y="384"/>
                  </a:lnTo>
                  <a:lnTo>
                    <a:pt x="68" y="404"/>
                  </a:lnTo>
                  <a:lnTo>
                    <a:pt x="40" y="456"/>
                  </a:lnTo>
                  <a:lnTo>
                    <a:pt x="20" y="472"/>
                  </a:lnTo>
                  <a:lnTo>
                    <a:pt x="0" y="520"/>
                  </a:lnTo>
                  <a:lnTo>
                    <a:pt x="28" y="488"/>
                  </a:lnTo>
                  <a:lnTo>
                    <a:pt x="44" y="464"/>
                  </a:lnTo>
                  <a:lnTo>
                    <a:pt x="68" y="428"/>
                  </a:lnTo>
                  <a:lnTo>
                    <a:pt x="88" y="408"/>
                  </a:lnTo>
                  <a:lnTo>
                    <a:pt x="132" y="384"/>
                  </a:lnTo>
                  <a:lnTo>
                    <a:pt x="192" y="348"/>
                  </a:lnTo>
                  <a:lnTo>
                    <a:pt x="244" y="332"/>
                  </a:lnTo>
                  <a:lnTo>
                    <a:pt x="268" y="352"/>
                  </a:lnTo>
                  <a:lnTo>
                    <a:pt x="312" y="392"/>
                  </a:lnTo>
                  <a:lnTo>
                    <a:pt x="340" y="436"/>
                  </a:lnTo>
                  <a:lnTo>
                    <a:pt x="372" y="468"/>
                  </a:lnTo>
                  <a:lnTo>
                    <a:pt x="396" y="504"/>
                  </a:lnTo>
                  <a:lnTo>
                    <a:pt x="404" y="540"/>
                  </a:lnTo>
                  <a:lnTo>
                    <a:pt x="392" y="480"/>
                  </a:lnTo>
                  <a:lnTo>
                    <a:pt x="368" y="452"/>
                  </a:lnTo>
                  <a:lnTo>
                    <a:pt x="348" y="416"/>
                  </a:lnTo>
                  <a:lnTo>
                    <a:pt x="332" y="388"/>
                  </a:lnTo>
                  <a:lnTo>
                    <a:pt x="272" y="344"/>
                  </a:lnTo>
                  <a:lnTo>
                    <a:pt x="248" y="316"/>
                  </a:lnTo>
                  <a:lnTo>
                    <a:pt x="248" y="204"/>
                  </a:lnTo>
                  <a:lnTo>
                    <a:pt x="256" y="0"/>
                  </a:lnTo>
                  <a:lnTo>
                    <a:pt x="240" y="8"/>
                  </a:lnTo>
                  <a:close/>
                </a:path>
              </a:pathLst>
            </a:custGeom>
            <a:gradFill rotWithShape="0">
              <a:gsLst>
                <a:gs pos="0">
                  <a:srgbClr val="FFFFFF"/>
                </a:gs>
                <a:gs pos="100000">
                  <a:srgbClr val="CC6600"/>
                </a:gs>
              </a:gsLst>
              <a:lin ang="5400000" scaled="1"/>
            </a:gradFill>
            <a:ln w="9525">
              <a:solidFill>
                <a:schemeClr val="tx1"/>
              </a:solidFill>
              <a:round/>
              <a:headEnd/>
              <a:tailEnd/>
            </a:ln>
            <a:effectLst/>
          </p:spPr>
          <p:txBody>
            <a:bodyPr/>
            <a:lstStyle/>
            <a:p>
              <a:endParaRPr lang="en-US"/>
            </a:p>
          </p:txBody>
        </p:sp>
        <p:sp>
          <p:nvSpPr>
            <p:cNvPr id="365615" name="Freeform 47"/>
            <p:cNvSpPr>
              <a:spLocks/>
            </p:cNvSpPr>
            <p:nvPr/>
          </p:nvSpPr>
          <p:spPr bwMode="auto">
            <a:xfrm>
              <a:off x="4221" y="2983"/>
              <a:ext cx="511" cy="841"/>
            </a:xfrm>
            <a:custGeom>
              <a:avLst/>
              <a:gdLst/>
              <a:ahLst/>
              <a:cxnLst>
                <a:cxn ang="0">
                  <a:pos x="184" y="62"/>
                </a:cxn>
                <a:cxn ang="0">
                  <a:pos x="159" y="104"/>
                </a:cxn>
                <a:cxn ang="0">
                  <a:pos x="118" y="149"/>
                </a:cxn>
                <a:cxn ang="0">
                  <a:pos x="0" y="341"/>
                </a:cxn>
                <a:cxn ang="0">
                  <a:pos x="52" y="272"/>
                </a:cxn>
                <a:cxn ang="0">
                  <a:pos x="73" y="323"/>
                </a:cxn>
                <a:cxn ang="0">
                  <a:pos x="30" y="401"/>
                </a:cxn>
                <a:cxn ang="0">
                  <a:pos x="49" y="458"/>
                </a:cxn>
                <a:cxn ang="0">
                  <a:pos x="69" y="428"/>
                </a:cxn>
                <a:cxn ang="0">
                  <a:pos x="99" y="323"/>
                </a:cxn>
                <a:cxn ang="0">
                  <a:pos x="108" y="276"/>
                </a:cxn>
                <a:cxn ang="0">
                  <a:pos x="117" y="209"/>
                </a:cxn>
                <a:cxn ang="0">
                  <a:pos x="138" y="219"/>
                </a:cxn>
                <a:cxn ang="0">
                  <a:pos x="85" y="417"/>
                </a:cxn>
                <a:cxn ang="0">
                  <a:pos x="118" y="374"/>
                </a:cxn>
                <a:cxn ang="0">
                  <a:pos x="142" y="420"/>
                </a:cxn>
                <a:cxn ang="0">
                  <a:pos x="168" y="323"/>
                </a:cxn>
                <a:cxn ang="0">
                  <a:pos x="147" y="225"/>
                </a:cxn>
                <a:cxn ang="0">
                  <a:pos x="238" y="39"/>
                </a:cxn>
                <a:cxn ang="0">
                  <a:pos x="169" y="159"/>
                </a:cxn>
                <a:cxn ang="0">
                  <a:pos x="175" y="257"/>
                </a:cxn>
                <a:cxn ang="0">
                  <a:pos x="196" y="165"/>
                </a:cxn>
                <a:cxn ang="0">
                  <a:pos x="202" y="173"/>
                </a:cxn>
                <a:cxn ang="0">
                  <a:pos x="160" y="434"/>
                </a:cxn>
                <a:cxn ang="0">
                  <a:pos x="64" y="558"/>
                </a:cxn>
                <a:cxn ang="0">
                  <a:pos x="169" y="488"/>
                </a:cxn>
                <a:cxn ang="0">
                  <a:pos x="106" y="636"/>
                </a:cxn>
                <a:cxn ang="0">
                  <a:pos x="177" y="702"/>
                </a:cxn>
                <a:cxn ang="0">
                  <a:pos x="205" y="675"/>
                </a:cxn>
                <a:cxn ang="0">
                  <a:pos x="180" y="495"/>
                </a:cxn>
                <a:cxn ang="0">
                  <a:pos x="205" y="576"/>
                </a:cxn>
                <a:cxn ang="0">
                  <a:pos x="247" y="515"/>
                </a:cxn>
                <a:cxn ang="0">
                  <a:pos x="177" y="383"/>
                </a:cxn>
                <a:cxn ang="0">
                  <a:pos x="213" y="431"/>
                </a:cxn>
                <a:cxn ang="0">
                  <a:pos x="213" y="272"/>
                </a:cxn>
                <a:cxn ang="0">
                  <a:pos x="211" y="186"/>
                </a:cxn>
                <a:cxn ang="0">
                  <a:pos x="216" y="108"/>
                </a:cxn>
                <a:cxn ang="0">
                  <a:pos x="244" y="81"/>
                </a:cxn>
                <a:cxn ang="0">
                  <a:pos x="252" y="242"/>
                </a:cxn>
                <a:cxn ang="0">
                  <a:pos x="243" y="428"/>
                </a:cxn>
                <a:cxn ang="0">
                  <a:pos x="273" y="347"/>
                </a:cxn>
                <a:cxn ang="0">
                  <a:pos x="282" y="402"/>
                </a:cxn>
                <a:cxn ang="0">
                  <a:pos x="292" y="411"/>
                </a:cxn>
                <a:cxn ang="0">
                  <a:pos x="303" y="329"/>
                </a:cxn>
                <a:cxn ang="0">
                  <a:pos x="280" y="287"/>
                </a:cxn>
                <a:cxn ang="0">
                  <a:pos x="280" y="195"/>
                </a:cxn>
                <a:cxn ang="0">
                  <a:pos x="282" y="170"/>
                </a:cxn>
                <a:cxn ang="0">
                  <a:pos x="267" y="17"/>
                </a:cxn>
                <a:cxn ang="0">
                  <a:pos x="321" y="140"/>
                </a:cxn>
                <a:cxn ang="0">
                  <a:pos x="291" y="9"/>
                </a:cxn>
                <a:cxn ang="0">
                  <a:pos x="340" y="194"/>
                </a:cxn>
                <a:cxn ang="0">
                  <a:pos x="354" y="320"/>
                </a:cxn>
                <a:cxn ang="0">
                  <a:pos x="363" y="372"/>
                </a:cxn>
                <a:cxn ang="0">
                  <a:pos x="358" y="438"/>
                </a:cxn>
                <a:cxn ang="0">
                  <a:pos x="397" y="468"/>
                </a:cxn>
                <a:cxn ang="0">
                  <a:pos x="381" y="303"/>
                </a:cxn>
                <a:cxn ang="0">
                  <a:pos x="414" y="270"/>
                </a:cxn>
                <a:cxn ang="0">
                  <a:pos x="375" y="237"/>
                </a:cxn>
                <a:cxn ang="0">
                  <a:pos x="387" y="177"/>
                </a:cxn>
                <a:cxn ang="0">
                  <a:pos x="337" y="69"/>
                </a:cxn>
                <a:cxn ang="0">
                  <a:pos x="288" y="0"/>
                </a:cxn>
              </a:cxnLst>
              <a:rect l="0" t="0" r="r" b="b"/>
              <a:pathLst>
                <a:path w="444" h="722">
                  <a:moveTo>
                    <a:pt x="246" y="8"/>
                  </a:moveTo>
                  <a:lnTo>
                    <a:pt x="223" y="36"/>
                  </a:lnTo>
                  <a:lnTo>
                    <a:pt x="198" y="45"/>
                  </a:lnTo>
                  <a:lnTo>
                    <a:pt x="159" y="71"/>
                  </a:lnTo>
                  <a:lnTo>
                    <a:pt x="150" y="87"/>
                  </a:lnTo>
                  <a:lnTo>
                    <a:pt x="168" y="75"/>
                  </a:lnTo>
                  <a:lnTo>
                    <a:pt x="184" y="62"/>
                  </a:lnTo>
                  <a:lnTo>
                    <a:pt x="208" y="51"/>
                  </a:lnTo>
                  <a:lnTo>
                    <a:pt x="223" y="44"/>
                  </a:lnTo>
                  <a:lnTo>
                    <a:pt x="246" y="18"/>
                  </a:lnTo>
                  <a:lnTo>
                    <a:pt x="214" y="57"/>
                  </a:lnTo>
                  <a:lnTo>
                    <a:pt x="183" y="72"/>
                  </a:lnTo>
                  <a:lnTo>
                    <a:pt x="168" y="92"/>
                  </a:lnTo>
                  <a:lnTo>
                    <a:pt x="159" y="104"/>
                  </a:lnTo>
                  <a:lnTo>
                    <a:pt x="126" y="107"/>
                  </a:lnTo>
                  <a:lnTo>
                    <a:pt x="108" y="128"/>
                  </a:lnTo>
                  <a:lnTo>
                    <a:pt x="100" y="138"/>
                  </a:lnTo>
                  <a:lnTo>
                    <a:pt x="129" y="114"/>
                  </a:lnTo>
                  <a:lnTo>
                    <a:pt x="153" y="108"/>
                  </a:lnTo>
                  <a:lnTo>
                    <a:pt x="132" y="131"/>
                  </a:lnTo>
                  <a:lnTo>
                    <a:pt x="118" y="149"/>
                  </a:lnTo>
                  <a:lnTo>
                    <a:pt x="109" y="194"/>
                  </a:lnTo>
                  <a:lnTo>
                    <a:pt x="90" y="204"/>
                  </a:lnTo>
                  <a:lnTo>
                    <a:pt x="81" y="228"/>
                  </a:lnTo>
                  <a:lnTo>
                    <a:pt x="55" y="248"/>
                  </a:lnTo>
                  <a:lnTo>
                    <a:pt x="45" y="284"/>
                  </a:lnTo>
                  <a:lnTo>
                    <a:pt x="16" y="303"/>
                  </a:lnTo>
                  <a:lnTo>
                    <a:pt x="0" y="341"/>
                  </a:lnTo>
                  <a:lnTo>
                    <a:pt x="3" y="354"/>
                  </a:lnTo>
                  <a:lnTo>
                    <a:pt x="12" y="323"/>
                  </a:lnTo>
                  <a:lnTo>
                    <a:pt x="19" y="308"/>
                  </a:lnTo>
                  <a:lnTo>
                    <a:pt x="46" y="288"/>
                  </a:lnTo>
                  <a:lnTo>
                    <a:pt x="42" y="339"/>
                  </a:lnTo>
                  <a:lnTo>
                    <a:pt x="55" y="290"/>
                  </a:lnTo>
                  <a:lnTo>
                    <a:pt x="52" y="272"/>
                  </a:lnTo>
                  <a:lnTo>
                    <a:pt x="61" y="249"/>
                  </a:lnTo>
                  <a:lnTo>
                    <a:pt x="85" y="236"/>
                  </a:lnTo>
                  <a:lnTo>
                    <a:pt x="94" y="215"/>
                  </a:lnTo>
                  <a:lnTo>
                    <a:pt x="111" y="203"/>
                  </a:lnTo>
                  <a:lnTo>
                    <a:pt x="97" y="245"/>
                  </a:lnTo>
                  <a:lnTo>
                    <a:pt x="81" y="261"/>
                  </a:lnTo>
                  <a:lnTo>
                    <a:pt x="73" y="323"/>
                  </a:lnTo>
                  <a:lnTo>
                    <a:pt x="57" y="347"/>
                  </a:lnTo>
                  <a:lnTo>
                    <a:pt x="42" y="366"/>
                  </a:lnTo>
                  <a:lnTo>
                    <a:pt x="36" y="390"/>
                  </a:lnTo>
                  <a:lnTo>
                    <a:pt x="13" y="393"/>
                  </a:lnTo>
                  <a:lnTo>
                    <a:pt x="3" y="413"/>
                  </a:lnTo>
                  <a:lnTo>
                    <a:pt x="16" y="401"/>
                  </a:lnTo>
                  <a:lnTo>
                    <a:pt x="30" y="401"/>
                  </a:lnTo>
                  <a:lnTo>
                    <a:pt x="39" y="410"/>
                  </a:lnTo>
                  <a:lnTo>
                    <a:pt x="46" y="369"/>
                  </a:lnTo>
                  <a:lnTo>
                    <a:pt x="60" y="353"/>
                  </a:lnTo>
                  <a:lnTo>
                    <a:pt x="54" y="393"/>
                  </a:lnTo>
                  <a:lnTo>
                    <a:pt x="75" y="411"/>
                  </a:lnTo>
                  <a:lnTo>
                    <a:pt x="55" y="434"/>
                  </a:lnTo>
                  <a:lnTo>
                    <a:pt x="49" y="458"/>
                  </a:lnTo>
                  <a:lnTo>
                    <a:pt x="28" y="476"/>
                  </a:lnTo>
                  <a:lnTo>
                    <a:pt x="54" y="465"/>
                  </a:lnTo>
                  <a:lnTo>
                    <a:pt x="64" y="431"/>
                  </a:lnTo>
                  <a:lnTo>
                    <a:pt x="67" y="453"/>
                  </a:lnTo>
                  <a:lnTo>
                    <a:pt x="81" y="497"/>
                  </a:lnTo>
                  <a:lnTo>
                    <a:pt x="79" y="465"/>
                  </a:lnTo>
                  <a:lnTo>
                    <a:pt x="69" y="428"/>
                  </a:lnTo>
                  <a:lnTo>
                    <a:pt x="82" y="410"/>
                  </a:lnTo>
                  <a:lnTo>
                    <a:pt x="63" y="392"/>
                  </a:lnTo>
                  <a:lnTo>
                    <a:pt x="67" y="342"/>
                  </a:lnTo>
                  <a:lnTo>
                    <a:pt x="87" y="302"/>
                  </a:lnTo>
                  <a:lnTo>
                    <a:pt x="93" y="326"/>
                  </a:lnTo>
                  <a:lnTo>
                    <a:pt x="88" y="356"/>
                  </a:lnTo>
                  <a:lnTo>
                    <a:pt x="99" y="323"/>
                  </a:lnTo>
                  <a:lnTo>
                    <a:pt x="94" y="296"/>
                  </a:lnTo>
                  <a:lnTo>
                    <a:pt x="84" y="293"/>
                  </a:lnTo>
                  <a:lnTo>
                    <a:pt x="87" y="266"/>
                  </a:lnTo>
                  <a:lnTo>
                    <a:pt x="97" y="254"/>
                  </a:lnTo>
                  <a:lnTo>
                    <a:pt x="96" y="290"/>
                  </a:lnTo>
                  <a:lnTo>
                    <a:pt x="105" y="302"/>
                  </a:lnTo>
                  <a:lnTo>
                    <a:pt x="108" y="276"/>
                  </a:lnTo>
                  <a:lnTo>
                    <a:pt x="102" y="252"/>
                  </a:lnTo>
                  <a:lnTo>
                    <a:pt x="111" y="228"/>
                  </a:lnTo>
                  <a:lnTo>
                    <a:pt x="115" y="282"/>
                  </a:lnTo>
                  <a:lnTo>
                    <a:pt x="127" y="306"/>
                  </a:lnTo>
                  <a:lnTo>
                    <a:pt x="121" y="278"/>
                  </a:lnTo>
                  <a:lnTo>
                    <a:pt x="120" y="248"/>
                  </a:lnTo>
                  <a:lnTo>
                    <a:pt x="117" y="209"/>
                  </a:lnTo>
                  <a:lnTo>
                    <a:pt x="121" y="179"/>
                  </a:lnTo>
                  <a:lnTo>
                    <a:pt x="127" y="147"/>
                  </a:lnTo>
                  <a:lnTo>
                    <a:pt x="139" y="137"/>
                  </a:lnTo>
                  <a:lnTo>
                    <a:pt x="139" y="186"/>
                  </a:lnTo>
                  <a:lnTo>
                    <a:pt x="133" y="215"/>
                  </a:lnTo>
                  <a:lnTo>
                    <a:pt x="126" y="230"/>
                  </a:lnTo>
                  <a:lnTo>
                    <a:pt x="138" y="219"/>
                  </a:lnTo>
                  <a:lnTo>
                    <a:pt x="136" y="258"/>
                  </a:lnTo>
                  <a:lnTo>
                    <a:pt x="141" y="278"/>
                  </a:lnTo>
                  <a:lnTo>
                    <a:pt x="147" y="300"/>
                  </a:lnTo>
                  <a:lnTo>
                    <a:pt x="126" y="335"/>
                  </a:lnTo>
                  <a:lnTo>
                    <a:pt x="112" y="371"/>
                  </a:lnTo>
                  <a:lnTo>
                    <a:pt x="93" y="390"/>
                  </a:lnTo>
                  <a:lnTo>
                    <a:pt x="85" y="417"/>
                  </a:lnTo>
                  <a:lnTo>
                    <a:pt x="100" y="395"/>
                  </a:lnTo>
                  <a:lnTo>
                    <a:pt x="112" y="380"/>
                  </a:lnTo>
                  <a:lnTo>
                    <a:pt x="111" y="425"/>
                  </a:lnTo>
                  <a:lnTo>
                    <a:pt x="118" y="458"/>
                  </a:lnTo>
                  <a:lnTo>
                    <a:pt x="118" y="428"/>
                  </a:lnTo>
                  <a:lnTo>
                    <a:pt x="117" y="416"/>
                  </a:lnTo>
                  <a:lnTo>
                    <a:pt x="118" y="374"/>
                  </a:lnTo>
                  <a:lnTo>
                    <a:pt x="126" y="348"/>
                  </a:lnTo>
                  <a:lnTo>
                    <a:pt x="154" y="294"/>
                  </a:lnTo>
                  <a:lnTo>
                    <a:pt x="160" y="321"/>
                  </a:lnTo>
                  <a:lnTo>
                    <a:pt x="150" y="348"/>
                  </a:lnTo>
                  <a:lnTo>
                    <a:pt x="141" y="366"/>
                  </a:lnTo>
                  <a:lnTo>
                    <a:pt x="150" y="399"/>
                  </a:lnTo>
                  <a:lnTo>
                    <a:pt x="142" y="420"/>
                  </a:lnTo>
                  <a:lnTo>
                    <a:pt x="136" y="450"/>
                  </a:lnTo>
                  <a:lnTo>
                    <a:pt x="148" y="423"/>
                  </a:lnTo>
                  <a:lnTo>
                    <a:pt x="154" y="407"/>
                  </a:lnTo>
                  <a:lnTo>
                    <a:pt x="160" y="384"/>
                  </a:lnTo>
                  <a:lnTo>
                    <a:pt x="151" y="377"/>
                  </a:lnTo>
                  <a:lnTo>
                    <a:pt x="150" y="360"/>
                  </a:lnTo>
                  <a:lnTo>
                    <a:pt x="168" y="323"/>
                  </a:lnTo>
                  <a:lnTo>
                    <a:pt x="183" y="353"/>
                  </a:lnTo>
                  <a:lnTo>
                    <a:pt x="177" y="315"/>
                  </a:lnTo>
                  <a:lnTo>
                    <a:pt x="166" y="306"/>
                  </a:lnTo>
                  <a:lnTo>
                    <a:pt x="163" y="290"/>
                  </a:lnTo>
                  <a:lnTo>
                    <a:pt x="151" y="284"/>
                  </a:lnTo>
                  <a:lnTo>
                    <a:pt x="147" y="261"/>
                  </a:lnTo>
                  <a:lnTo>
                    <a:pt x="147" y="225"/>
                  </a:lnTo>
                  <a:lnTo>
                    <a:pt x="145" y="209"/>
                  </a:lnTo>
                  <a:lnTo>
                    <a:pt x="150" y="173"/>
                  </a:lnTo>
                  <a:lnTo>
                    <a:pt x="145" y="128"/>
                  </a:lnTo>
                  <a:lnTo>
                    <a:pt x="174" y="101"/>
                  </a:lnTo>
                  <a:lnTo>
                    <a:pt x="189" y="77"/>
                  </a:lnTo>
                  <a:lnTo>
                    <a:pt x="219" y="65"/>
                  </a:lnTo>
                  <a:lnTo>
                    <a:pt x="238" y="39"/>
                  </a:lnTo>
                  <a:lnTo>
                    <a:pt x="256" y="12"/>
                  </a:lnTo>
                  <a:lnTo>
                    <a:pt x="229" y="62"/>
                  </a:lnTo>
                  <a:lnTo>
                    <a:pt x="208" y="78"/>
                  </a:lnTo>
                  <a:lnTo>
                    <a:pt x="183" y="101"/>
                  </a:lnTo>
                  <a:lnTo>
                    <a:pt x="157" y="140"/>
                  </a:lnTo>
                  <a:lnTo>
                    <a:pt x="174" y="125"/>
                  </a:lnTo>
                  <a:lnTo>
                    <a:pt x="169" y="159"/>
                  </a:lnTo>
                  <a:lnTo>
                    <a:pt x="163" y="192"/>
                  </a:lnTo>
                  <a:lnTo>
                    <a:pt x="151" y="212"/>
                  </a:lnTo>
                  <a:lnTo>
                    <a:pt x="175" y="182"/>
                  </a:lnTo>
                  <a:lnTo>
                    <a:pt x="180" y="144"/>
                  </a:lnTo>
                  <a:lnTo>
                    <a:pt x="187" y="179"/>
                  </a:lnTo>
                  <a:lnTo>
                    <a:pt x="187" y="237"/>
                  </a:lnTo>
                  <a:lnTo>
                    <a:pt x="175" y="257"/>
                  </a:lnTo>
                  <a:lnTo>
                    <a:pt x="163" y="276"/>
                  </a:lnTo>
                  <a:lnTo>
                    <a:pt x="175" y="309"/>
                  </a:lnTo>
                  <a:lnTo>
                    <a:pt x="178" y="273"/>
                  </a:lnTo>
                  <a:lnTo>
                    <a:pt x="178" y="263"/>
                  </a:lnTo>
                  <a:lnTo>
                    <a:pt x="192" y="242"/>
                  </a:lnTo>
                  <a:lnTo>
                    <a:pt x="198" y="225"/>
                  </a:lnTo>
                  <a:lnTo>
                    <a:pt x="196" y="165"/>
                  </a:lnTo>
                  <a:lnTo>
                    <a:pt x="184" y="134"/>
                  </a:lnTo>
                  <a:lnTo>
                    <a:pt x="181" y="114"/>
                  </a:lnTo>
                  <a:lnTo>
                    <a:pt x="220" y="78"/>
                  </a:lnTo>
                  <a:lnTo>
                    <a:pt x="207" y="108"/>
                  </a:lnTo>
                  <a:lnTo>
                    <a:pt x="216" y="123"/>
                  </a:lnTo>
                  <a:lnTo>
                    <a:pt x="199" y="143"/>
                  </a:lnTo>
                  <a:lnTo>
                    <a:pt x="202" y="173"/>
                  </a:lnTo>
                  <a:lnTo>
                    <a:pt x="207" y="242"/>
                  </a:lnTo>
                  <a:lnTo>
                    <a:pt x="204" y="279"/>
                  </a:lnTo>
                  <a:lnTo>
                    <a:pt x="189" y="309"/>
                  </a:lnTo>
                  <a:lnTo>
                    <a:pt x="189" y="324"/>
                  </a:lnTo>
                  <a:cubicBezTo>
                    <a:pt x="184" y="340"/>
                    <a:pt x="183" y="352"/>
                    <a:pt x="183" y="369"/>
                  </a:cubicBezTo>
                  <a:lnTo>
                    <a:pt x="168" y="384"/>
                  </a:lnTo>
                  <a:lnTo>
                    <a:pt x="160" y="434"/>
                  </a:lnTo>
                  <a:lnTo>
                    <a:pt x="166" y="480"/>
                  </a:lnTo>
                  <a:lnTo>
                    <a:pt x="150" y="510"/>
                  </a:lnTo>
                  <a:lnTo>
                    <a:pt x="127" y="533"/>
                  </a:lnTo>
                  <a:lnTo>
                    <a:pt x="99" y="531"/>
                  </a:lnTo>
                  <a:lnTo>
                    <a:pt x="75" y="549"/>
                  </a:lnTo>
                  <a:lnTo>
                    <a:pt x="36" y="546"/>
                  </a:lnTo>
                  <a:lnTo>
                    <a:pt x="64" y="558"/>
                  </a:lnTo>
                  <a:lnTo>
                    <a:pt x="88" y="551"/>
                  </a:lnTo>
                  <a:lnTo>
                    <a:pt x="100" y="537"/>
                  </a:lnTo>
                  <a:lnTo>
                    <a:pt x="129" y="539"/>
                  </a:lnTo>
                  <a:lnTo>
                    <a:pt x="111" y="572"/>
                  </a:lnTo>
                  <a:lnTo>
                    <a:pt x="126" y="558"/>
                  </a:lnTo>
                  <a:lnTo>
                    <a:pt x="138" y="528"/>
                  </a:lnTo>
                  <a:lnTo>
                    <a:pt x="169" y="488"/>
                  </a:lnTo>
                  <a:lnTo>
                    <a:pt x="169" y="525"/>
                  </a:lnTo>
                  <a:lnTo>
                    <a:pt x="163" y="563"/>
                  </a:lnTo>
                  <a:lnTo>
                    <a:pt x="151" y="585"/>
                  </a:lnTo>
                  <a:lnTo>
                    <a:pt x="124" y="599"/>
                  </a:lnTo>
                  <a:lnTo>
                    <a:pt x="103" y="627"/>
                  </a:lnTo>
                  <a:lnTo>
                    <a:pt x="93" y="662"/>
                  </a:lnTo>
                  <a:lnTo>
                    <a:pt x="106" y="636"/>
                  </a:lnTo>
                  <a:lnTo>
                    <a:pt x="121" y="612"/>
                  </a:lnTo>
                  <a:lnTo>
                    <a:pt x="142" y="596"/>
                  </a:lnTo>
                  <a:lnTo>
                    <a:pt x="154" y="591"/>
                  </a:lnTo>
                  <a:lnTo>
                    <a:pt x="148" y="653"/>
                  </a:lnTo>
                  <a:cubicBezTo>
                    <a:pt x="151" y="665"/>
                    <a:pt x="157" y="678"/>
                    <a:pt x="160" y="690"/>
                  </a:cubicBezTo>
                  <a:lnTo>
                    <a:pt x="168" y="722"/>
                  </a:lnTo>
                  <a:lnTo>
                    <a:pt x="177" y="702"/>
                  </a:lnTo>
                  <a:lnTo>
                    <a:pt x="163" y="680"/>
                  </a:lnTo>
                  <a:lnTo>
                    <a:pt x="159" y="648"/>
                  </a:lnTo>
                  <a:lnTo>
                    <a:pt x="157" y="635"/>
                  </a:lnTo>
                  <a:lnTo>
                    <a:pt x="180" y="657"/>
                  </a:lnTo>
                  <a:lnTo>
                    <a:pt x="202" y="683"/>
                  </a:lnTo>
                  <a:lnTo>
                    <a:pt x="226" y="684"/>
                  </a:lnTo>
                  <a:lnTo>
                    <a:pt x="205" y="675"/>
                  </a:lnTo>
                  <a:lnTo>
                    <a:pt x="187" y="656"/>
                  </a:lnTo>
                  <a:lnTo>
                    <a:pt x="174" y="635"/>
                  </a:lnTo>
                  <a:lnTo>
                    <a:pt x="157" y="623"/>
                  </a:lnTo>
                  <a:lnTo>
                    <a:pt x="160" y="582"/>
                  </a:lnTo>
                  <a:lnTo>
                    <a:pt x="169" y="566"/>
                  </a:lnTo>
                  <a:lnTo>
                    <a:pt x="178" y="534"/>
                  </a:lnTo>
                  <a:lnTo>
                    <a:pt x="180" y="495"/>
                  </a:lnTo>
                  <a:lnTo>
                    <a:pt x="177" y="465"/>
                  </a:lnTo>
                  <a:lnTo>
                    <a:pt x="168" y="432"/>
                  </a:lnTo>
                  <a:lnTo>
                    <a:pt x="186" y="456"/>
                  </a:lnTo>
                  <a:lnTo>
                    <a:pt x="195" y="483"/>
                  </a:lnTo>
                  <a:lnTo>
                    <a:pt x="208" y="503"/>
                  </a:lnTo>
                  <a:lnTo>
                    <a:pt x="208" y="551"/>
                  </a:lnTo>
                  <a:lnTo>
                    <a:pt x="205" y="576"/>
                  </a:lnTo>
                  <a:lnTo>
                    <a:pt x="216" y="555"/>
                  </a:lnTo>
                  <a:lnTo>
                    <a:pt x="214" y="509"/>
                  </a:lnTo>
                  <a:lnTo>
                    <a:pt x="214" y="492"/>
                  </a:lnTo>
                  <a:lnTo>
                    <a:pt x="231" y="501"/>
                  </a:lnTo>
                  <a:lnTo>
                    <a:pt x="246" y="524"/>
                  </a:lnTo>
                  <a:lnTo>
                    <a:pt x="264" y="527"/>
                  </a:lnTo>
                  <a:lnTo>
                    <a:pt x="247" y="515"/>
                  </a:lnTo>
                  <a:lnTo>
                    <a:pt x="237" y="497"/>
                  </a:lnTo>
                  <a:lnTo>
                    <a:pt x="217" y="485"/>
                  </a:lnTo>
                  <a:lnTo>
                    <a:pt x="202" y="485"/>
                  </a:lnTo>
                  <a:lnTo>
                    <a:pt x="193" y="453"/>
                  </a:lnTo>
                  <a:lnTo>
                    <a:pt x="178" y="428"/>
                  </a:lnTo>
                  <a:lnTo>
                    <a:pt x="171" y="408"/>
                  </a:lnTo>
                  <a:lnTo>
                    <a:pt x="177" y="383"/>
                  </a:lnTo>
                  <a:lnTo>
                    <a:pt x="195" y="362"/>
                  </a:lnTo>
                  <a:lnTo>
                    <a:pt x="198" y="305"/>
                  </a:lnTo>
                  <a:lnTo>
                    <a:pt x="213" y="342"/>
                  </a:lnTo>
                  <a:lnTo>
                    <a:pt x="204" y="362"/>
                  </a:lnTo>
                  <a:lnTo>
                    <a:pt x="201" y="387"/>
                  </a:lnTo>
                  <a:lnTo>
                    <a:pt x="207" y="420"/>
                  </a:lnTo>
                  <a:lnTo>
                    <a:pt x="213" y="431"/>
                  </a:lnTo>
                  <a:lnTo>
                    <a:pt x="213" y="399"/>
                  </a:lnTo>
                  <a:lnTo>
                    <a:pt x="210" y="377"/>
                  </a:lnTo>
                  <a:lnTo>
                    <a:pt x="216" y="353"/>
                  </a:lnTo>
                  <a:lnTo>
                    <a:pt x="223" y="341"/>
                  </a:lnTo>
                  <a:lnTo>
                    <a:pt x="213" y="320"/>
                  </a:lnTo>
                  <a:lnTo>
                    <a:pt x="204" y="296"/>
                  </a:lnTo>
                  <a:lnTo>
                    <a:pt x="213" y="272"/>
                  </a:lnTo>
                  <a:lnTo>
                    <a:pt x="228" y="291"/>
                  </a:lnTo>
                  <a:lnTo>
                    <a:pt x="237" y="309"/>
                  </a:lnTo>
                  <a:lnTo>
                    <a:pt x="240" y="291"/>
                  </a:lnTo>
                  <a:lnTo>
                    <a:pt x="222" y="275"/>
                  </a:lnTo>
                  <a:lnTo>
                    <a:pt x="214" y="260"/>
                  </a:lnTo>
                  <a:lnTo>
                    <a:pt x="213" y="222"/>
                  </a:lnTo>
                  <a:lnTo>
                    <a:pt x="211" y="186"/>
                  </a:lnTo>
                  <a:lnTo>
                    <a:pt x="225" y="209"/>
                  </a:lnTo>
                  <a:lnTo>
                    <a:pt x="223" y="224"/>
                  </a:lnTo>
                  <a:lnTo>
                    <a:pt x="228" y="188"/>
                  </a:lnTo>
                  <a:lnTo>
                    <a:pt x="208" y="162"/>
                  </a:lnTo>
                  <a:lnTo>
                    <a:pt x="208" y="141"/>
                  </a:lnTo>
                  <a:lnTo>
                    <a:pt x="225" y="125"/>
                  </a:lnTo>
                  <a:lnTo>
                    <a:pt x="216" y="108"/>
                  </a:lnTo>
                  <a:lnTo>
                    <a:pt x="225" y="92"/>
                  </a:lnTo>
                  <a:lnTo>
                    <a:pt x="232" y="132"/>
                  </a:lnTo>
                  <a:lnTo>
                    <a:pt x="226" y="158"/>
                  </a:lnTo>
                  <a:lnTo>
                    <a:pt x="243" y="131"/>
                  </a:lnTo>
                  <a:lnTo>
                    <a:pt x="238" y="105"/>
                  </a:lnTo>
                  <a:lnTo>
                    <a:pt x="231" y="75"/>
                  </a:lnTo>
                  <a:lnTo>
                    <a:pt x="244" y="81"/>
                  </a:lnTo>
                  <a:lnTo>
                    <a:pt x="261" y="93"/>
                  </a:lnTo>
                  <a:lnTo>
                    <a:pt x="258" y="119"/>
                  </a:lnTo>
                  <a:lnTo>
                    <a:pt x="244" y="153"/>
                  </a:lnTo>
                  <a:lnTo>
                    <a:pt x="243" y="177"/>
                  </a:lnTo>
                  <a:lnTo>
                    <a:pt x="247" y="207"/>
                  </a:lnTo>
                  <a:lnTo>
                    <a:pt x="238" y="261"/>
                  </a:lnTo>
                  <a:lnTo>
                    <a:pt x="252" y="242"/>
                  </a:lnTo>
                  <a:lnTo>
                    <a:pt x="258" y="282"/>
                  </a:lnTo>
                  <a:lnTo>
                    <a:pt x="268" y="303"/>
                  </a:lnTo>
                  <a:lnTo>
                    <a:pt x="268" y="341"/>
                  </a:lnTo>
                  <a:lnTo>
                    <a:pt x="249" y="371"/>
                  </a:lnTo>
                  <a:lnTo>
                    <a:pt x="246" y="395"/>
                  </a:lnTo>
                  <a:lnTo>
                    <a:pt x="228" y="425"/>
                  </a:lnTo>
                  <a:lnTo>
                    <a:pt x="243" y="428"/>
                  </a:lnTo>
                  <a:lnTo>
                    <a:pt x="249" y="459"/>
                  </a:lnTo>
                  <a:lnTo>
                    <a:pt x="252" y="438"/>
                  </a:lnTo>
                  <a:lnTo>
                    <a:pt x="250" y="416"/>
                  </a:lnTo>
                  <a:lnTo>
                    <a:pt x="237" y="420"/>
                  </a:lnTo>
                  <a:lnTo>
                    <a:pt x="255" y="395"/>
                  </a:lnTo>
                  <a:lnTo>
                    <a:pt x="261" y="371"/>
                  </a:lnTo>
                  <a:lnTo>
                    <a:pt x="273" y="347"/>
                  </a:lnTo>
                  <a:lnTo>
                    <a:pt x="273" y="405"/>
                  </a:lnTo>
                  <a:lnTo>
                    <a:pt x="267" y="422"/>
                  </a:lnTo>
                  <a:lnTo>
                    <a:pt x="273" y="438"/>
                  </a:lnTo>
                  <a:lnTo>
                    <a:pt x="283" y="458"/>
                  </a:lnTo>
                  <a:lnTo>
                    <a:pt x="279" y="426"/>
                  </a:lnTo>
                  <a:lnTo>
                    <a:pt x="276" y="416"/>
                  </a:lnTo>
                  <a:lnTo>
                    <a:pt x="282" y="402"/>
                  </a:lnTo>
                  <a:lnTo>
                    <a:pt x="294" y="429"/>
                  </a:lnTo>
                  <a:lnTo>
                    <a:pt x="304" y="435"/>
                  </a:lnTo>
                  <a:lnTo>
                    <a:pt x="318" y="452"/>
                  </a:lnTo>
                  <a:lnTo>
                    <a:pt x="322" y="468"/>
                  </a:lnTo>
                  <a:lnTo>
                    <a:pt x="324" y="443"/>
                  </a:lnTo>
                  <a:lnTo>
                    <a:pt x="309" y="432"/>
                  </a:lnTo>
                  <a:lnTo>
                    <a:pt x="292" y="411"/>
                  </a:lnTo>
                  <a:lnTo>
                    <a:pt x="282" y="390"/>
                  </a:lnTo>
                  <a:lnTo>
                    <a:pt x="279" y="339"/>
                  </a:lnTo>
                  <a:lnTo>
                    <a:pt x="276" y="294"/>
                  </a:lnTo>
                  <a:lnTo>
                    <a:pt x="303" y="317"/>
                  </a:lnTo>
                  <a:lnTo>
                    <a:pt x="294" y="333"/>
                  </a:lnTo>
                  <a:lnTo>
                    <a:pt x="297" y="360"/>
                  </a:lnTo>
                  <a:lnTo>
                    <a:pt x="303" y="329"/>
                  </a:lnTo>
                  <a:lnTo>
                    <a:pt x="313" y="317"/>
                  </a:lnTo>
                  <a:lnTo>
                    <a:pt x="325" y="335"/>
                  </a:lnTo>
                  <a:lnTo>
                    <a:pt x="340" y="335"/>
                  </a:lnTo>
                  <a:lnTo>
                    <a:pt x="325" y="324"/>
                  </a:lnTo>
                  <a:lnTo>
                    <a:pt x="313" y="303"/>
                  </a:lnTo>
                  <a:lnTo>
                    <a:pt x="306" y="311"/>
                  </a:lnTo>
                  <a:lnTo>
                    <a:pt x="280" y="287"/>
                  </a:lnTo>
                  <a:lnTo>
                    <a:pt x="264" y="276"/>
                  </a:lnTo>
                  <a:lnTo>
                    <a:pt x="261" y="236"/>
                  </a:lnTo>
                  <a:lnTo>
                    <a:pt x="264" y="207"/>
                  </a:lnTo>
                  <a:lnTo>
                    <a:pt x="253" y="182"/>
                  </a:lnTo>
                  <a:lnTo>
                    <a:pt x="258" y="152"/>
                  </a:lnTo>
                  <a:lnTo>
                    <a:pt x="276" y="173"/>
                  </a:lnTo>
                  <a:lnTo>
                    <a:pt x="280" y="195"/>
                  </a:lnTo>
                  <a:lnTo>
                    <a:pt x="303" y="212"/>
                  </a:lnTo>
                  <a:lnTo>
                    <a:pt x="303" y="240"/>
                  </a:lnTo>
                  <a:lnTo>
                    <a:pt x="315" y="206"/>
                  </a:lnTo>
                  <a:lnTo>
                    <a:pt x="328" y="192"/>
                  </a:lnTo>
                  <a:lnTo>
                    <a:pt x="306" y="203"/>
                  </a:lnTo>
                  <a:lnTo>
                    <a:pt x="292" y="195"/>
                  </a:lnTo>
                  <a:lnTo>
                    <a:pt x="282" y="170"/>
                  </a:lnTo>
                  <a:lnTo>
                    <a:pt x="267" y="149"/>
                  </a:lnTo>
                  <a:lnTo>
                    <a:pt x="259" y="143"/>
                  </a:lnTo>
                  <a:lnTo>
                    <a:pt x="267" y="111"/>
                  </a:lnTo>
                  <a:lnTo>
                    <a:pt x="268" y="83"/>
                  </a:lnTo>
                  <a:lnTo>
                    <a:pt x="240" y="69"/>
                  </a:lnTo>
                  <a:lnTo>
                    <a:pt x="249" y="39"/>
                  </a:lnTo>
                  <a:lnTo>
                    <a:pt x="267" y="17"/>
                  </a:lnTo>
                  <a:lnTo>
                    <a:pt x="267" y="50"/>
                  </a:lnTo>
                  <a:lnTo>
                    <a:pt x="274" y="71"/>
                  </a:lnTo>
                  <a:lnTo>
                    <a:pt x="280" y="90"/>
                  </a:lnTo>
                  <a:lnTo>
                    <a:pt x="292" y="114"/>
                  </a:lnTo>
                  <a:lnTo>
                    <a:pt x="301" y="147"/>
                  </a:lnTo>
                  <a:lnTo>
                    <a:pt x="313" y="153"/>
                  </a:lnTo>
                  <a:lnTo>
                    <a:pt x="321" y="140"/>
                  </a:lnTo>
                  <a:lnTo>
                    <a:pt x="307" y="138"/>
                  </a:lnTo>
                  <a:lnTo>
                    <a:pt x="298" y="111"/>
                  </a:lnTo>
                  <a:lnTo>
                    <a:pt x="292" y="84"/>
                  </a:lnTo>
                  <a:lnTo>
                    <a:pt x="279" y="60"/>
                  </a:lnTo>
                  <a:lnTo>
                    <a:pt x="271" y="41"/>
                  </a:lnTo>
                  <a:lnTo>
                    <a:pt x="276" y="12"/>
                  </a:lnTo>
                  <a:lnTo>
                    <a:pt x="291" y="9"/>
                  </a:lnTo>
                  <a:lnTo>
                    <a:pt x="310" y="30"/>
                  </a:lnTo>
                  <a:lnTo>
                    <a:pt x="309" y="80"/>
                  </a:lnTo>
                  <a:lnTo>
                    <a:pt x="313" y="110"/>
                  </a:lnTo>
                  <a:lnTo>
                    <a:pt x="319" y="141"/>
                  </a:lnTo>
                  <a:lnTo>
                    <a:pt x="325" y="116"/>
                  </a:lnTo>
                  <a:lnTo>
                    <a:pt x="346" y="153"/>
                  </a:lnTo>
                  <a:lnTo>
                    <a:pt x="340" y="194"/>
                  </a:lnTo>
                  <a:lnTo>
                    <a:pt x="336" y="209"/>
                  </a:lnTo>
                  <a:lnTo>
                    <a:pt x="352" y="189"/>
                  </a:lnTo>
                  <a:lnTo>
                    <a:pt x="357" y="165"/>
                  </a:lnTo>
                  <a:lnTo>
                    <a:pt x="357" y="225"/>
                  </a:lnTo>
                  <a:lnTo>
                    <a:pt x="367" y="255"/>
                  </a:lnTo>
                  <a:lnTo>
                    <a:pt x="361" y="290"/>
                  </a:lnTo>
                  <a:lnTo>
                    <a:pt x="354" y="320"/>
                  </a:lnTo>
                  <a:lnTo>
                    <a:pt x="357" y="347"/>
                  </a:lnTo>
                  <a:lnTo>
                    <a:pt x="336" y="365"/>
                  </a:lnTo>
                  <a:lnTo>
                    <a:pt x="319" y="392"/>
                  </a:lnTo>
                  <a:lnTo>
                    <a:pt x="343" y="374"/>
                  </a:lnTo>
                  <a:lnTo>
                    <a:pt x="358" y="354"/>
                  </a:lnTo>
                  <a:lnTo>
                    <a:pt x="343" y="393"/>
                  </a:lnTo>
                  <a:lnTo>
                    <a:pt x="363" y="372"/>
                  </a:lnTo>
                  <a:lnTo>
                    <a:pt x="367" y="338"/>
                  </a:lnTo>
                  <a:lnTo>
                    <a:pt x="363" y="312"/>
                  </a:lnTo>
                  <a:lnTo>
                    <a:pt x="369" y="297"/>
                  </a:lnTo>
                  <a:lnTo>
                    <a:pt x="378" y="336"/>
                  </a:lnTo>
                  <a:lnTo>
                    <a:pt x="373" y="377"/>
                  </a:lnTo>
                  <a:lnTo>
                    <a:pt x="367" y="413"/>
                  </a:lnTo>
                  <a:lnTo>
                    <a:pt x="358" y="438"/>
                  </a:lnTo>
                  <a:lnTo>
                    <a:pt x="355" y="462"/>
                  </a:lnTo>
                  <a:lnTo>
                    <a:pt x="358" y="477"/>
                  </a:lnTo>
                  <a:lnTo>
                    <a:pt x="366" y="471"/>
                  </a:lnTo>
                  <a:lnTo>
                    <a:pt x="363" y="443"/>
                  </a:lnTo>
                  <a:lnTo>
                    <a:pt x="373" y="420"/>
                  </a:lnTo>
                  <a:lnTo>
                    <a:pt x="378" y="443"/>
                  </a:lnTo>
                  <a:lnTo>
                    <a:pt x="397" y="468"/>
                  </a:lnTo>
                  <a:lnTo>
                    <a:pt x="406" y="462"/>
                  </a:lnTo>
                  <a:lnTo>
                    <a:pt x="388" y="449"/>
                  </a:lnTo>
                  <a:lnTo>
                    <a:pt x="381" y="425"/>
                  </a:lnTo>
                  <a:lnTo>
                    <a:pt x="379" y="399"/>
                  </a:lnTo>
                  <a:lnTo>
                    <a:pt x="384" y="372"/>
                  </a:lnTo>
                  <a:lnTo>
                    <a:pt x="385" y="336"/>
                  </a:lnTo>
                  <a:lnTo>
                    <a:pt x="381" y="303"/>
                  </a:lnTo>
                  <a:lnTo>
                    <a:pt x="369" y="282"/>
                  </a:lnTo>
                  <a:lnTo>
                    <a:pt x="394" y="305"/>
                  </a:lnTo>
                  <a:lnTo>
                    <a:pt x="379" y="279"/>
                  </a:lnTo>
                  <a:lnTo>
                    <a:pt x="373" y="269"/>
                  </a:lnTo>
                  <a:lnTo>
                    <a:pt x="373" y="245"/>
                  </a:lnTo>
                  <a:lnTo>
                    <a:pt x="397" y="275"/>
                  </a:lnTo>
                  <a:lnTo>
                    <a:pt x="414" y="270"/>
                  </a:lnTo>
                  <a:lnTo>
                    <a:pt x="429" y="297"/>
                  </a:lnTo>
                  <a:lnTo>
                    <a:pt x="418" y="264"/>
                  </a:lnTo>
                  <a:lnTo>
                    <a:pt x="430" y="254"/>
                  </a:lnTo>
                  <a:lnTo>
                    <a:pt x="444" y="254"/>
                  </a:lnTo>
                  <a:lnTo>
                    <a:pt x="421" y="248"/>
                  </a:lnTo>
                  <a:lnTo>
                    <a:pt x="406" y="266"/>
                  </a:lnTo>
                  <a:lnTo>
                    <a:pt x="375" y="237"/>
                  </a:lnTo>
                  <a:lnTo>
                    <a:pt x="364" y="225"/>
                  </a:lnTo>
                  <a:lnTo>
                    <a:pt x="366" y="164"/>
                  </a:lnTo>
                  <a:lnTo>
                    <a:pt x="384" y="182"/>
                  </a:lnTo>
                  <a:lnTo>
                    <a:pt x="397" y="210"/>
                  </a:lnTo>
                  <a:lnTo>
                    <a:pt x="393" y="182"/>
                  </a:lnTo>
                  <a:lnTo>
                    <a:pt x="423" y="177"/>
                  </a:lnTo>
                  <a:lnTo>
                    <a:pt x="387" y="177"/>
                  </a:lnTo>
                  <a:lnTo>
                    <a:pt x="370" y="156"/>
                  </a:lnTo>
                  <a:lnTo>
                    <a:pt x="346" y="140"/>
                  </a:lnTo>
                  <a:lnTo>
                    <a:pt x="333" y="117"/>
                  </a:lnTo>
                  <a:lnTo>
                    <a:pt x="322" y="104"/>
                  </a:lnTo>
                  <a:lnTo>
                    <a:pt x="319" y="81"/>
                  </a:lnTo>
                  <a:lnTo>
                    <a:pt x="322" y="39"/>
                  </a:lnTo>
                  <a:lnTo>
                    <a:pt x="337" y="69"/>
                  </a:lnTo>
                  <a:lnTo>
                    <a:pt x="364" y="83"/>
                  </a:lnTo>
                  <a:lnTo>
                    <a:pt x="379" y="92"/>
                  </a:lnTo>
                  <a:lnTo>
                    <a:pt x="364" y="74"/>
                  </a:lnTo>
                  <a:lnTo>
                    <a:pt x="340" y="65"/>
                  </a:lnTo>
                  <a:lnTo>
                    <a:pt x="334" y="47"/>
                  </a:lnTo>
                  <a:lnTo>
                    <a:pt x="318" y="24"/>
                  </a:lnTo>
                  <a:lnTo>
                    <a:pt x="288" y="0"/>
                  </a:lnTo>
                  <a:lnTo>
                    <a:pt x="246" y="8"/>
                  </a:lnTo>
                  <a:close/>
                </a:path>
              </a:pathLst>
            </a:custGeom>
            <a:gradFill rotWithShape="0">
              <a:gsLst>
                <a:gs pos="0">
                  <a:srgbClr val="CC6600"/>
                </a:gs>
                <a:gs pos="100000">
                  <a:srgbClr val="FFFFFF"/>
                </a:gs>
              </a:gsLst>
              <a:lin ang="5400000" scaled="1"/>
            </a:gradFill>
            <a:ln w="9525">
              <a:solidFill>
                <a:schemeClr val="tx1"/>
              </a:solidFill>
              <a:round/>
              <a:headEnd/>
              <a:tailEnd/>
            </a:ln>
            <a:effectLst/>
          </p:spPr>
          <p:txBody>
            <a:bodyPr/>
            <a:lstStyle/>
            <a:p>
              <a:endParaRPr lang="en-US"/>
            </a:p>
          </p:txBody>
        </p:sp>
        <p:grpSp>
          <p:nvGrpSpPr>
            <p:cNvPr id="7" name="Group 48"/>
            <p:cNvGrpSpPr>
              <a:grpSpLocks/>
            </p:cNvGrpSpPr>
            <p:nvPr/>
          </p:nvGrpSpPr>
          <p:grpSpPr bwMode="auto">
            <a:xfrm>
              <a:off x="4089" y="1454"/>
              <a:ext cx="492" cy="951"/>
              <a:chOff x="3521" y="1292"/>
              <a:chExt cx="622" cy="1104"/>
            </a:xfrm>
          </p:grpSpPr>
          <p:sp>
            <p:nvSpPr>
              <p:cNvPr id="365617" name="Freeform 49"/>
              <p:cNvSpPr>
                <a:spLocks/>
              </p:cNvSpPr>
              <p:nvPr/>
            </p:nvSpPr>
            <p:spPr bwMode="auto">
              <a:xfrm>
                <a:off x="3928" y="1730"/>
                <a:ext cx="145" cy="309"/>
              </a:xfrm>
              <a:custGeom>
                <a:avLst/>
                <a:gdLst/>
                <a:ahLst/>
                <a:cxnLst>
                  <a:cxn ang="0">
                    <a:pos x="68" y="192"/>
                  </a:cxn>
                  <a:cxn ang="0">
                    <a:pos x="48" y="120"/>
                  </a:cxn>
                  <a:cxn ang="0">
                    <a:pos x="36" y="96"/>
                  </a:cxn>
                  <a:cxn ang="0">
                    <a:pos x="16" y="40"/>
                  </a:cxn>
                  <a:cxn ang="0">
                    <a:pos x="0" y="0"/>
                  </a:cxn>
                  <a:cxn ang="0">
                    <a:pos x="40" y="44"/>
                  </a:cxn>
                  <a:cxn ang="0">
                    <a:pos x="52" y="72"/>
                  </a:cxn>
                  <a:cxn ang="0">
                    <a:pos x="64" y="116"/>
                  </a:cxn>
                  <a:cxn ang="0">
                    <a:pos x="80" y="140"/>
                  </a:cxn>
                  <a:cxn ang="0">
                    <a:pos x="100" y="228"/>
                  </a:cxn>
                  <a:cxn ang="0">
                    <a:pos x="68" y="192"/>
                  </a:cxn>
                </a:cxnLst>
                <a:rect l="0" t="0" r="r" b="b"/>
                <a:pathLst>
                  <a:path w="100" h="228">
                    <a:moveTo>
                      <a:pt x="68" y="192"/>
                    </a:moveTo>
                    <a:lnTo>
                      <a:pt x="48" y="120"/>
                    </a:lnTo>
                    <a:lnTo>
                      <a:pt x="36" y="96"/>
                    </a:lnTo>
                    <a:lnTo>
                      <a:pt x="16" y="40"/>
                    </a:lnTo>
                    <a:lnTo>
                      <a:pt x="0" y="0"/>
                    </a:lnTo>
                    <a:lnTo>
                      <a:pt x="40" y="44"/>
                    </a:lnTo>
                    <a:lnTo>
                      <a:pt x="52" y="72"/>
                    </a:lnTo>
                    <a:lnTo>
                      <a:pt x="64" y="116"/>
                    </a:lnTo>
                    <a:lnTo>
                      <a:pt x="80" y="140"/>
                    </a:lnTo>
                    <a:lnTo>
                      <a:pt x="100" y="228"/>
                    </a:lnTo>
                    <a:lnTo>
                      <a:pt x="68" y="192"/>
                    </a:lnTo>
                    <a:close/>
                  </a:path>
                </a:pathLst>
              </a:custGeom>
              <a:gradFill rotWithShape="1">
                <a:gsLst>
                  <a:gs pos="0">
                    <a:srgbClr val="669900"/>
                  </a:gs>
                  <a:gs pos="100000">
                    <a:srgbClr val="669900">
                      <a:gamma/>
                      <a:shade val="28627"/>
                      <a:invGamma/>
                    </a:srgbClr>
                  </a:gs>
                </a:gsLst>
                <a:lin ang="5400000" scaled="1"/>
              </a:gradFill>
              <a:ln w="9525">
                <a:solidFill>
                  <a:schemeClr val="tx1"/>
                </a:solidFill>
                <a:round/>
                <a:headEnd/>
                <a:tailEnd/>
              </a:ln>
              <a:effectLst/>
            </p:spPr>
            <p:txBody>
              <a:bodyPr/>
              <a:lstStyle/>
              <a:p>
                <a:endParaRPr lang="en-US"/>
              </a:p>
            </p:txBody>
          </p:sp>
          <p:sp>
            <p:nvSpPr>
              <p:cNvPr id="365618" name="Freeform 50"/>
              <p:cNvSpPr>
                <a:spLocks/>
              </p:cNvSpPr>
              <p:nvPr/>
            </p:nvSpPr>
            <p:spPr bwMode="auto">
              <a:xfrm>
                <a:off x="3521" y="1292"/>
                <a:ext cx="622" cy="1104"/>
              </a:xfrm>
              <a:custGeom>
                <a:avLst/>
                <a:gdLst/>
                <a:ahLst/>
                <a:cxnLst>
                  <a:cxn ang="0">
                    <a:pos x="372" y="652"/>
                  </a:cxn>
                  <a:cxn ang="0">
                    <a:pos x="368" y="604"/>
                  </a:cxn>
                  <a:cxn ang="0">
                    <a:pos x="356" y="560"/>
                  </a:cxn>
                  <a:cxn ang="0">
                    <a:pos x="344" y="528"/>
                  </a:cxn>
                  <a:cxn ang="0">
                    <a:pos x="324" y="496"/>
                  </a:cxn>
                  <a:cxn ang="0">
                    <a:pos x="280" y="452"/>
                  </a:cxn>
                  <a:cxn ang="0">
                    <a:pos x="220" y="388"/>
                  </a:cxn>
                  <a:cxn ang="0">
                    <a:pos x="188" y="356"/>
                  </a:cxn>
                  <a:cxn ang="0">
                    <a:pos x="144" y="296"/>
                  </a:cxn>
                  <a:cxn ang="0">
                    <a:pos x="96" y="236"/>
                  </a:cxn>
                  <a:cxn ang="0">
                    <a:pos x="76" y="204"/>
                  </a:cxn>
                  <a:cxn ang="0">
                    <a:pos x="56" y="168"/>
                  </a:cxn>
                  <a:cxn ang="0">
                    <a:pos x="28" y="124"/>
                  </a:cxn>
                  <a:cxn ang="0">
                    <a:pos x="0" y="76"/>
                  </a:cxn>
                  <a:cxn ang="0">
                    <a:pos x="0" y="0"/>
                  </a:cxn>
                  <a:cxn ang="0">
                    <a:pos x="28" y="64"/>
                  </a:cxn>
                  <a:cxn ang="0">
                    <a:pos x="52" y="120"/>
                  </a:cxn>
                  <a:cxn ang="0">
                    <a:pos x="100" y="172"/>
                  </a:cxn>
                  <a:cxn ang="0">
                    <a:pos x="136" y="220"/>
                  </a:cxn>
                  <a:cxn ang="0">
                    <a:pos x="160" y="260"/>
                  </a:cxn>
                  <a:cxn ang="0">
                    <a:pos x="216" y="328"/>
                  </a:cxn>
                  <a:cxn ang="0">
                    <a:pos x="248" y="376"/>
                  </a:cxn>
                  <a:cxn ang="0">
                    <a:pos x="296" y="420"/>
                  </a:cxn>
                  <a:cxn ang="0">
                    <a:pos x="328" y="452"/>
                  </a:cxn>
                  <a:cxn ang="0">
                    <a:pos x="348" y="488"/>
                  </a:cxn>
                  <a:cxn ang="0">
                    <a:pos x="372" y="520"/>
                  </a:cxn>
                  <a:cxn ang="0">
                    <a:pos x="384" y="552"/>
                  </a:cxn>
                  <a:cxn ang="0">
                    <a:pos x="392" y="596"/>
                  </a:cxn>
                  <a:cxn ang="0">
                    <a:pos x="400" y="652"/>
                  </a:cxn>
                  <a:cxn ang="0">
                    <a:pos x="420" y="684"/>
                  </a:cxn>
                  <a:cxn ang="0">
                    <a:pos x="428" y="816"/>
                  </a:cxn>
                  <a:cxn ang="0">
                    <a:pos x="384" y="816"/>
                  </a:cxn>
                  <a:cxn ang="0">
                    <a:pos x="372" y="652"/>
                  </a:cxn>
                </a:cxnLst>
                <a:rect l="0" t="0" r="r" b="b"/>
                <a:pathLst>
                  <a:path w="428" h="816">
                    <a:moveTo>
                      <a:pt x="372" y="652"/>
                    </a:moveTo>
                    <a:lnTo>
                      <a:pt x="368" y="604"/>
                    </a:lnTo>
                    <a:lnTo>
                      <a:pt x="356" y="560"/>
                    </a:lnTo>
                    <a:lnTo>
                      <a:pt x="344" y="528"/>
                    </a:lnTo>
                    <a:lnTo>
                      <a:pt x="324" y="496"/>
                    </a:lnTo>
                    <a:lnTo>
                      <a:pt x="280" y="452"/>
                    </a:lnTo>
                    <a:lnTo>
                      <a:pt x="220" y="388"/>
                    </a:lnTo>
                    <a:lnTo>
                      <a:pt x="188" y="356"/>
                    </a:lnTo>
                    <a:lnTo>
                      <a:pt x="144" y="296"/>
                    </a:lnTo>
                    <a:lnTo>
                      <a:pt x="96" y="236"/>
                    </a:lnTo>
                    <a:lnTo>
                      <a:pt x="76" y="204"/>
                    </a:lnTo>
                    <a:lnTo>
                      <a:pt x="56" y="168"/>
                    </a:lnTo>
                    <a:lnTo>
                      <a:pt x="28" y="124"/>
                    </a:lnTo>
                    <a:lnTo>
                      <a:pt x="0" y="76"/>
                    </a:lnTo>
                    <a:lnTo>
                      <a:pt x="0" y="0"/>
                    </a:lnTo>
                    <a:lnTo>
                      <a:pt x="28" y="64"/>
                    </a:lnTo>
                    <a:lnTo>
                      <a:pt x="52" y="120"/>
                    </a:lnTo>
                    <a:lnTo>
                      <a:pt x="100" y="172"/>
                    </a:lnTo>
                    <a:lnTo>
                      <a:pt x="136" y="220"/>
                    </a:lnTo>
                    <a:lnTo>
                      <a:pt x="160" y="260"/>
                    </a:lnTo>
                    <a:lnTo>
                      <a:pt x="216" y="328"/>
                    </a:lnTo>
                    <a:lnTo>
                      <a:pt x="248" y="376"/>
                    </a:lnTo>
                    <a:lnTo>
                      <a:pt x="296" y="420"/>
                    </a:lnTo>
                    <a:lnTo>
                      <a:pt x="328" y="452"/>
                    </a:lnTo>
                    <a:lnTo>
                      <a:pt x="348" y="488"/>
                    </a:lnTo>
                    <a:lnTo>
                      <a:pt x="372" y="520"/>
                    </a:lnTo>
                    <a:lnTo>
                      <a:pt x="384" y="552"/>
                    </a:lnTo>
                    <a:lnTo>
                      <a:pt x="392" y="596"/>
                    </a:lnTo>
                    <a:lnTo>
                      <a:pt x="400" y="652"/>
                    </a:lnTo>
                    <a:lnTo>
                      <a:pt x="420" y="684"/>
                    </a:lnTo>
                    <a:lnTo>
                      <a:pt x="428" y="816"/>
                    </a:lnTo>
                    <a:lnTo>
                      <a:pt x="384" y="816"/>
                    </a:lnTo>
                    <a:lnTo>
                      <a:pt x="372" y="652"/>
                    </a:lnTo>
                    <a:close/>
                  </a:path>
                </a:pathLst>
              </a:custGeom>
              <a:gradFill rotWithShape="1">
                <a:gsLst>
                  <a:gs pos="0">
                    <a:srgbClr val="669900"/>
                  </a:gs>
                  <a:gs pos="100000">
                    <a:srgbClr val="669900">
                      <a:gamma/>
                      <a:shade val="28627"/>
                      <a:invGamma/>
                    </a:srgbClr>
                  </a:gs>
                </a:gsLst>
                <a:lin ang="5400000" scaled="1"/>
              </a:gradFill>
              <a:ln w="9525">
                <a:solidFill>
                  <a:schemeClr val="tx1"/>
                </a:solidFill>
                <a:round/>
                <a:headEnd/>
                <a:tailEnd/>
              </a:ln>
              <a:effectLst/>
            </p:spPr>
            <p:txBody>
              <a:bodyPr/>
              <a:lstStyle/>
              <a:p>
                <a:endParaRPr lang="en-US"/>
              </a:p>
            </p:txBody>
          </p:sp>
        </p:grpSp>
        <p:sp>
          <p:nvSpPr>
            <p:cNvPr id="365619" name="Freeform 51"/>
            <p:cNvSpPr>
              <a:spLocks/>
            </p:cNvSpPr>
            <p:nvPr/>
          </p:nvSpPr>
          <p:spPr bwMode="auto">
            <a:xfrm>
              <a:off x="4553" y="1422"/>
              <a:ext cx="787" cy="1048"/>
            </a:xfrm>
            <a:custGeom>
              <a:avLst/>
              <a:gdLst/>
              <a:ahLst/>
              <a:cxnLst>
                <a:cxn ang="0">
                  <a:pos x="0" y="900"/>
                </a:cxn>
                <a:cxn ang="0">
                  <a:pos x="0" y="792"/>
                </a:cxn>
                <a:cxn ang="0">
                  <a:pos x="8" y="748"/>
                </a:cxn>
                <a:cxn ang="0">
                  <a:pos x="8" y="704"/>
                </a:cxn>
                <a:cxn ang="0">
                  <a:pos x="16" y="648"/>
                </a:cxn>
                <a:cxn ang="0">
                  <a:pos x="36" y="612"/>
                </a:cxn>
                <a:cxn ang="0">
                  <a:pos x="64" y="588"/>
                </a:cxn>
                <a:cxn ang="0">
                  <a:pos x="112" y="544"/>
                </a:cxn>
                <a:cxn ang="0">
                  <a:pos x="164" y="512"/>
                </a:cxn>
                <a:cxn ang="0">
                  <a:pos x="220" y="460"/>
                </a:cxn>
                <a:cxn ang="0">
                  <a:pos x="276" y="416"/>
                </a:cxn>
                <a:cxn ang="0">
                  <a:pos x="316" y="380"/>
                </a:cxn>
                <a:cxn ang="0">
                  <a:pos x="336" y="360"/>
                </a:cxn>
                <a:cxn ang="0">
                  <a:pos x="392" y="332"/>
                </a:cxn>
                <a:cxn ang="0">
                  <a:pos x="432" y="296"/>
                </a:cxn>
                <a:cxn ang="0">
                  <a:pos x="460" y="248"/>
                </a:cxn>
                <a:cxn ang="0">
                  <a:pos x="476" y="204"/>
                </a:cxn>
                <a:cxn ang="0">
                  <a:pos x="492" y="128"/>
                </a:cxn>
                <a:cxn ang="0">
                  <a:pos x="508" y="96"/>
                </a:cxn>
                <a:cxn ang="0">
                  <a:pos x="532" y="56"/>
                </a:cxn>
                <a:cxn ang="0">
                  <a:pos x="568" y="24"/>
                </a:cxn>
                <a:cxn ang="0">
                  <a:pos x="684" y="0"/>
                </a:cxn>
                <a:cxn ang="0">
                  <a:pos x="584" y="56"/>
                </a:cxn>
                <a:cxn ang="0">
                  <a:pos x="564" y="72"/>
                </a:cxn>
                <a:cxn ang="0">
                  <a:pos x="540" y="104"/>
                </a:cxn>
                <a:cxn ang="0">
                  <a:pos x="508" y="132"/>
                </a:cxn>
                <a:cxn ang="0">
                  <a:pos x="460" y="180"/>
                </a:cxn>
                <a:cxn ang="0">
                  <a:pos x="436" y="216"/>
                </a:cxn>
                <a:cxn ang="0">
                  <a:pos x="404" y="252"/>
                </a:cxn>
                <a:cxn ang="0">
                  <a:pos x="384" y="292"/>
                </a:cxn>
                <a:cxn ang="0">
                  <a:pos x="364" y="324"/>
                </a:cxn>
                <a:cxn ang="0">
                  <a:pos x="336" y="404"/>
                </a:cxn>
                <a:cxn ang="0">
                  <a:pos x="308" y="436"/>
                </a:cxn>
                <a:cxn ang="0">
                  <a:pos x="280" y="464"/>
                </a:cxn>
                <a:cxn ang="0">
                  <a:pos x="252" y="484"/>
                </a:cxn>
                <a:cxn ang="0">
                  <a:pos x="212" y="516"/>
                </a:cxn>
                <a:cxn ang="0">
                  <a:pos x="168" y="548"/>
                </a:cxn>
                <a:cxn ang="0">
                  <a:pos x="136" y="568"/>
                </a:cxn>
                <a:cxn ang="0">
                  <a:pos x="96" y="600"/>
                </a:cxn>
                <a:cxn ang="0">
                  <a:pos x="76" y="620"/>
                </a:cxn>
                <a:cxn ang="0">
                  <a:pos x="48" y="652"/>
                </a:cxn>
                <a:cxn ang="0">
                  <a:pos x="48" y="688"/>
                </a:cxn>
                <a:cxn ang="0">
                  <a:pos x="44" y="732"/>
                </a:cxn>
                <a:cxn ang="0">
                  <a:pos x="40" y="900"/>
                </a:cxn>
                <a:cxn ang="0">
                  <a:pos x="0" y="900"/>
                </a:cxn>
              </a:cxnLst>
              <a:rect l="0" t="0" r="r" b="b"/>
              <a:pathLst>
                <a:path w="684" h="900">
                  <a:moveTo>
                    <a:pt x="0" y="900"/>
                  </a:moveTo>
                  <a:lnTo>
                    <a:pt x="0" y="792"/>
                  </a:lnTo>
                  <a:lnTo>
                    <a:pt x="8" y="748"/>
                  </a:lnTo>
                  <a:lnTo>
                    <a:pt x="8" y="704"/>
                  </a:lnTo>
                  <a:lnTo>
                    <a:pt x="16" y="648"/>
                  </a:lnTo>
                  <a:lnTo>
                    <a:pt x="36" y="612"/>
                  </a:lnTo>
                  <a:lnTo>
                    <a:pt x="64" y="588"/>
                  </a:lnTo>
                  <a:lnTo>
                    <a:pt x="112" y="544"/>
                  </a:lnTo>
                  <a:lnTo>
                    <a:pt x="164" y="512"/>
                  </a:lnTo>
                  <a:lnTo>
                    <a:pt x="220" y="460"/>
                  </a:lnTo>
                  <a:lnTo>
                    <a:pt x="276" y="416"/>
                  </a:lnTo>
                  <a:lnTo>
                    <a:pt x="316" y="380"/>
                  </a:lnTo>
                  <a:lnTo>
                    <a:pt x="336" y="360"/>
                  </a:lnTo>
                  <a:lnTo>
                    <a:pt x="392" y="332"/>
                  </a:lnTo>
                  <a:lnTo>
                    <a:pt x="432" y="296"/>
                  </a:lnTo>
                  <a:lnTo>
                    <a:pt x="460" y="248"/>
                  </a:lnTo>
                  <a:lnTo>
                    <a:pt x="476" y="204"/>
                  </a:lnTo>
                  <a:lnTo>
                    <a:pt x="492" y="128"/>
                  </a:lnTo>
                  <a:lnTo>
                    <a:pt x="508" y="96"/>
                  </a:lnTo>
                  <a:lnTo>
                    <a:pt x="532" y="56"/>
                  </a:lnTo>
                  <a:lnTo>
                    <a:pt x="568" y="24"/>
                  </a:lnTo>
                  <a:lnTo>
                    <a:pt x="684" y="0"/>
                  </a:lnTo>
                  <a:lnTo>
                    <a:pt x="584" y="56"/>
                  </a:lnTo>
                  <a:lnTo>
                    <a:pt x="564" y="72"/>
                  </a:lnTo>
                  <a:lnTo>
                    <a:pt x="540" y="104"/>
                  </a:lnTo>
                  <a:lnTo>
                    <a:pt x="508" y="132"/>
                  </a:lnTo>
                  <a:lnTo>
                    <a:pt x="460" y="180"/>
                  </a:lnTo>
                  <a:lnTo>
                    <a:pt x="436" y="216"/>
                  </a:lnTo>
                  <a:lnTo>
                    <a:pt x="404" y="252"/>
                  </a:lnTo>
                  <a:lnTo>
                    <a:pt x="384" y="292"/>
                  </a:lnTo>
                  <a:lnTo>
                    <a:pt x="364" y="324"/>
                  </a:lnTo>
                  <a:lnTo>
                    <a:pt x="336" y="404"/>
                  </a:lnTo>
                  <a:lnTo>
                    <a:pt x="308" y="436"/>
                  </a:lnTo>
                  <a:lnTo>
                    <a:pt x="280" y="464"/>
                  </a:lnTo>
                  <a:lnTo>
                    <a:pt x="252" y="484"/>
                  </a:lnTo>
                  <a:lnTo>
                    <a:pt x="212" y="516"/>
                  </a:lnTo>
                  <a:lnTo>
                    <a:pt x="168" y="548"/>
                  </a:lnTo>
                  <a:lnTo>
                    <a:pt x="136" y="568"/>
                  </a:lnTo>
                  <a:lnTo>
                    <a:pt x="96" y="600"/>
                  </a:lnTo>
                  <a:lnTo>
                    <a:pt x="76" y="620"/>
                  </a:lnTo>
                  <a:lnTo>
                    <a:pt x="48" y="652"/>
                  </a:lnTo>
                  <a:lnTo>
                    <a:pt x="48" y="688"/>
                  </a:lnTo>
                  <a:lnTo>
                    <a:pt x="44" y="732"/>
                  </a:lnTo>
                  <a:lnTo>
                    <a:pt x="40" y="900"/>
                  </a:lnTo>
                  <a:lnTo>
                    <a:pt x="0" y="900"/>
                  </a:lnTo>
                  <a:close/>
                </a:path>
              </a:pathLst>
            </a:custGeom>
            <a:solidFill>
              <a:srgbClr val="DDDDDD"/>
            </a:solidFill>
            <a:ln w="9525">
              <a:solidFill>
                <a:schemeClr val="tx1"/>
              </a:solidFill>
              <a:round/>
              <a:headEnd/>
              <a:tailEnd/>
            </a:ln>
            <a:effectLst/>
          </p:spPr>
          <p:txBody>
            <a:bodyPr/>
            <a:lstStyle/>
            <a:p>
              <a:endParaRPr lang="en-US"/>
            </a:p>
          </p:txBody>
        </p:sp>
        <p:sp>
          <p:nvSpPr>
            <p:cNvPr id="365620" name="Freeform 52"/>
            <p:cNvSpPr>
              <a:spLocks/>
            </p:cNvSpPr>
            <p:nvPr/>
          </p:nvSpPr>
          <p:spPr bwMode="auto">
            <a:xfrm>
              <a:off x="3845" y="1435"/>
              <a:ext cx="759" cy="1151"/>
            </a:xfrm>
            <a:custGeom>
              <a:avLst/>
              <a:gdLst/>
              <a:ahLst/>
              <a:cxnLst>
                <a:cxn ang="0">
                  <a:pos x="604" y="988"/>
                </a:cxn>
                <a:cxn ang="0">
                  <a:pos x="588" y="928"/>
                </a:cxn>
                <a:cxn ang="0">
                  <a:pos x="580" y="888"/>
                </a:cxn>
                <a:cxn ang="0">
                  <a:pos x="576" y="852"/>
                </a:cxn>
                <a:cxn ang="0">
                  <a:pos x="576" y="800"/>
                </a:cxn>
                <a:cxn ang="0">
                  <a:pos x="576" y="736"/>
                </a:cxn>
                <a:cxn ang="0">
                  <a:pos x="568" y="696"/>
                </a:cxn>
                <a:cxn ang="0">
                  <a:pos x="520" y="648"/>
                </a:cxn>
                <a:cxn ang="0">
                  <a:pos x="500" y="632"/>
                </a:cxn>
                <a:cxn ang="0">
                  <a:pos x="468" y="580"/>
                </a:cxn>
                <a:cxn ang="0">
                  <a:pos x="452" y="540"/>
                </a:cxn>
                <a:cxn ang="0">
                  <a:pos x="388" y="444"/>
                </a:cxn>
                <a:cxn ang="0">
                  <a:pos x="372" y="412"/>
                </a:cxn>
                <a:cxn ang="0">
                  <a:pos x="340" y="380"/>
                </a:cxn>
                <a:cxn ang="0">
                  <a:pos x="316" y="352"/>
                </a:cxn>
                <a:cxn ang="0">
                  <a:pos x="236" y="280"/>
                </a:cxn>
                <a:cxn ang="0">
                  <a:pos x="208" y="256"/>
                </a:cxn>
                <a:cxn ang="0">
                  <a:pos x="168" y="216"/>
                </a:cxn>
                <a:cxn ang="0">
                  <a:pos x="140" y="192"/>
                </a:cxn>
                <a:cxn ang="0">
                  <a:pos x="96" y="152"/>
                </a:cxn>
                <a:cxn ang="0">
                  <a:pos x="52" y="116"/>
                </a:cxn>
                <a:cxn ang="0">
                  <a:pos x="32" y="88"/>
                </a:cxn>
                <a:cxn ang="0">
                  <a:pos x="0" y="0"/>
                </a:cxn>
                <a:cxn ang="0">
                  <a:pos x="40" y="64"/>
                </a:cxn>
                <a:cxn ang="0">
                  <a:pos x="76" y="100"/>
                </a:cxn>
                <a:cxn ang="0">
                  <a:pos x="132" y="148"/>
                </a:cxn>
                <a:cxn ang="0">
                  <a:pos x="176" y="188"/>
                </a:cxn>
                <a:cxn ang="0">
                  <a:pos x="228" y="216"/>
                </a:cxn>
                <a:cxn ang="0">
                  <a:pos x="264" y="248"/>
                </a:cxn>
                <a:cxn ang="0">
                  <a:pos x="292" y="276"/>
                </a:cxn>
                <a:cxn ang="0">
                  <a:pos x="368" y="352"/>
                </a:cxn>
                <a:cxn ang="0">
                  <a:pos x="400" y="384"/>
                </a:cxn>
                <a:cxn ang="0">
                  <a:pos x="416" y="408"/>
                </a:cxn>
                <a:cxn ang="0">
                  <a:pos x="432" y="436"/>
                </a:cxn>
                <a:cxn ang="0">
                  <a:pos x="488" y="532"/>
                </a:cxn>
                <a:cxn ang="0">
                  <a:pos x="512" y="568"/>
                </a:cxn>
                <a:cxn ang="0">
                  <a:pos x="532" y="600"/>
                </a:cxn>
                <a:cxn ang="0">
                  <a:pos x="564" y="628"/>
                </a:cxn>
                <a:cxn ang="0">
                  <a:pos x="592" y="648"/>
                </a:cxn>
                <a:cxn ang="0">
                  <a:pos x="608" y="712"/>
                </a:cxn>
                <a:cxn ang="0">
                  <a:pos x="608" y="764"/>
                </a:cxn>
                <a:cxn ang="0">
                  <a:pos x="620" y="848"/>
                </a:cxn>
                <a:cxn ang="0">
                  <a:pos x="632" y="876"/>
                </a:cxn>
                <a:cxn ang="0">
                  <a:pos x="660" y="924"/>
                </a:cxn>
                <a:cxn ang="0">
                  <a:pos x="648" y="976"/>
                </a:cxn>
                <a:cxn ang="0">
                  <a:pos x="604" y="988"/>
                </a:cxn>
              </a:cxnLst>
              <a:rect l="0" t="0" r="r" b="b"/>
              <a:pathLst>
                <a:path w="660" h="988">
                  <a:moveTo>
                    <a:pt x="604" y="988"/>
                  </a:moveTo>
                  <a:lnTo>
                    <a:pt x="588" y="928"/>
                  </a:lnTo>
                  <a:lnTo>
                    <a:pt x="580" y="888"/>
                  </a:lnTo>
                  <a:lnTo>
                    <a:pt x="576" y="852"/>
                  </a:lnTo>
                  <a:lnTo>
                    <a:pt x="576" y="800"/>
                  </a:lnTo>
                  <a:lnTo>
                    <a:pt x="576" y="736"/>
                  </a:lnTo>
                  <a:lnTo>
                    <a:pt x="568" y="696"/>
                  </a:lnTo>
                  <a:lnTo>
                    <a:pt x="520" y="648"/>
                  </a:lnTo>
                  <a:lnTo>
                    <a:pt x="500" y="632"/>
                  </a:lnTo>
                  <a:lnTo>
                    <a:pt x="468" y="580"/>
                  </a:lnTo>
                  <a:lnTo>
                    <a:pt x="452" y="540"/>
                  </a:lnTo>
                  <a:lnTo>
                    <a:pt x="388" y="444"/>
                  </a:lnTo>
                  <a:lnTo>
                    <a:pt x="372" y="412"/>
                  </a:lnTo>
                  <a:lnTo>
                    <a:pt x="340" y="380"/>
                  </a:lnTo>
                  <a:lnTo>
                    <a:pt x="316" y="352"/>
                  </a:lnTo>
                  <a:lnTo>
                    <a:pt x="236" y="280"/>
                  </a:lnTo>
                  <a:lnTo>
                    <a:pt x="208" y="256"/>
                  </a:lnTo>
                  <a:lnTo>
                    <a:pt x="168" y="216"/>
                  </a:lnTo>
                  <a:lnTo>
                    <a:pt x="140" y="192"/>
                  </a:lnTo>
                  <a:lnTo>
                    <a:pt x="96" y="152"/>
                  </a:lnTo>
                  <a:lnTo>
                    <a:pt x="52" y="116"/>
                  </a:lnTo>
                  <a:lnTo>
                    <a:pt x="32" y="88"/>
                  </a:lnTo>
                  <a:lnTo>
                    <a:pt x="0" y="0"/>
                  </a:lnTo>
                  <a:lnTo>
                    <a:pt x="40" y="64"/>
                  </a:lnTo>
                  <a:lnTo>
                    <a:pt x="76" y="100"/>
                  </a:lnTo>
                  <a:lnTo>
                    <a:pt x="132" y="148"/>
                  </a:lnTo>
                  <a:lnTo>
                    <a:pt x="176" y="188"/>
                  </a:lnTo>
                  <a:lnTo>
                    <a:pt x="228" y="216"/>
                  </a:lnTo>
                  <a:lnTo>
                    <a:pt x="264" y="248"/>
                  </a:lnTo>
                  <a:lnTo>
                    <a:pt x="292" y="276"/>
                  </a:lnTo>
                  <a:lnTo>
                    <a:pt x="368" y="352"/>
                  </a:lnTo>
                  <a:lnTo>
                    <a:pt x="400" y="384"/>
                  </a:lnTo>
                  <a:lnTo>
                    <a:pt x="416" y="408"/>
                  </a:lnTo>
                  <a:lnTo>
                    <a:pt x="432" y="436"/>
                  </a:lnTo>
                  <a:lnTo>
                    <a:pt x="488" y="532"/>
                  </a:lnTo>
                  <a:lnTo>
                    <a:pt x="512" y="568"/>
                  </a:lnTo>
                  <a:lnTo>
                    <a:pt x="532" y="600"/>
                  </a:lnTo>
                  <a:lnTo>
                    <a:pt x="564" y="628"/>
                  </a:lnTo>
                  <a:lnTo>
                    <a:pt x="592" y="648"/>
                  </a:lnTo>
                  <a:lnTo>
                    <a:pt x="608" y="712"/>
                  </a:lnTo>
                  <a:lnTo>
                    <a:pt x="608" y="764"/>
                  </a:lnTo>
                  <a:lnTo>
                    <a:pt x="620" y="848"/>
                  </a:lnTo>
                  <a:lnTo>
                    <a:pt x="632" y="876"/>
                  </a:lnTo>
                  <a:lnTo>
                    <a:pt x="660" y="924"/>
                  </a:lnTo>
                  <a:lnTo>
                    <a:pt x="648" y="976"/>
                  </a:lnTo>
                  <a:lnTo>
                    <a:pt x="604" y="988"/>
                  </a:lnTo>
                  <a:close/>
                </a:path>
              </a:pathLst>
            </a:custGeom>
            <a:solidFill>
              <a:srgbClr val="DDDDDD"/>
            </a:solidFill>
            <a:ln w="9525">
              <a:solidFill>
                <a:schemeClr val="tx1"/>
              </a:solidFill>
              <a:round/>
              <a:headEnd/>
              <a:tailEnd/>
            </a:ln>
            <a:effectLst/>
          </p:spPr>
          <p:txBody>
            <a:bodyPr/>
            <a:lstStyle/>
            <a:p>
              <a:endParaRPr lang="en-US"/>
            </a:p>
          </p:txBody>
        </p:sp>
        <p:sp>
          <p:nvSpPr>
            <p:cNvPr id="365621" name="Freeform 53"/>
            <p:cNvSpPr>
              <a:spLocks/>
            </p:cNvSpPr>
            <p:nvPr/>
          </p:nvSpPr>
          <p:spPr bwMode="auto">
            <a:xfrm>
              <a:off x="4539" y="1719"/>
              <a:ext cx="1118" cy="904"/>
            </a:xfrm>
            <a:custGeom>
              <a:avLst/>
              <a:gdLst/>
              <a:ahLst/>
              <a:cxnLst>
                <a:cxn ang="0">
                  <a:pos x="0" y="748"/>
                </a:cxn>
                <a:cxn ang="0">
                  <a:pos x="24" y="776"/>
                </a:cxn>
                <a:cxn ang="0">
                  <a:pos x="56" y="756"/>
                </a:cxn>
                <a:cxn ang="0">
                  <a:pos x="72" y="696"/>
                </a:cxn>
                <a:cxn ang="0">
                  <a:pos x="80" y="616"/>
                </a:cxn>
                <a:cxn ang="0">
                  <a:pos x="96" y="576"/>
                </a:cxn>
                <a:cxn ang="0">
                  <a:pos x="124" y="512"/>
                </a:cxn>
                <a:cxn ang="0">
                  <a:pos x="148" y="472"/>
                </a:cxn>
                <a:cxn ang="0">
                  <a:pos x="196" y="424"/>
                </a:cxn>
                <a:cxn ang="0">
                  <a:pos x="280" y="356"/>
                </a:cxn>
                <a:cxn ang="0">
                  <a:pos x="304" y="344"/>
                </a:cxn>
                <a:cxn ang="0">
                  <a:pos x="336" y="324"/>
                </a:cxn>
                <a:cxn ang="0">
                  <a:pos x="364" y="288"/>
                </a:cxn>
                <a:cxn ang="0">
                  <a:pos x="476" y="164"/>
                </a:cxn>
                <a:cxn ang="0">
                  <a:pos x="548" y="100"/>
                </a:cxn>
                <a:cxn ang="0">
                  <a:pos x="608" y="60"/>
                </a:cxn>
                <a:cxn ang="0">
                  <a:pos x="680" y="24"/>
                </a:cxn>
                <a:cxn ang="0">
                  <a:pos x="732" y="16"/>
                </a:cxn>
                <a:cxn ang="0">
                  <a:pos x="764" y="16"/>
                </a:cxn>
                <a:cxn ang="0">
                  <a:pos x="800" y="32"/>
                </a:cxn>
                <a:cxn ang="0">
                  <a:pos x="844" y="68"/>
                </a:cxn>
                <a:cxn ang="0">
                  <a:pos x="876" y="104"/>
                </a:cxn>
                <a:cxn ang="0">
                  <a:pos x="912" y="140"/>
                </a:cxn>
                <a:cxn ang="0">
                  <a:pos x="940" y="168"/>
                </a:cxn>
                <a:cxn ang="0">
                  <a:pos x="968" y="172"/>
                </a:cxn>
                <a:cxn ang="0">
                  <a:pos x="972" y="144"/>
                </a:cxn>
                <a:cxn ang="0">
                  <a:pos x="948" y="112"/>
                </a:cxn>
                <a:cxn ang="0">
                  <a:pos x="920" y="72"/>
                </a:cxn>
                <a:cxn ang="0">
                  <a:pos x="880" y="32"/>
                </a:cxn>
                <a:cxn ang="0">
                  <a:pos x="852" y="20"/>
                </a:cxn>
                <a:cxn ang="0">
                  <a:pos x="816" y="4"/>
                </a:cxn>
                <a:cxn ang="0">
                  <a:pos x="776" y="0"/>
                </a:cxn>
                <a:cxn ang="0">
                  <a:pos x="736" y="4"/>
                </a:cxn>
                <a:cxn ang="0">
                  <a:pos x="688" y="12"/>
                </a:cxn>
                <a:cxn ang="0">
                  <a:pos x="592" y="36"/>
                </a:cxn>
                <a:cxn ang="0">
                  <a:pos x="544" y="56"/>
                </a:cxn>
                <a:cxn ang="0">
                  <a:pos x="492" y="88"/>
                </a:cxn>
                <a:cxn ang="0">
                  <a:pos x="436" y="136"/>
                </a:cxn>
                <a:cxn ang="0">
                  <a:pos x="360" y="208"/>
                </a:cxn>
                <a:cxn ang="0">
                  <a:pos x="284" y="280"/>
                </a:cxn>
                <a:cxn ang="0">
                  <a:pos x="260" y="316"/>
                </a:cxn>
                <a:cxn ang="0">
                  <a:pos x="200" y="368"/>
                </a:cxn>
                <a:cxn ang="0">
                  <a:pos x="152" y="412"/>
                </a:cxn>
                <a:cxn ang="0">
                  <a:pos x="104" y="460"/>
                </a:cxn>
                <a:cxn ang="0">
                  <a:pos x="80" y="472"/>
                </a:cxn>
                <a:cxn ang="0">
                  <a:pos x="64" y="504"/>
                </a:cxn>
                <a:cxn ang="0">
                  <a:pos x="60" y="540"/>
                </a:cxn>
                <a:cxn ang="0">
                  <a:pos x="48" y="580"/>
                </a:cxn>
                <a:cxn ang="0">
                  <a:pos x="40" y="624"/>
                </a:cxn>
                <a:cxn ang="0">
                  <a:pos x="24" y="688"/>
                </a:cxn>
                <a:cxn ang="0">
                  <a:pos x="12" y="716"/>
                </a:cxn>
                <a:cxn ang="0">
                  <a:pos x="0" y="748"/>
                </a:cxn>
              </a:cxnLst>
              <a:rect l="0" t="0" r="r" b="b"/>
              <a:pathLst>
                <a:path w="972" h="776">
                  <a:moveTo>
                    <a:pt x="0" y="748"/>
                  </a:moveTo>
                  <a:lnTo>
                    <a:pt x="24" y="776"/>
                  </a:lnTo>
                  <a:lnTo>
                    <a:pt x="56" y="756"/>
                  </a:lnTo>
                  <a:lnTo>
                    <a:pt x="72" y="696"/>
                  </a:lnTo>
                  <a:lnTo>
                    <a:pt x="80" y="616"/>
                  </a:lnTo>
                  <a:lnTo>
                    <a:pt x="96" y="576"/>
                  </a:lnTo>
                  <a:lnTo>
                    <a:pt x="124" y="512"/>
                  </a:lnTo>
                  <a:lnTo>
                    <a:pt x="148" y="472"/>
                  </a:lnTo>
                  <a:lnTo>
                    <a:pt x="196" y="424"/>
                  </a:lnTo>
                  <a:lnTo>
                    <a:pt x="280" y="356"/>
                  </a:lnTo>
                  <a:lnTo>
                    <a:pt x="304" y="344"/>
                  </a:lnTo>
                  <a:lnTo>
                    <a:pt x="336" y="324"/>
                  </a:lnTo>
                  <a:lnTo>
                    <a:pt x="364" y="288"/>
                  </a:lnTo>
                  <a:lnTo>
                    <a:pt x="476" y="164"/>
                  </a:lnTo>
                  <a:lnTo>
                    <a:pt x="548" y="100"/>
                  </a:lnTo>
                  <a:lnTo>
                    <a:pt x="608" y="60"/>
                  </a:lnTo>
                  <a:lnTo>
                    <a:pt x="680" y="24"/>
                  </a:lnTo>
                  <a:lnTo>
                    <a:pt x="732" y="16"/>
                  </a:lnTo>
                  <a:lnTo>
                    <a:pt x="764" y="16"/>
                  </a:lnTo>
                  <a:lnTo>
                    <a:pt x="800" y="32"/>
                  </a:lnTo>
                  <a:lnTo>
                    <a:pt x="844" y="68"/>
                  </a:lnTo>
                  <a:lnTo>
                    <a:pt x="876" y="104"/>
                  </a:lnTo>
                  <a:lnTo>
                    <a:pt x="912" y="140"/>
                  </a:lnTo>
                  <a:lnTo>
                    <a:pt x="940" y="168"/>
                  </a:lnTo>
                  <a:lnTo>
                    <a:pt x="968" y="172"/>
                  </a:lnTo>
                  <a:lnTo>
                    <a:pt x="972" y="144"/>
                  </a:lnTo>
                  <a:lnTo>
                    <a:pt x="948" y="112"/>
                  </a:lnTo>
                  <a:lnTo>
                    <a:pt x="920" y="72"/>
                  </a:lnTo>
                  <a:lnTo>
                    <a:pt x="880" y="32"/>
                  </a:lnTo>
                  <a:lnTo>
                    <a:pt x="852" y="20"/>
                  </a:lnTo>
                  <a:lnTo>
                    <a:pt x="816" y="4"/>
                  </a:lnTo>
                  <a:lnTo>
                    <a:pt x="776" y="0"/>
                  </a:lnTo>
                  <a:lnTo>
                    <a:pt x="736" y="4"/>
                  </a:lnTo>
                  <a:lnTo>
                    <a:pt x="688" y="12"/>
                  </a:lnTo>
                  <a:lnTo>
                    <a:pt x="592" y="36"/>
                  </a:lnTo>
                  <a:lnTo>
                    <a:pt x="544" y="56"/>
                  </a:lnTo>
                  <a:lnTo>
                    <a:pt x="492" y="88"/>
                  </a:lnTo>
                  <a:lnTo>
                    <a:pt x="436" y="136"/>
                  </a:lnTo>
                  <a:lnTo>
                    <a:pt x="360" y="208"/>
                  </a:lnTo>
                  <a:lnTo>
                    <a:pt x="284" y="280"/>
                  </a:lnTo>
                  <a:lnTo>
                    <a:pt x="260" y="316"/>
                  </a:lnTo>
                  <a:lnTo>
                    <a:pt x="200" y="368"/>
                  </a:lnTo>
                  <a:lnTo>
                    <a:pt x="152" y="412"/>
                  </a:lnTo>
                  <a:lnTo>
                    <a:pt x="104" y="460"/>
                  </a:lnTo>
                  <a:lnTo>
                    <a:pt x="80" y="472"/>
                  </a:lnTo>
                  <a:lnTo>
                    <a:pt x="64" y="504"/>
                  </a:lnTo>
                  <a:lnTo>
                    <a:pt x="60" y="540"/>
                  </a:lnTo>
                  <a:lnTo>
                    <a:pt x="48" y="580"/>
                  </a:lnTo>
                  <a:lnTo>
                    <a:pt x="40" y="624"/>
                  </a:lnTo>
                  <a:lnTo>
                    <a:pt x="24" y="688"/>
                  </a:lnTo>
                  <a:lnTo>
                    <a:pt x="12" y="716"/>
                  </a:lnTo>
                  <a:lnTo>
                    <a:pt x="0" y="748"/>
                  </a:lnTo>
                  <a:close/>
                </a:path>
              </a:pathLst>
            </a:custGeom>
            <a:solidFill>
              <a:srgbClr val="DDDDDD"/>
            </a:solidFill>
            <a:ln w="9525">
              <a:solidFill>
                <a:schemeClr val="tx1"/>
              </a:solidFill>
              <a:round/>
              <a:headEnd/>
              <a:tailEnd/>
            </a:ln>
            <a:effectLst/>
          </p:spPr>
          <p:txBody>
            <a:bodyPr/>
            <a:lstStyle/>
            <a:p>
              <a:endParaRPr lang="en-US"/>
            </a:p>
          </p:txBody>
        </p:sp>
        <p:sp>
          <p:nvSpPr>
            <p:cNvPr id="365622" name="Oval 54"/>
            <p:cNvSpPr>
              <a:spLocks noChangeArrowheads="1"/>
            </p:cNvSpPr>
            <p:nvPr/>
          </p:nvSpPr>
          <p:spPr bwMode="auto">
            <a:xfrm>
              <a:off x="4475" y="2954"/>
              <a:ext cx="92" cy="61"/>
            </a:xfrm>
            <a:prstGeom prst="ellipse">
              <a:avLst/>
            </a:prstGeom>
            <a:gradFill rotWithShape="0">
              <a:gsLst>
                <a:gs pos="0">
                  <a:srgbClr val="993300"/>
                </a:gs>
                <a:gs pos="100000">
                  <a:srgbClr val="993300">
                    <a:gamma/>
                    <a:shade val="46275"/>
                    <a:invGamma/>
                  </a:srgbClr>
                </a:gs>
              </a:gsLst>
              <a:lin ang="5400000" scaled="1"/>
            </a:gradFill>
            <a:ln w="9525">
              <a:solidFill>
                <a:schemeClr val="tx1"/>
              </a:solidFill>
              <a:round/>
              <a:headEnd/>
              <a:tailEnd/>
            </a:ln>
            <a:effectLst/>
          </p:spPr>
          <p:txBody>
            <a:bodyPr wrap="none" anchor="ctr"/>
            <a:lstStyle/>
            <a:p>
              <a:endParaRPr lang="en-US"/>
            </a:p>
          </p:txBody>
        </p:sp>
        <p:sp>
          <p:nvSpPr>
            <p:cNvPr id="365623" name="Text Box 55"/>
            <p:cNvSpPr txBox="1">
              <a:spLocks noChangeArrowheads="1"/>
            </p:cNvSpPr>
            <p:nvPr/>
          </p:nvSpPr>
          <p:spPr bwMode="auto">
            <a:xfrm>
              <a:off x="3371" y="1475"/>
              <a:ext cx="495" cy="460"/>
            </a:xfrm>
            <a:prstGeom prst="rect">
              <a:avLst/>
            </a:prstGeom>
            <a:noFill/>
            <a:ln w="9525">
              <a:noFill/>
              <a:miter lim="800000"/>
              <a:headEnd/>
              <a:tailEnd/>
            </a:ln>
            <a:effectLst/>
          </p:spPr>
          <p:txBody>
            <a:bodyPr wrap="none">
              <a:spAutoFit/>
            </a:bodyPr>
            <a:lstStyle/>
            <a:p>
              <a:pPr algn="ctr"/>
              <a:r>
                <a:rPr lang="en-US" sz="1400"/>
                <a:t>Second</a:t>
              </a:r>
              <a:br>
                <a:rPr lang="en-US" sz="1400"/>
              </a:br>
              <a:r>
                <a:rPr lang="en-US" sz="1400"/>
                <a:t>tiller</a:t>
              </a:r>
              <a:br>
                <a:rPr lang="en-US" sz="1400"/>
              </a:br>
              <a:r>
                <a:rPr lang="en-US" sz="1400"/>
                <a:t>T2</a:t>
              </a:r>
            </a:p>
          </p:txBody>
        </p:sp>
        <p:sp>
          <p:nvSpPr>
            <p:cNvPr id="365624" name="Text Box 56"/>
            <p:cNvSpPr txBox="1">
              <a:spLocks noChangeArrowheads="1"/>
            </p:cNvSpPr>
            <p:nvPr/>
          </p:nvSpPr>
          <p:spPr bwMode="auto">
            <a:xfrm>
              <a:off x="4390" y="908"/>
              <a:ext cx="358" cy="326"/>
            </a:xfrm>
            <a:prstGeom prst="rect">
              <a:avLst/>
            </a:prstGeom>
            <a:noFill/>
            <a:ln w="9525">
              <a:noFill/>
              <a:miter lim="800000"/>
              <a:headEnd/>
              <a:tailEnd/>
            </a:ln>
            <a:effectLst/>
          </p:spPr>
          <p:txBody>
            <a:bodyPr wrap="none">
              <a:spAutoFit/>
            </a:bodyPr>
            <a:lstStyle/>
            <a:p>
              <a:pPr algn="ctr"/>
              <a:r>
                <a:rPr lang="en-US" sz="1400"/>
                <a:t>Main</a:t>
              </a:r>
              <a:br>
                <a:rPr lang="en-US" sz="1400"/>
              </a:br>
              <a:r>
                <a:rPr lang="en-US" sz="1400"/>
                <a:t>stem</a:t>
              </a:r>
            </a:p>
          </p:txBody>
        </p:sp>
        <p:sp>
          <p:nvSpPr>
            <p:cNvPr id="365625" name="Text Box 57"/>
            <p:cNvSpPr txBox="1">
              <a:spLocks noChangeArrowheads="1"/>
            </p:cNvSpPr>
            <p:nvPr/>
          </p:nvSpPr>
          <p:spPr bwMode="auto">
            <a:xfrm>
              <a:off x="5159" y="1796"/>
              <a:ext cx="333" cy="460"/>
            </a:xfrm>
            <a:prstGeom prst="rect">
              <a:avLst/>
            </a:prstGeom>
            <a:noFill/>
            <a:ln w="9525">
              <a:noFill/>
              <a:miter lim="800000"/>
              <a:headEnd/>
              <a:tailEnd/>
            </a:ln>
            <a:effectLst/>
          </p:spPr>
          <p:txBody>
            <a:bodyPr wrap="none">
              <a:spAutoFit/>
            </a:bodyPr>
            <a:lstStyle/>
            <a:p>
              <a:pPr algn="ctr"/>
              <a:r>
                <a:rPr lang="en-US" sz="1400"/>
                <a:t>First</a:t>
              </a:r>
              <a:br>
                <a:rPr lang="en-US" sz="1400"/>
              </a:br>
              <a:r>
                <a:rPr lang="en-US" sz="1400"/>
                <a:t>tiller</a:t>
              </a:r>
              <a:br>
                <a:rPr lang="en-US" sz="1400"/>
              </a:br>
              <a:r>
                <a:rPr lang="en-US" sz="1400"/>
                <a:t>T1</a:t>
              </a:r>
            </a:p>
          </p:txBody>
        </p:sp>
        <p:sp>
          <p:nvSpPr>
            <p:cNvPr id="365626" name="Line 58"/>
            <p:cNvSpPr>
              <a:spLocks noChangeShapeType="1"/>
            </p:cNvSpPr>
            <p:nvPr/>
          </p:nvSpPr>
          <p:spPr bwMode="auto">
            <a:xfrm>
              <a:off x="3793" y="1669"/>
              <a:ext cx="396" cy="0"/>
            </a:xfrm>
            <a:prstGeom prst="line">
              <a:avLst/>
            </a:prstGeom>
            <a:noFill/>
            <a:ln w="28575">
              <a:solidFill>
                <a:schemeClr val="tx1"/>
              </a:solidFill>
              <a:round/>
              <a:headEnd/>
              <a:tailEnd/>
            </a:ln>
            <a:effectLst/>
          </p:spPr>
          <p:txBody>
            <a:bodyPr/>
            <a:lstStyle/>
            <a:p>
              <a:endParaRPr lang="en-US"/>
            </a:p>
          </p:txBody>
        </p:sp>
        <p:sp>
          <p:nvSpPr>
            <p:cNvPr id="365627" name="Line 59"/>
            <p:cNvSpPr>
              <a:spLocks noChangeShapeType="1"/>
            </p:cNvSpPr>
            <p:nvPr/>
          </p:nvSpPr>
          <p:spPr bwMode="auto">
            <a:xfrm>
              <a:off x="4674" y="1935"/>
              <a:ext cx="502" cy="0"/>
            </a:xfrm>
            <a:prstGeom prst="line">
              <a:avLst/>
            </a:prstGeom>
            <a:noFill/>
            <a:ln w="28575">
              <a:solidFill>
                <a:schemeClr val="tx1"/>
              </a:solidFill>
              <a:round/>
              <a:headEnd/>
              <a:tailEnd/>
            </a:ln>
            <a:effectLst/>
          </p:spPr>
          <p:txBody>
            <a:bodyPr/>
            <a:lstStyle/>
            <a:p>
              <a:endParaRPr lang="en-US"/>
            </a:p>
          </p:txBody>
        </p:sp>
        <p:sp>
          <p:nvSpPr>
            <p:cNvPr id="365628" name="Line 60"/>
            <p:cNvSpPr>
              <a:spLocks noChangeShapeType="1"/>
            </p:cNvSpPr>
            <p:nvPr/>
          </p:nvSpPr>
          <p:spPr bwMode="auto">
            <a:xfrm>
              <a:off x="4577" y="1250"/>
              <a:ext cx="0" cy="278"/>
            </a:xfrm>
            <a:prstGeom prst="line">
              <a:avLst/>
            </a:prstGeom>
            <a:noFill/>
            <a:ln w="28575">
              <a:solidFill>
                <a:schemeClr val="tx1"/>
              </a:solidFill>
              <a:round/>
              <a:headEnd/>
              <a:tailEnd/>
            </a:ln>
            <a:effectLst/>
          </p:spPr>
          <p:txBody>
            <a:bodyPr/>
            <a:lstStyle/>
            <a:p>
              <a:endParaRPr lang="en-US"/>
            </a:p>
          </p:txBody>
        </p:sp>
      </p:grpSp>
      <p:sp>
        <p:nvSpPr>
          <p:cNvPr id="365629" name="Rectangle 61"/>
          <p:cNvSpPr>
            <a:spLocks noChangeArrowheads="1"/>
          </p:cNvSpPr>
          <p:nvPr/>
        </p:nvSpPr>
        <p:spPr bwMode="auto">
          <a:xfrm>
            <a:off x="1809750" y="1743075"/>
            <a:ext cx="2924175" cy="790575"/>
          </a:xfrm>
          <a:prstGeom prst="rect">
            <a:avLst/>
          </a:prstGeom>
          <a:solidFill>
            <a:srgbClr val="8A0A00"/>
          </a:solidFill>
          <a:ln w="9525">
            <a:solidFill>
              <a:schemeClr val="tx1"/>
            </a:solidFill>
            <a:miter lim="800000"/>
            <a:headEnd/>
            <a:tailEnd/>
          </a:ln>
          <a:effectLst>
            <a:outerShdw dist="117088" dir="2963922" algn="ctr" rotWithShape="0">
              <a:schemeClr val="bg2">
                <a:alpha val="50000"/>
              </a:schemeClr>
            </a:outerShdw>
          </a:effectLst>
        </p:spPr>
        <p:txBody>
          <a:bodyPr wrap="none" anchor="ctr"/>
          <a:lstStyle/>
          <a:p>
            <a:pPr algn="ctr"/>
            <a:r>
              <a:rPr lang="en-US" sz="2000">
                <a:solidFill>
                  <a:schemeClr val="bg1"/>
                </a:solidFill>
              </a:rPr>
              <a:t>Spring Wheat</a:t>
            </a:r>
            <a:br>
              <a:rPr lang="en-US" sz="2000">
                <a:solidFill>
                  <a:schemeClr val="bg1"/>
                </a:solidFill>
              </a:rPr>
            </a:br>
            <a:r>
              <a:rPr lang="en-US" sz="2000">
                <a:solidFill>
                  <a:schemeClr val="bg1"/>
                </a:solidFill>
              </a:rPr>
              <a:t>Embden, ND – 3.1 t/ha</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p:txBody>
          <a:bodyPr/>
          <a:lstStyle/>
          <a:p>
            <a:r>
              <a:rPr lang="en-US" sz="4000" b="1" u="sng"/>
              <a:t>Winter Wheat Plant Population For Virginia, USA Conditions</a:t>
            </a:r>
            <a:r>
              <a:rPr lang="en-US" sz="4000"/>
              <a:t> </a:t>
            </a:r>
          </a:p>
        </p:txBody>
      </p:sp>
      <p:sp>
        <p:nvSpPr>
          <p:cNvPr id="240643" name="Rectangle 3"/>
          <p:cNvSpPr>
            <a:spLocks noGrp="1" noChangeArrowheads="1"/>
          </p:cNvSpPr>
          <p:nvPr>
            <p:ph type="body" idx="1"/>
          </p:nvPr>
        </p:nvSpPr>
        <p:spPr/>
        <p:txBody>
          <a:bodyPr/>
          <a:lstStyle/>
          <a:p>
            <a:pPr>
              <a:lnSpc>
                <a:spcPct val="90000"/>
              </a:lnSpc>
            </a:pPr>
            <a:r>
              <a:rPr lang="en-US"/>
              <a:t>~30 plants/ft</a:t>
            </a:r>
            <a:r>
              <a:rPr lang="en-US" baseline="30000"/>
              <a:t>2</a:t>
            </a:r>
            <a:r>
              <a:rPr lang="en-US"/>
              <a:t> with a minimum of 2 fall tillers established</a:t>
            </a:r>
          </a:p>
          <a:p>
            <a:pPr>
              <a:lnSpc>
                <a:spcPct val="90000"/>
              </a:lnSpc>
            </a:pPr>
            <a:r>
              <a:rPr lang="en-US"/>
              <a:t>Goal is a harvest population of 60 to 70 heads/ft</a:t>
            </a:r>
            <a:r>
              <a:rPr lang="en-US" baseline="30000"/>
              <a:t>2</a:t>
            </a:r>
            <a:r>
              <a:rPr lang="en-US"/>
              <a:t> comprised of main stem and fall established tillers.  </a:t>
            </a:r>
          </a:p>
          <a:p>
            <a:pPr>
              <a:lnSpc>
                <a:spcPct val="90000"/>
              </a:lnSpc>
            </a:pPr>
            <a:r>
              <a:rPr lang="en-US"/>
              <a:t>Achieved with proper planting dates that provide adequate growing degree days AND ADEQUATE NUTRITION AND WATER AVAILABILITY.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IMG0021"/>
          <p:cNvPicPr>
            <a:picLocks noChangeAspect="1" noChangeArrowheads="1"/>
          </p:cNvPicPr>
          <p:nvPr/>
        </p:nvPicPr>
        <p:blipFill>
          <a:blip r:embed="rId3" cstate="print"/>
          <a:srcRect/>
          <a:stretch>
            <a:fillRect/>
          </a:stretch>
        </p:blipFill>
        <p:spPr bwMode="auto">
          <a:xfrm>
            <a:off x="0" y="3236913"/>
            <a:ext cx="5105400" cy="3621087"/>
          </a:xfrm>
          <a:prstGeom prst="rect">
            <a:avLst/>
          </a:prstGeom>
          <a:noFill/>
        </p:spPr>
      </p:pic>
      <p:pic>
        <p:nvPicPr>
          <p:cNvPr id="25603" name="Picture 3" descr="IMG0024"/>
          <p:cNvPicPr>
            <a:picLocks noChangeAspect="1" noChangeArrowheads="1"/>
          </p:cNvPicPr>
          <p:nvPr/>
        </p:nvPicPr>
        <p:blipFill>
          <a:blip r:embed="rId4" cstate="print"/>
          <a:srcRect/>
          <a:stretch>
            <a:fillRect/>
          </a:stretch>
        </p:blipFill>
        <p:spPr bwMode="auto">
          <a:xfrm>
            <a:off x="5105400" y="0"/>
            <a:ext cx="4038600" cy="3302000"/>
          </a:xfrm>
          <a:prstGeom prst="rect">
            <a:avLst/>
          </a:prstGeom>
          <a:noFill/>
        </p:spPr>
      </p:pic>
      <p:sp>
        <p:nvSpPr>
          <p:cNvPr id="25604" name="Text Box 4"/>
          <p:cNvSpPr txBox="1">
            <a:spLocks noChangeArrowheads="1"/>
          </p:cNvSpPr>
          <p:nvPr/>
        </p:nvSpPr>
        <p:spPr bwMode="auto">
          <a:xfrm>
            <a:off x="0" y="152400"/>
            <a:ext cx="5105400" cy="2103438"/>
          </a:xfrm>
          <a:prstGeom prst="rect">
            <a:avLst/>
          </a:prstGeom>
          <a:noFill/>
          <a:ln w="9525">
            <a:noFill/>
            <a:miter lim="800000"/>
            <a:headEnd/>
            <a:tailEnd/>
          </a:ln>
          <a:effectLst/>
        </p:spPr>
        <p:txBody>
          <a:bodyPr>
            <a:spAutoFit/>
          </a:bodyPr>
          <a:lstStyle/>
          <a:p>
            <a:pPr algn="ctr"/>
            <a:r>
              <a:rPr lang="en-US" sz="3600" b="1" u="sng"/>
              <a:t>At-Planting</a:t>
            </a:r>
          </a:p>
          <a:p>
            <a:r>
              <a:rPr lang="en-US" sz="3200" b="1"/>
              <a:t>15 to 40 lb N/ac</a:t>
            </a:r>
          </a:p>
          <a:p>
            <a:r>
              <a:rPr lang="en-US" sz="3200" b="1"/>
              <a:t>P, K – Soil Test</a:t>
            </a:r>
          </a:p>
          <a:p>
            <a:r>
              <a:rPr lang="en-US" sz="3200" b="1"/>
              <a:t>Lime – Soil pH (water) 6.2</a:t>
            </a:r>
          </a:p>
        </p:txBody>
      </p:sp>
      <p:sp>
        <p:nvSpPr>
          <p:cNvPr id="25605" name="Text Box 5"/>
          <p:cNvSpPr txBox="1">
            <a:spLocks noChangeArrowheads="1"/>
          </p:cNvSpPr>
          <p:nvPr/>
        </p:nvSpPr>
        <p:spPr bwMode="auto">
          <a:xfrm>
            <a:off x="5105400" y="3505200"/>
            <a:ext cx="4038600" cy="3136900"/>
          </a:xfrm>
          <a:prstGeom prst="rect">
            <a:avLst/>
          </a:prstGeom>
          <a:noFill/>
          <a:ln w="9525">
            <a:noFill/>
            <a:miter lim="800000"/>
            <a:headEnd/>
            <a:tailEnd/>
          </a:ln>
          <a:effectLst/>
        </p:spPr>
        <p:txBody>
          <a:bodyPr>
            <a:spAutoFit/>
          </a:bodyPr>
          <a:lstStyle/>
          <a:p>
            <a:pPr algn="ctr"/>
            <a:r>
              <a:rPr lang="en-US" sz="2800" b="1" u="sng"/>
              <a:t>Establish vigorous, uniform plants</a:t>
            </a:r>
          </a:p>
          <a:p>
            <a:pPr>
              <a:buFontTx/>
              <a:buChar char="•"/>
            </a:pPr>
            <a:r>
              <a:rPr lang="en-US" sz="2400" b="1"/>
              <a:t>No additional P and K</a:t>
            </a:r>
          </a:p>
          <a:p>
            <a:r>
              <a:rPr lang="en-US" sz="2400" b="1"/>
              <a:t>  after planting</a:t>
            </a:r>
          </a:p>
          <a:p>
            <a:pPr>
              <a:buFontTx/>
              <a:buChar char="•"/>
            </a:pPr>
            <a:r>
              <a:rPr lang="en-US" sz="2400" b="1"/>
              <a:t> N and S major remaining</a:t>
            </a:r>
          </a:p>
          <a:p>
            <a:r>
              <a:rPr lang="en-US" sz="2400" b="1"/>
              <a:t>  nutrients to manage</a:t>
            </a:r>
          </a:p>
          <a:p>
            <a:pPr>
              <a:buFontTx/>
              <a:buChar char="•"/>
            </a:pPr>
            <a:r>
              <a:rPr lang="en-US" sz="2400" b="1"/>
              <a:t> Limited Mn and Cu</a:t>
            </a:r>
          </a:p>
          <a:p>
            <a:r>
              <a:rPr lang="en-US" sz="2400" b="1"/>
              <a:t>  needs, foliar applications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44" name="Picture 4" descr="P8154958"/>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317445" name="Text Box 5"/>
          <p:cNvSpPr txBox="1">
            <a:spLocks noChangeArrowheads="1"/>
          </p:cNvSpPr>
          <p:nvPr/>
        </p:nvSpPr>
        <p:spPr bwMode="auto">
          <a:xfrm>
            <a:off x="1181100" y="341313"/>
            <a:ext cx="6781800" cy="1554162"/>
          </a:xfrm>
          <a:prstGeom prst="rect">
            <a:avLst/>
          </a:prstGeom>
          <a:gradFill rotWithShape="1">
            <a:gsLst>
              <a:gs pos="0">
                <a:schemeClr val="bg1">
                  <a:alpha val="37000"/>
                </a:schemeClr>
              </a:gs>
              <a:gs pos="100000">
                <a:schemeClr val="bg1">
                  <a:gamma/>
                  <a:shade val="94902"/>
                  <a:invGamma/>
                  <a:alpha val="39999"/>
                </a:schemeClr>
              </a:gs>
            </a:gsLst>
            <a:lin ang="5400000" scaled="1"/>
          </a:gradFill>
          <a:ln w="9525">
            <a:noFill/>
            <a:miter lim="800000"/>
            <a:headEnd/>
            <a:tailEnd/>
          </a:ln>
          <a:effectLst/>
        </p:spPr>
        <p:txBody>
          <a:bodyPr>
            <a:spAutoFit/>
          </a:bodyPr>
          <a:lstStyle/>
          <a:p>
            <a:pPr algn="ctr"/>
            <a:r>
              <a:rPr lang="en-US" sz="3200" b="1" u="sng"/>
              <a:t>Residual Soil Nitrate Levels High Following </a:t>
            </a:r>
          </a:p>
          <a:p>
            <a:pPr algn="ctr"/>
            <a:r>
              <a:rPr lang="en-US" sz="3200" b="1" u="sng"/>
              <a:t>Drought Reduced Corn Yields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500" name="Rectangle 4"/>
          <p:cNvSpPr>
            <a:spLocks noGrp="1" noChangeArrowheads="1"/>
          </p:cNvSpPr>
          <p:nvPr>
            <p:ph type="title"/>
          </p:nvPr>
        </p:nvSpPr>
        <p:spPr/>
        <p:txBody>
          <a:bodyPr/>
          <a:lstStyle/>
          <a:p>
            <a:r>
              <a:rPr lang="en-US"/>
              <a:t>Excessive N At Planting</a:t>
            </a:r>
          </a:p>
        </p:txBody>
      </p:sp>
      <p:pic>
        <p:nvPicPr>
          <p:cNvPr id="362501" name="Picture 5"/>
          <p:cNvPicPr>
            <a:picLocks noChangeAspect="1" noChangeArrowheads="1"/>
          </p:cNvPicPr>
          <p:nvPr/>
        </p:nvPicPr>
        <p:blipFill>
          <a:blip r:embed="rId3" cstate="print"/>
          <a:srcRect/>
          <a:stretch>
            <a:fillRect/>
          </a:stretch>
        </p:blipFill>
        <p:spPr bwMode="auto">
          <a:xfrm>
            <a:off x="1295400" y="1752600"/>
            <a:ext cx="6553200" cy="49149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31747" name="Text Box 3"/>
          <p:cNvSpPr txBox="1">
            <a:spLocks noChangeArrowheads="1"/>
          </p:cNvSpPr>
          <p:nvPr/>
        </p:nvSpPr>
        <p:spPr bwMode="auto">
          <a:xfrm>
            <a:off x="381000" y="228600"/>
            <a:ext cx="8534400" cy="1554163"/>
          </a:xfrm>
          <a:prstGeom prst="rect">
            <a:avLst/>
          </a:prstGeom>
          <a:solidFill>
            <a:schemeClr val="bg1">
              <a:alpha val="53000"/>
            </a:schemeClr>
          </a:solidFill>
          <a:ln w="9525">
            <a:noFill/>
            <a:miter lim="800000"/>
            <a:headEnd/>
            <a:tailEnd/>
          </a:ln>
          <a:effectLst/>
        </p:spPr>
        <p:txBody>
          <a:bodyPr>
            <a:spAutoFit/>
          </a:bodyPr>
          <a:lstStyle/>
          <a:p>
            <a:pPr algn="ctr" eaLnBrk="0" hangingPunct="0"/>
            <a:r>
              <a:rPr lang="en-US" sz="3200" b="1" u="sng"/>
              <a:t>Split N Applications</a:t>
            </a:r>
            <a:r>
              <a:rPr lang="en-US" sz="3200" b="1"/>
              <a:t> </a:t>
            </a:r>
          </a:p>
          <a:p>
            <a:pPr eaLnBrk="0" hangingPunct="0">
              <a:buFontTx/>
              <a:buChar char="•"/>
            </a:pPr>
            <a:r>
              <a:rPr lang="en-US" sz="3200" b="1"/>
              <a:t>Increase N Use Efficiency </a:t>
            </a:r>
          </a:p>
          <a:p>
            <a:pPr eaLnBrk="0" hangingPunct="0">
              <a:buFontTx/>
              <a:buChar char="•"/>
            </a:pPr>
            <a:r>
              <a:rPr lang="en-US" sz="3200" b="1"/>
              <a:t>N Rates Adjusted As Season Progresses</a:t>
            </a:r>
          </a:p>
        </p:txBody>
      </p:sp>
      <p:sp>
        <p:nvSpPr>
          <p:cNvPr id="31748" name="Text Box 4"/>
          <p:cNvSpPr txBox="1">
            <a:spLocks noChangeArrowheads="1"/>
          </p:cNvSpPr>
          <p:nvPr/>
        </p:nvSpPr>
        <p:spPr bwMode="auto">
          <a:xfrm>
            <a:off x="0" y="5105400"/>
            <a:ext cx="9144000" cy="1311275"/>
          </a:xfrm>
          <a:prstGeom prst="rect">
            <a:avLst/>
          </a:prstGeom>
          <a:solidFill>
            <a:schemeClr val="tx1"/>
          </a:solidFill>
          <a:ln w="9525">
            <a:noFill/>
            <a:miter lim="800000"/>
            <a:headEnd/>
            <a:tailEnd/>
          </a:ln>
          <a:effectLst/>
        </p:spPr>
        <p:txBody>
          <a:bodyPr>
            <a:spAutoFit/>
          </a:bodyPr>
          <a:lstStyle/>
          <a:p>
            <a:pPr>
              <a:buFontTx/>
              <a:buChar char="•"/>
            </a:pPr>
            <a:r>
              <a:rPr lang="en-US" sz="2000" b="1">
                <a:solidFill>
                  <a:schemeClr val="bg1"/>
                </a:solidFill>
              </a:rPr>
              <a:t>Urea-ammonium nitrate solution (UAN) with herbicide in December</a:t>
            </a:r>
            <a:r>
              <a:rPr lang="en-US"/>
              <a:t> </a:t>
            </a:r>
            <a:r>
              <a:rPr lang="en-US" sz="2000" b="1">
                <a:solidFill>
                  <a:schemeClr val="bg1"/>
                </a:solidFill>
              </a:rPr>
              <a:t>to</a:t>
            </a:r>
          </a:p>
          <a:p>
            <a:r>
              <a:rPr lang="en-US" sz="2000" b="1">
                <a:solidFill>
                  <a:schemeClr val="bg1"/>
                </a:solidFill>
              </a:rPr>
              <a:t>  promote tiller development in No-till wheat system.</a:t>
            </a:r>
          </a:p>
          <a:p>
            <a:pPr>
              <a:buFontTx/>
              <a:buChar char="•"/>
            </a:pPr>
            <a:r>
              <a:rPr lang="en-US" sz="2000" b="1">
                <a:solidFill>
                  <a:schemeClr val="bg1"/>
                </a:solidFill>
              </a:rPr>
              <a:t>Goal is the main stem and two fall tillers established prior to winter</a:t>
            </a:r>
          </a:p>
          <a:p>
            <a:r>
              <a:rPr lang="en-US" sz="2000" b="1">
                <a:solidFill>
                  <a:schemeClr val="bg1"/>
                </a:solidFill>
              </a:rPr>
              <a:t>  dormancy.</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7" name="Text Box 5"/>
          <p:cNvSpPr txBox="1">
            <a:spLocks noChangeArrowheads="1"/>
          </p:cNvSpPr>
          <p:nvPr/>
        </p:nvSpPr>
        <p:spPr bwMode="auto">
          <a:xfrm>
            <a:off x="0" y="381000"/>
            <a:ext cx="9144000" cy="1554163"/>
          </a:xfrm>
          <a:prstGeom prst="rect">
            <a:avLst/>
          </a:prstGeom>
          <a:noFill/>
          <a:ln w="9525">
            <a:noFill/>
            <a:miter lim="800000"/>
            <a:headEnd/>
            <a:tailEnd/>
          </a:ln>
          <a:effectLst/>
        </p:spPr>
        <p:txBody>
          <a:bodyPr>
            <a:spAutoFit/>
          </a:bodyPr>
          <a:lstStyle/>
          <a:p>
            <a:pPr algn="ctr"/>
            <a:r>
              <a:rPr lang="en-US" sz="3200" b="1"/>
              <a:t>Root System Development Begins in  Autumn </a:t>
            </a:r>
          </a:p>
          <a:p>
            <a:pPr algn="ctr"/>
            <a:r>
              <a:rPr lang="en-US" sz="3200" b="1"/>
              <a:t>Larger Root Systems Increase Water and Nutrient Uptake</a:t>
            </a:r>
          </a:p>
        </p:txBody>
      </p:sp>
      <p:pic>
        <p:nvPicPr>
          <p:cNvPr id="335878" name="Picture 6"/>
          <p:cNvPicPr>
            <a:picLocks noChangeAspect="1" noChangeArrowheads="1"/>
          </p:cNvPicPr>
          <p:nvPr/>
        </p:nvPicPr>
        <p:blipFill>
          <a:blip r:embed="rId3" cstate="print"/>
          <a:srcRect/>
          <a:stretch>
            <a:fillRect/>
          </a:stretch>
        </p:blipFill>
        <p:spPr bwMode="auto">
          <a:xfrm>
            <a:off x="2011363" y="1954213"/>
            <a:ext cx="7132637" cy="4903787"/>
          </a:xfrm>
          <a:prstGeom prst="rect">
            <a:avLst/>
          </a:prstGeom>
          <a:noFill/>
          <a:ln w="9525">
            <a:noFill/>
            <a:miter lim="800000"/>
            <a:headEnd/>
            <a:tailEnd/>
          </a:ln>
          <a:effectLst/>
        </p:spPr>
      </p:pic>
      <p:pic>
        <p:nvPicPr>
          <p:cNvPr id="335879" name="Picture 7"/>
          <p:cNvPicPr>
            <a:picLocks noChangeAspect="1" noChangeArrowheads="1"/>
          </p:cNvPicPr>
          <p:nvPr/>
        </p:nvPicPr>
        <p:blipFill>
          <a:blip r:embed="rId4" cstate="print"/>
          <a:srcRect/>
          <a:stretch>
            <a:fillRect/>
          </a:stretch>
        </p:blipFill>
        <p:spPr bwMode="auto">
          <a:xfrm>
            <a:off x="0" y="1905000"/>
            <a:ext cx="3303588" cy="4953000"/>
          </a:xfrm>
          <a:prstGeom prst="rect">
            <a:avLst/>
          </a:prstGeom>
          <a:noFill/>
          <a:ln w="9525">
            <a:noFill/>
            <a:miter lim="800000"/>
            <a:headEnd/>
            <a:tailEnd/>
          </a:ln>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Tillage Effects on Wheat Yields</a:t>
            </a:r>
            <a:endParaRPr lang="en-US" dirty="0"/>
          </a:p>
        </p:txBody>
      </p:sp>
      <p:sp>
        <p:nvSpPr>
          <p:cNvPr id="3" name="Content Placeholder 2"/>
          <p:cNvSpPr>
            <a:spLocks noGrp="1"/>
          </p:cNvSpPr>
          <p:nvPr>
            <p:ph idx="1"/>
          </p:nvPr>
        </p:nvSpPr>
        <p:spPr/>
        <p:txBody>
          <a:bodyPr/>
          <a:lstStyle/>
          <a:p>
            <a:endParaRPr lang="en-US"/>
          </a:p>
        </p:txBody>
      </p:sp>
      <p:graphicFrame>
        <p:nvGraphicFramePr>
          <p:cNvPr id="4" name="Chart 3"/>
          <p:cNvGraphicFramePr>
            <a:graphicFrameLocks/>
          </p:cNvGraphicFramePr>
          <p:nvPr/>
        </p:nvGraphicFramePr>
        <p:xfrm>
          <a:off x="381000" y="1600200"/>
          <a:ext cx="8382000" cy="4571999"/>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1066800" y="6324600"/>
            <a:ext cx="2116477" cy="369332"/>
          </a:xfrm>
          <a:prstGeom prst="rect">
            <a:avLst/>
          </a:prstGeom>
          <a:noFill/>
        </p:spPr>
        <p:txBody>
          <a:bodyPr wrap="none" rtlCol="0">
            <a:spAutoFit/>
          </a:bodyPr>
          <a:lstStyle/>
          <a:p>
            <a:r>
              <a:rPr lang="en-US" dirty="0" smtClean="0"/>
              <a:t>CT = +3 bu/ac (3.6%)</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Pre-plant and Early Winter N Management, 2010 example</a:t>
            </a:r>
            <a:endParaRPr lang="en-US" dirty="0"/>
          </a:p>
        </p:txBody>
      </p:sp>
      <p:sp>
        <p:nvSpPr>
          <p:cNvPr id="3" name="Content Placeholder 2"/>
          <p:cNvSpPr>
            <a:spLocks noGrp="1"/>
          </p:cNvSpPr>
          <p:nvPr>
            <p:ph idx="1"/>
          </p:nvPr>
        </p:nvSpPr>
        <p:spPr/>
        <p:txBody>
          <a:bodyPr/>
          <a:lstStyle/>
          <a:p>
            <a:pPr>
              <a:defRPr/>
            </a:pPr>
            <a:r>
              <a:rPr lang="en-US" dirty="0" smtClean="0"/>
              <a:t>“Thanksgiving” N application?</a:t>
            </a:r>
          </a:p>
        </p:txBody>
      </p:sp>
      <p:graphicFrame>
        <p:nvGraphicFramePr>
          <p:cNvPr id="4" name="Chart 3"/>
          <p:cNvGraphicFramePr>
            <a:graphicFrameLocks/>
          </p:cNvGraphicFramePr>
          <p:nvPr/>
        </p:nvGraphicFramePr>
        <p:xfrm>
          <a:off x="609600" y="2667000"/>
          <a:ext cx="7086600" cy="35052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6477000" y="3352800"/>
            <a:ext cx="1837554" cy="369332"/>
          </a:xfrm>
          <a:prstGeom prst="rect">
            <a:avLst/>
          </a:prstGeom>
          <a:noFill/>
        </p:spPr>
        <p:txBody>
          <a:bodyPr wrap="none" rtlCol="0">
            <a:spAutoFit/>
          </a:bodyPr>
          <a:lstStyle/>
          <a:p>
            <a:r>
              <a:rPr lang="en-US" dirty="0" smtClean="0"/>
              <a:t>~10-20% increase</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0213" name="Picture 5"/>
          <p:cNvPicPr>
            <a:picLocks noChangeAspect="1" noChangeArrowheads="1"/>
          </p:cNvPicPr>
          <p:nvPr/>
        </p:nvPicPr>
        <p:blipFill>
          <a:blip r:embed="rId3" cstate="print"/>
          <a:srcRect/>
          <a:stretch>
            <a:fillRect/>
          </a:stretch>
        </p:blipFill>
        <p:spPr bwMode="auto">
          <a:xfrm>
            <a:off x="4953000" y="0"/>
            <a:ext cx="4191000" cy="6858000"/>
          </a:xfrm>
          <a:prstGeom prst="rect">
            <a:avLst/>
          </a:prstGeom>
          <a:noFill/>
          <a:ln w="9525">
            <a:noFill/>
            <a:miter lim="800000"/>
            <a:headEnd/>
            <a:tailEnd/>
          </a:ln>
          <a:effectLst/>
        </p:spPr>
      </p:pic>
      <p:sp>
        <p:nvSpPr>
          <p:cNvPr id="350214" name="Text Box 6"/>
          <p:cNvSpPr txBox="1">
            <a:spLocks noChangeArrowheads="1"/>
          </p:cNvSpPr>
          <p:nvPr/>
        </p:nvSpPr>
        <p:spPr bwMode="auto">
          <a:xfrm>
            <a:off x="533400" y="609600"/>
            <a:ext cx="4343400" cy="3990975"/>
          </a:xfrm>
          <a:prstGeom prst="rect">
            <a:avLst/>
          </a:prstGeom>
          <a:noFill/>
          <a:ln w="9525">
            <a:noFill/>
            <a:miter lim="800000"/>
            <a:headEnd/>
            <a:tailEnd/>
          </a:ln>
          <a:effectLst/>
        </p:spPr>
        <p:txBody>
          <a:bodyPr>
            <a:spAutoFit/>
          </a:bodyPr>
          <a:lstStyle/>
          <a:p>
            <a:pPr algn="ctr"/>
            <a:r>
              <a:rPr lang="en-US" sz="3200" b="1"/>
              <a:t>Flow Chart for the Process of Making Field Specific N Rate Recommendations for Late-winter, Early- spring N Applications for Winter Wheat</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r>
              <a:rPr lang="en-US" sz="4000" smtClean="0"/>
              <a:t>GS 25 N Rate</a:t>
            </a:r>
            <a:br>
              <a:rPr lang="en-US" sz="4000" smtClean="0"/>
            </a:br>
            <a:r>
              <a:rPr lang="en-US" sz="4000" smtClean="0"/>
              <a:t> Directly Related to Tiller Numbers</a:t>
            </a:r>
          </a:p>
        </p:txBody>
      </p:sp>
      <p:pic>
        <p:nvPicPr>
          <p:cNvPr id="66563" name="Picture 3"/>
          <p:cNvPicPr>
            <a:picLocks noChangeAspect="1" noChangeArrowheads="1"/>
          </p:cNvPicPr>
          <p:nvPr/>
        </p:nvPicPr>
        <p:blipFill>
          <a:blip r:embed="rId2" cstate="print"/>
          <a:srcRect/>
          <a:stretch>
            <a:fillRect/>
          </a:stretch>
        </p:blipFill>
        <p:spPr bwMode="auto">
          <a:xfrm>
            <a:off x="1600200" y="1830388"/>
            <a:ext cx="6477000" cy="5027612"/>
          </a:xfrm>
          <a:prstGeom prst="rect">
            <a:avLst/>
          </a:prstGeom>
          <a:noFill/>
          <a:ln w="9525">
            <a:noFill/>
            <a:miter lim="800000"/>
            <a:headEnd/>
            <a:tailEnd/>
          </a:ln>
        </p:spPr>
      </p:pic>
      <p:sp>
        <p:nvSpPr>
          <p:cNvPr id="4" name="Oval 4"/>
          <p:cNvSpPr>
            <a:spLocks noChangeArrowheads="1"/>
          </p:cNvSpPr>
          <p:nvPr/>
        </p:nvSpPr>
        <p:spPr bwMode="auto">
          <a:xfrm>
            <a:off x="3962400" y="2209800"/>
            <a:ext cx="1981200" cy="4038600"/>
          </a:xfrm>
          <a:prstGeom prst="ellipse">
            <a:avLst/>
          </a:prstGeom>
          <a:noFill/>
          <a:ln w="28575">
            <a:solidFill>
              <a:srgbClr val="00B050"/>
            </a:solidFill>
            <a:round/>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42" name="Picture 2"/>
          <p:cNvPicPr>
            <a:picLocks noChangeAspect="1" noChangeArrowheads="1"/>
          </p:cNvPicPr>
          <p:nvPr/>
        </p:nvPicPr>
        <p:blipFill>
          <a:blip r:embed="rId3" cstate="print"/>
          <a:srcRect/>
          <a:stretch>
            <a:fillRect/>
          </a:stretch>
        </p:blipFill>
        <p:spPr bwMode="auto">
          <a:xfrm>
            <a:off x="4953000" y="0"/>
            <a:ext cx="4191000" cy="6858000"/>
          </a:xfrm>
          <a:prstGeom prst="rect">
            <a:avLst/>
          </a:prstGeom>
          <a:noFill/>
          <a:ln w="9525">
            <a:noFill/>
            <a:miter lim="800000"/>
            <a:headEnd/>
            <a:tailEnd/>
          </a:ln>
          <a:effectLst/>
        </p:spPr>
      </p:pic>
      <p:sp>
        <p:nvSpPr>
          <p:cNvPr id="522243" name="Text Box 3"/>
          <p:cNvSpPr txBox="1">
            <a:spLocks noChangeArrowheads="1"/>
          </p:cNvSpPr>
          <p:nvPr/>
        </p:nvSpPr>
        <p:spPr bwMode="auto">
          <a:xfrm>
            <a:off x="533400" y="609600"/>
            <a:ext cx="4343400" cy="3990975"/>
          </a:xfrm>
          <a:prstGeom prst="rect">
            <a:avLst/>
          </a:prstGeom>
          <a:noFill/>
          <a:ln w="9525">
            <a:noFill/>
            <a:miter lim="800000"/>
            <a:headEnd/>
            <a:tailEnd/>
          </a:ln>
          <a:effectLst/>
        </p:spPr>
        <p:txBody>
          <a:bodyPr>
            <a:spAutoFit/>
          </a:bodyPr>
          <a:lstStyle/>
          <a:p>
            <a:pPr algn="ctr"/>
            <a:r>
              <a:rPr lang="en-US" sz="3200" b="1"/>
              <a:t>Flow Chart for the Process of Making Field Specific N Rate Recommendations for Late-winter, Early- spring N Applications for Soft Red Winter Wheat</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3" cstate="print"/>
          <a:srcRect/>
          <a:stretch>
            <a:fillRect/>
          </a:stretch>
        </p:blipFill>
        <p:spPr bwMode="auto">
          <a:xfrm>
            <a:off x="0" y="1208088"/>
            <a:ext cx="9144000" cy="5649912"/>
          </a:xfrm>
          <a:prstGeom prst="rect">
            <a:avLst/>
          </a:prstGeom>
          <a:noFill/>
          <a:ln w="9525">
            <a:noFill/>
            <a:miter lim="800000"/>
            <a:headEnd/>
            <a:tailEnd/>
          </a:ln>
          <a:effectLst/>
        </p:spPr>
      </p:pic>
      <p:sp>
        <p:nvSpPr>
          <p:cNvPr id="29699" name="Text Box 3"/>
          <p:cNvSpPr txBox="1">
            <a:spLocks noChangeArrowheads="1"/>
          </p:cNvSpPr>
          <p:nvPr/>
        </p:nvSpPr>
        <p:spPr bwMode="auto">
          <a:xfrm>
            <a:off x="1173163" y="152400"/>
            <a:ext cx="6797675" cy="1066800"/>
          </a:xfrm>
          <a:prstGeom prst="rect">
            <a:avLst/>
          </a:prstGeom>
          <a:noFill/>
          <a:ln w="9525">
            <a:noFill/>
            <a:miter lim="800000"/>
            <a:headEnd/>
            <a:tailEnd/>
          </a:ln>
          <a:effectLst/>
        </p:spPr>
        <p:txBody>
          <a:bodyPr>
            <a:spAutoFit/>
          </a:bodyPr>
          <a:lstStyle/>
          <a:p>
            <a:pPr algn="ctr" eaLnBrk="0" hangingPunct="0"/>
            <a:r>
              <a:rPr lang="en-US" sz="3200" b="1" dirty="0"/>
              <a:t>Tissue Sample at GS 30: </a:t>
            </a:r>
          </a:p>
          <a:p>
            <a:pPr algn="ctr" eaLnBrk="0" hangingPunct="0"/>
            <a:r>
              <a:rPr lang="en-US" sz="3200" b="1" dirty="0"/>
              <a:t> N Applications 0 to 80 </a:t>
            </a:r>
            <a:r>
              <a:rPr lang="en-US" sz="3200" b="1" dirty="0" smtClean="0"/>
              <a:t>lb N/ac</a:t>
            </a:r>
            <a:endParaRPr lang="en-US" sz="3200" b="1" dirty="0"/>
          </a:p>
        </p:txBody>
      </p:sp>
      <p:sp>
        <p:nvSpPr>
          <p:cNvPr id="29700" name="Text Box 4"/>
          <p:cNvSpPr txBox="1">
            <a:spLocks noChangeArrowheads="1"/>
          </p:cNvSpPr>
          <p:nvPr/>
        </p:nvSpPr>
        <p:spPr bwMode="auto">
          <a:xfrm>
            <a:off x="974725" y="5827713"/>
            <a:ext cx="4435475" cy="519112"/>
          </a:xfrm>
          <a:prstGeom prst="rect">
            <a:avLst/>
          </a:prstGeom>
          <a:noFill/>
          <a:ln w="9525">
            <a:noFill/>
            <a:miter lim="800000"/>
            <a:headEnd/>
            <a:tailEnd/>
          </a:ln>
          <a:effectLst/>
        </p:spPr>
        <p:txBody>
          <a:bodyPr>
            <a:spAutoFit/>
          </a:bodyPr>
          <a:lstStyle/>
          <a:p>
            <a:r>
              <a:rPr lang="en-US" sz="2800" b="1">
                <a:solidFill>
                  <a:schemeClr val="bg1"/>
                </a:solidFill>
              </a:rPr>
              <a:t>Do we sample all fields?</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7620" name="Picture 4"/>
          <p:cNvPicPr>
            <a:picLocks noChangeAspect="1" noChangeArrowheads="1"/>
          </p:cNvPicPr>
          <p:nvPr/>
        </p:nvPicPr>
        <p:blipFill>
          <a:blip r:embed="rId3" cstate="print"/>
          <a:srcRect/>
          <a:stretch>
            <a:fillRect/>
          </a:stretch>
        </p:blipFill>
        <p:spPr bwMode="auto">
          <a:xfrm>
            <a:off x="4081463" y="0"/>
            <a:ext cx="5062537" cy="6858000"/>
          </a:xfrm>
          <a:prstGeom prst="rect">
            <a:avLst/>
          </a:prstGeom>
          <a:noFill/>
          <a:ln w="9525">
            <a:noFill/>
            <a:miter lim="800000"/>
            <a:headEnd/>
            <a:tailEnd/>
          </a:ln>
          <a:effectLst/>
        </p:spPr>
      </p:pic>
      <p:sp>
        <p:nvSpPr>
          <p:cNvPr id="367621" name="Text Box 5"/>
          <p:cNvSpPr txBox="1">
            <a:spLocks noChangeArrowheads="1"/>
          </p:cNvSpPr>
          <p:nvPr/>
        </p:nvSpPr>
        <p:spPr bwMode="auto">
          <a:xfrm>
            <a:off x="365125" y="1103313"/>
            <a:ext cx="2301875" cy="2289175"/>
          </a:xfrm>
          <a:prstGeom prst="rect">
            <a:avLst/>
          </a:prstGeom>
          <a:noFill/>
          <a:ln w="9525">
            <a:noFill/>
            <a:miter lim="800000"/>
            <a:headEnd/>
            <a:tailEnd/>
          </a:ln>
          <a:effectLst/>
        </p:spPr>
        <p:txBody>
          <a:bodyPr>
            <a:spAutoFit/>
          </a:bodyPr>
          <a:lstStyle/>
          <a:p>
            <a:pPr algn="ctr"/>
            <a:r>
              <a:rPr lang="en-US" sz="3600" b="1"/>
              <a:t>Wheat at Zadoks Growth Stage 30</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228600" y="381000"/>
            <a:ext cx="8458200" cy="1371600"/>
          </a:xfrm>
        </p:spPr>
        <p:txBody>
          <a:bodyPr/>
          <a:lstStyle/>
          <a:p>
            <a:pPr eaLnBrk="1" hangingPunct="1"/>
            <a:r>
              <a:rPr lang="en-US" sz="4000" smtClean="0"/>
              <a:t>GS 30 N Application </a:t>
            </a:r>
            <a:br>
              <a:rPr lang="en-US" sz="4000" smtClean="0"/>
            </a:br>
            <a:r>
              <a:rPr lang="en-US" sz="4000" smtClean="0"/>
              <a:t>Directly Related to Tissue N Content</a:t>
            </a:r>
          </a:p>
        </p:txBody>
      </p:sp>
      <p:pic>
        <p:nvPicPr>
          <p:cNvPr id="68611" name="Picture 3"/>
          <p:cNvPicPr>
            <a:picLocks noChangeAspect="1" noChangeArrowheads="1"/>
          </p:cNvPicPr>
          <p:nvPr/>
        </p:nvPicPr>
        <p:blipFill>
          <a:blip r:embed="rId2" cstate="print"/>
          <a:srcRect/>
          <a:stretch>
            <a:fillRect/>
          </a:stretch>
        </p:blipFill>
        <p:spPr bwMode="auto">
          <a:xfrm>
            <a:off x="990600" y="1716088"/>
            <a:ext cx="7315200" cy="5068887"/>
          </a:xfrm>
          <a:prstGeom prst="rect">
            <a:avLst/>
          </a:prstGeom>
          <a:noFill/>
          <a:ln w="9525">
            <a:noFill/>
            <a:miter lim="800000"/>
            <a:headEnd/>
            <a:tailEnd/>
          </a:ln>
        </p:spPr>
      </p:pic>
      <p:sp>
        <p:nvSpPr>
          <p:cNvPr id="4" name="Oval 5"/>
          <p:cNvSpPr>
            <a:spLocks noChangeArrowheads="1"/>
          </p:cNvSpPr>
          <p:nvPr/>
        </p:nvSpPr>
        <p:spPr bwMode="auto">
          <a:xfrm>
            <a:off x="5410200" y="3810000"/>
            <a:ext cx="1371600" cy="2590800"/>
          </a:xfrm>
          <a:prstGeom prst="ellipse">
            <a:avLst/>
          </a:prstGeom>
          <a:noFill/>
          <a:ln w="38100">
            <a:solidFill>
              <a:srgbClr val="00B050"/>
            </a:solidFill>
            <a:round/>
            <a:headEnd/>
            <a:tailEnd/>
          </a:ln>
          <a:effectLst/>
        </p:spPr>
        <p:txBody>
          <a:bodyPr wrap="none" anchor="ctr"/>
          <a:lstStyle/>
          <a:p>
            <a:endParaRPr lang="en-US"/>
          </a:p>
        </p:txBody>
      </p:sp>
      <p:pic>
        <p:nvPicPr>
          <p:cNvPr id="5" name="Picture 4"/>
          <p:cNvPicPr>
            <a:picLocks noChangeAspect="1" noChangeArrowheads="1"/>
          </p:cNvPicPr>
          <p:nvPr/>
        </p:nvPicPr>
        <p:blipFill>
          <a:blip r:embed="rId3" cstate="print"/>
          <a:srcRect/>
          <a:stretch>
            <a:fillRect/>
          </a:stretch>
        </p:blipFill>
        <p:spPr bwMode="auto">
          <a:xfrm>
            <a:off x="7162800" y="1981200"/>
            <a:ext cx="1371600" cy="10842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2" name="Rectangle 4"/>
          <p:cNvSpPr>
            <a:spLocks noGrp="1" noChangeArrowheads="1"/>
          </p:cNvSpPr>
          <p:nvPr>
            <p:ph type="title"/>
          </p:nvPr>
        </p:nvSpPr>
        <p:spPr>
          <a:xfrm>
            <a:off x="342900" y="274638"/>
            <a:ext cx="8458200" cy="1143000"/>
          </a:xfrm>
        </p:spPr>
        <p:txBody>
          <a:bodyPr/>
          <a:lstStyle/>
          <a:p>
            <a:r>
              <a:rPr lang="en-US" sz="3600" b="1"/>
              <a:t>Nutrient Sufficiency Levels for Whole Plant Wheat Tissue Samples at GS 30</a:t>
            </a:r>
          </a:p>
        </p:txBody>
      </p:sp>
      <p:graphicFrame>
        <p:nvGraphicFramePr>
          <p:cNvPr id="375945" name="Group 137"/>
          <p:cNvGraphicFramePr>
            <a:graphicFrameLocks noGrp="1"/>
          </p:cNvGraphicFramePr>
          <p:nvPr>
            <p:ph type="tbl" idx="1"/>
          </p:nvPr>
        </p:nvGraphicFramePr>
        <p:xfrm>
          <a:off x="533400" y="2667000"/>
          <a:ext cx="8229600" cy="2481072"/>
        </p:xfrm>
        <a:graphic>
          <a:graphicData uri="http://schemas.openxmlformats.org/drawingml/2006/table">
            <a:tbl>
              <a:tblPr/>
              <a:tblGrid>
                <a:gridCol w="2057400"/>
                <a:gridCol w="1676400"/>
                <a:gridCol w="1600200"/>
                <a:gridCol w="1447800"/>
                <a:gridCol w="1447800"/>
              </a:tblGrid>
              <a:tr h="533400">
                <a:tc row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1"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1"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1"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Arial" charset="0"/>
                          <a:cs typeface="Arial" charset="0"/>
                        </a:rPr>
                        <a:t>Sufficient Level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gridSpan="4">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Arial" charset="0"/>
                          <a:cs typeface="Arial" charset="0"/>
                        </a:rPr>
                        <a:t>Nutrient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r h="533400">
                <a:tc v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Arial" charset="0"/>
                          <a:cs typeface="Arial" charset="0"/>
                        </a:rPr>
                        <a:t>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Arial" charset="0"/>
                          <a:cs typeface="Arial" charset="0"/>
                        </a:rPr>
                        <a:t>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Arial" charset="0"/>
                          <a:cs typeface="Arial" charset="0"/>
                        </a:rPr>
                        <a:t>Mg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Arial" charset="0"/>
                          <a:cs typeface="Arial" charset="0"/>
                        </a:rPr>
                        <a:t>S</a:t>
                      </a:r>
                      <a:r>
                        <a:rPr kumimoji="0" lang="en-US" sz="2800" b="1" i="0" u="none" strike="noStrike" cap="none" normalizeH="0" baseline="30000" smtClean="0">
                          <a:ln>
                            <a:noFill/>
                          </a:ln>
                          <a:solidFill>
                            <a:schemeClr val="tx1"/>
                          </a:solidFill>
                          <a:effectLst/>
                          <a:latin typeface="Arial" charset="0"/>
                          <a:cs typeface="Arial" charset="0"/>
                        </a:rPr>
                        <a:t>*</a:t>
                      </a:r>
                      <a:endParaRPr kumimoji="0" lang="en-US" sz="2800" b="1"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vMerge="1">
                  <a:txBody>
                    <a:bodyPr/>
                    <a:lstStyle/>
                    <a:p>
                      <a:endParaRPr lang="en-US"/>
                    </a:p>
                  </a:txBody>
                  <a:tcPr/>
                </a:tc>
                <a:tc gridSpan="4">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r h="625475">
                <a:tc v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Arial" charset="0"/>
                          <a:cs typeface="Arial" charset="0"/>
                        </a:rPr>
                        <a:t>0.25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Arial" charset="0"/>
                          <a:cs typeface="Arial" charset="0"/>
                        </a:rPr>
                        <a:t>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Arial" charset="0"/>
                          <a:cs typeface="Arial" charset="0"/>
                        </a:rPr>
                        <a:t>0.10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Arial" charset="0"/>
                          <a:cs typeface="Arial" charset="0"/>
                        </a:rPr>
                        <a:t>0.25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75946" name="Text Box 138"/>
          <p:cNvSpPr txBox="1">
            <a:spLocks noChangeArrowheads="1"/>
          </p:cNvSpPr>
          <p:nvPr/>
        </p:nvSpPr>
        <p:spPr bwMode="auto">
          <a:xfrm>
            <a:off x="533400" y="5181600"/>
            <a:ext cx="7880350" cy="366713"/>
          </a:xfrm>
          <a:prstGeom prst="rect">
            <a:avLst/>
          </a:prstGeom>
          <a:noFill/>
          <a:ln w="9525">
            <a:noFill/>
            <a:miter lim="800000"/>
            <a:headEnd/>
            <a:tailEnd/>
          </a:ln>
          <a:effectLst/>
        </p:spPr>
        <p:txBody>
          <a:bodyPr wrap="none">
            <a:spAutoFit/>
          </a:bodyPr>
          <a:lstStyle/>
          <a:p>
            <a:r>
              <a:rPr lang="en-US"/>
              <a:t>*N/S ratio of ,15 indicates adequate S content relative to N content of tissue.</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a:xfrm>
            <a:off x="342900" y="274638"/>
            <a:ext cx="8458200" cy="1143000"/>
          </a:xfrm>
        </p:spPr>
        <p:txBody>
          <a:bodyPr/>
          <a:lstStyle/>
          <a:p>
            <a:r>
              <a:rPr lang="en-US" sz="3600" b="1"/>
              <a:t>Nutrient Sufficiency Levels for Whole Plant Wheat Tissue Samples at GS 30</a:t>
            </a:r>
          </a:p>
        </p:txBody>
      </p:sp>
      <p:graphicFrame>
        <p:nvGraphicFramePr>
          <p:cNvPr id="378916" name="Group 36"/>
          <p:cNvGraphicFramePr>
            <a:graphicFrameLocks noGrp="1"/>
          </p:cNvGraphicFramePr>
          <p:nvPr>
            <p:ph type="tbl" idx="1"/>
          </p:nvPr>
        </p:nvGraphicFramePr>
        <p:xfrm>
          <a:off x="457200" y="2743200"/>
          <a:ext cx="8229600" cy="2481072"/>
        </p:xfrm>
        <a:graphic>
          <a:graphicData uri="http://schemas.openxmlformats.org/drawingml/2006/table">
            <a:tbl>
              <a:tblPr/>
              <a:tblGrid>
                <a:gridCol w="2057400"/>
                <a:gridCol w="1676400"/>
                <a:gridCol w="1600200"/>
                <a:gridCol w="1447800"/>
                <a:gridCol w="1447800"/>
              </a:tblGrid>
              <a:tr h="685800">
                <a:tc row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Arial" charset="0"/>
                          <a:cs typeface="Arial" charset="0"/>
                        </a:rPr>
                        <a:t>Sufficient Level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gridSpan="4">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Arial" charset="0"/>
                          <a:cs typeface="Arial" charset="0"/>
                        </a:rPr>
                        <a:t>Nutrient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r h="533400">
                <a:tc v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Arial" charset="0"/>
                          <a:cs typeface="Arial" charset="0"/>
                        </a:rPr>
                        <a:t>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Arial" charset="0"/>
                          <a:cs typeface="Arial" charset="0"/>
                        </a:rPr>
                        <a:t>Zn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Arial" charset="0"/>
                          <a:cs typeface="Arial" charset="0"/>
                        </a:rPr>
                        <a:t>Mn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Arial" charset="0"/>
                          <a:cs typeface="Arial" charset="0"/>
                        </a:rPr>
                        <a:t>Cu</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vMerge="1">
                  <a:txBody>
                    <a:bodyPr/>
                    <a:lstStyle/>
                    <a:p>
                      <a:endParaRPr lang="en-US"/>
                    </a:p>
                  </a:txBody>
                  <a:tcPr/>
                </a:tc>
                <a:tc gridSpan="4">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Arial" charset="0"/>
                          <a:cs typeface="Arial" charset="0"/>
                        </a:rPr>
                        <a:t>---------------------mg/kg--------------------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r h="701675">
                <a:tc v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Arial" charset="0"/>
                          <a:cs typeface="Arial" charset="0"/>
                        </a:rPr>
                        <a:t>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Arial" charset="0"/>
                          <a:cs typeface="Arial" charset="0"/>
                        </a:rPr>
                        <a:t>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C:\Work\Pictures\2004\PA_Lancaster_Co_tour\MVC-917S.JPG"/>
          <p:cNvPicPr>
            <a:picLocks noChangeAspect="1" noChangeArrowheads="1"/>
          </p:cNvPicPr>
          <p:nvPr/>
        </p:nvPicPr>
        <p:blipFill>
          <a:blip r:embed="rId2" cstate="print">
            <a:lum bright="38000"/>
          </a:blip>
          <a:srcRect/>
          <a:stretch>
            <a:fillRect/>
          </a:stretch>
        </p:blipFill>
        <p:spPr bwMode="auto">
          <a:xfrm>
            <a:off x="381000" y="1447800"/>
            <a:ext cx="8382000" cy="4953000"/>
          </a:xfrm>
          <a:prstGeom prst="rect">
            <a:avLst/>
          </a:prstGeom>
          <a:noFill/>
        </p:spPr>
      </p:pic>
      <p:sp>
        <p:nvSpPr>
          <p:cNvPr id="53250" name="Rectangle 2"/>
          <p:cNvSpPr>
            <a:spLocks noGrp="1" noChangeArrowheads="1"/>
          </p:cNvSpPr>
          <p:nvPr>
            <p:ph type="title"/>
          </p:nvPr>
        </p:nvSpPr>
        <p:spPr/>
        <p:txBody>
          <a:bodyPr>
            <a:noAutofit/>
          </a:bodyPr>
          <a:lstStyle/>
          <a:p>
            <a:r>
              <a:rPr lang="en-US" sz="3200" dirty="0" smtClean="0"/>
              <a:t>Spring N for Barley </a:t>
            </a:r>
            <a:br>
              <a:rPr lang="en-US" sz="3200" dirty="0" smtClean="0"/>
            </a:br>
            <a:r>
              <a:rPr lang="en-US" sz="3200" dirty="0" smtClean="0"/>
              <a:t>GS 25 </a:t>
            </a:r>
            <a:r>
              <a:rPr lang="en-US" sz="3200" dirty="0"/>
              <a:t>N Application </a:t>
            </a:r>
            <a:br>
              <a:rPr lang="en-US" sz="3200" dirty="0"/>
            </a:br>
            <a:endParaRPr lang="en-US" sz="3200" dirty="0"/>
          </a:p>
        </p:txBody>
      </p:sp>
      <p:sp>
        <p:nvSpPr>
          <p:cNvPr id="5" name="Content Placeholder 4"/>
          <p:cNvSpPr>
            <a:spLocks noGrp="1"/>
          </p:cNvSpPr>
          <p:nvPr>
            <p:ph idx="1"/>
          </p:nvPr>
        </p:nvSpPr>
        <p:spPr/>
        <p:txBody>
          <a:bodyPr>
            <a:normAutofit lnSpcReduction="10000"/>
          </a:bodyPr>
          <a:lstStyle/>
          <a:p>
            <a:r>
              <a:rPr lang="en-US" dirty="0" smtClean="0"/>
              <a:t>Apply 0-50 lbs N/acre based on field observations of tiller density and plant color. </a:t>
            </a:r>
          </a:p>
          <a:p>
            <a:r>
              <a:rPr lang="en-US" dirty="0" smtClean="0"/>
              <a:t>Fields with tiller densities of greater than 150 tillers/sq ft should receive no N </a:t>
            </a:r>
          </a:p>
          <a:p>
            <a:r>
              <a:rPr lang="en-US" dirty="0" smtClean="0"/>
              <a:t>Fields with densities of &lt;50 tillers/sq ft should receive 50 lbs N/acre as soon as possible. </a:t>
            </a:r>
          </a:p>
          <a:p>
            <a:r>
              <a:rPr lang="en-US" dirty="0" smtClean="0"/>
              <a:t>Do not wait for GS 30 to take tissue samples if the crop displays visual N deficiency symptoms prior to GS 30. </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228600" y="152400"/>
            <a:ext cx="8458200" cy="1371600"/>
          </a:xfrm>
        </p:spPr>
        <p:txBody>
          <a:bodyPr>
            <a:noAutofit/>
          </a:bodyPr>
          <a:lstStyle/>
          <a:p>
            <a:r>
              <a:rPr lang="en-US" sz="3200" dirty="0" smtClean="0"/>
              <a:t>Spring N for Barley </a:t>
            </a:r>
            <a:br>
              <a:rPr lang="en-US" sz="3200" dirty="0" smtClean="0"/>
            </a:br>
            <a:r>
              <a:rPr lang="en-US" sz="3200" dirty="0" smtClean="0"/>
              <a:t>GS </a:t>
            </a:r>
            <a:r>
              <a:rPr lang="en-US" sz="3200" dirty="0"/>
              <a:t>30 N Application </a:t>
            </a:r>
            <a:br>
              <a:rPr lang="en-US" sz="3200" dirty="0"/>
            </a:br>
            <a:r>
              <a:rPr lang="en-US" sz="3200" dirty="0"/>
              <a:t>Directly Related to Tissue N Content</a:t>
            </a:r>
          </a:p>
        </p:txBody>
      </p:sp>
      <p:pic>
        <p:nvPicPr>
          <p:cNvPr id="44034" name="Picture 2" descr="http://www.ext.vt.edu/pubs/grains/424-801/figure3.gif"/>
          <p:cNvPicPr>
            <a:picLocks noChangeAspect="1" noChangeArrowheads="1"/>
          </p:cNvPicPr>
          <p:nvPr/>
        </p:nvPicPr>
        <p:blipFill>
          <a:blip r:embed="rId2" cstate="print"/>
          <a:srcRect/>
          <a:stretch>
            <a:fillRect/>
          </a:stretch>
        </p:blipFill>
        <p:spPr bwMode="auto">
          <a:xfrm>
            <a:off x="914400" y="1855074"/>
            <a:ext cx="6705600" cy="5002926"/>
          </a:xfrm>
          <a:prstGeom prst="rect">
            <a:avLst/>
          </a:prstGeom>
          <a:noFill/>
        </p:spPr>
      </p:pic>
      <p:sp>
        <p:nvSpPr>
          <p:cNvPr id="5" name="Rectangle 4"/>
          <p:cNvSpPr/>
          <p:nvPr/>
        </p:nvSpPr>
        <p:spPr>
          <a:xfrm>
            <a:off x="4191000" y="2133600"/>
            <a:ext cx="2819400" cy="923330"/>
          </a:xfrm>
          <a:prstGeom prst="rect">
            <a:avLst/>
          </a:prstGeom>
        </p:spPr>
        <p:txBody>
          <a:bodyPr wrap="square">
            <a:spAutoFit/>
          </a:bodyPr>
          <a:lstStyle/>
          <a:p>
            <a:r>
              <a:rPr lang="en-US" dirty="0" smtClean="0">
                <a:solidFill>
                  <a:srgbClr val="FF0000"/>
                </a:solidFill>
              </a:rPr>
              <a:t>total spring N applications generally not to exceed 100 lbs N/acre</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p:txBody>
          <a:bodyPr/>
          <a:lstStyle/>
          <a:p>
            <a:r>
              <a:rPr lang="en-US"/>
              <a:t>Fall Weed Control</a:t>
            </a:r>
          </a:p>
        </p:txBody>
      </p:sp>
      <p:graphicFrame>
        <p:nvGraphicFramePr>
          <p:cNvPr id="225283" name="Group 3"/>
          <p:cNvGraphicFramePr>
            <a:graphicFrameLocks noGrp="1"/>
          </p:cNvGraphicFramePr>
          <p:nvPr>
            <p:ph idx="1"/>
          </p:nvPr>
        </p:nvGraphicFramePr>
        <p:xfrm>
          <a:off x="685800" y="1600200"/>
          <a:ext cx="7772400" cy="4535488"/>
        </p:xfrm>
        <a:graphic>
          <a:graphicData uri="http://schemas.openxmlformats.org/drawingml/2006/table">
            <a:tbl>
              <a:tblPr/>
              <a:tblGrid>
                <a:gridCol w="1600200"/>
                <a:gridCol w="4283075"/>
                <a:gridCol w="1889125"/>
              </a:tblGrid>
              <a:tr h="914400">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Tillage</a:t>
                      </a:r>
                      <a:endParaRPr kumimoji="0" lang="en-US" sz="1800" b="1" i="0" u="none" strike="noStrike" cap="none" normalizeH="0" baseline="0" smtClean="0">
                        <a:ln>
                          <a:noFill/>
                        </a:ln>
                        <a:solidFill>
                          <a:schemeClr val="tx1"/>
                        </a:solidFill>
                        <a:effectLst/>
                        <a:latin typeface="Arial" pitchFamily="34" charset="0"/>
                      </a:endParaRPr>
                    </a:p>
                  </a:txBody>
                  <a:tcPr anchor="b" horzOverflow="overflow">
                    <a:lnL cap="flat">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Weed Control</a:t>
                      </a:r>
                      <a:endParaRPr kumimoji="0" lang="en-US" sz="1800" b="1" i="0" u="none" strike="noStrike" cap="none" normalizeH="0" baseline="0" smtClean="0">
                        <a:ln>
                          <a:noFill/>
                        </a:ln>
                        <a:solidFill>
                          <a:schemeClr val="tx1"/>
                        </a:solidFill>
                        <a:effectLst/>
                        <a:latin typeface="Arial" pitchFamily="34" charset="0"/>
                      </a:endParaRPr>
                    </a:p>
                  </a:txBody>
                  <a:tcPr anchor="b"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Yield (bu/ac)</a:t>
                      </a:r>
                      <a:endParaRPr kumimoji="0" lang="en-US" sz="1800" b="1" i="0" u="none" strike="noStrike" cap="none" normalizeH="0" baseline="0" smtClean="0">
                        <a:ln>
                          <a:noFill/>
                        </a:ln>
                        <a:solidFill>
                          <a:schemeClr val="tx1"/>
                        </a:solidFill>
                        <a:effectLst/>
                        <a:latin typeface="Arial" pitchFamily="34" charset="0"/>
                      </a:endParaRPr>
                    </a:p>
                  </a:txBody>
                  <a:tcPr anchor="b" horzOverflow="overflow">
                    <a:lnL>
                      <a:noFill/>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r>
              <a:tr h="904875">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NT</a:t>
                      </a:r>
                      <a:endParaRPr kumimoji="0" lang="en-US" sz="1800" b="1" i="0" u="none" strike="noStrike" cap="none" normalizeH="0" baseline="0" smtClean="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Gramoxone at planting Harmony Extra in spring</a:t>
                      </a:r>
                      <a:endParaRPr kumimoji="0" lang="en-US" sz="1800" b="1" i="0" u="none" strike="noStrike" cap="none" normalizeH="0" baseline="0" smtClean="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95.3</a:t>
                      </a:r>
                      <a:endParaRPr kumimoji="0" lang="en-US" sz="1800" b="1" i="0" u="none" strike="noStrike" cap="none" normalizeH="0" baseline="0" smtClean="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06463">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NT</a:t>
                      </a:r>
                      <a:endParaRPr kumimoji="0" lang="en-US" sz="1800" b="1" i="0" u="none" strike="noStrike" cap="none" normalizeH="0" baseline="0" smtClean="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Harmony Extra 30-45 days after planting</a:t>
                      </a:r>
                      <a:endParaRPr kumimoji="0" lang="en-US" sz="1800" b="1" i="0" u="none" strike="noStrike" cap="none" normalizeH="0" baseline="0" smtClean="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94.6</a:t>
                      </a:r>
                      <a:endParaRPr kumimoji="0" lang="en-US" sz="1800" b="1" i="0" u="none" strike="noStrike" cap="none" normalizeH="0" baseline="0" smtClean="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04875">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NT</a:t>
                      </a:r>
                      <a:endParaRPr kumimoji="0" lang="en-US" sz="1800" b="1" i="0" u="none" strike="noStrike" cap="none" normalizeH="0" baseline="0" smtClean="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Harmony Extra in spring</a:t>
                      </a:r>
                      <a:endParaRPr kumimoji="0" lang="en-US" sz="1800" b="1" i="0" u="none" strike="noStrike" cap="none" normalizeH="0" baseline="0" smtClean="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92.9</a:t>
                      </a:r>
                      <a:endParaRPr kumimoji="0" lang="en-US" sz="1800" b="1" i="0" u="none" strike="noStrike" cap="none" normalizeH="0" baseline="0" smtClean="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04875">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NT</a:t>
                      </a:r>
                      <a:endParaRPr kumimoji="0" lang="en-US" sz="1800" b="1" i="0" u="none" strike="noStrike" cap="none" normalizeH="0" baseline="0" smtClean="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None</a:t>
                      </a:r>
                      <a:endParaRPr kumimoji="0" lang="en-US" sz="1800" b="1" i="0" u="none" strike="noStrike" cap="none" normalizeH="0" baseline="0" smtClean="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80.4</a:t>
                      </a:r>
                      <a:endParaRPr kumimoji="0" lang="en-US" sz="1800" b="1" i="0" u="none" strike="noStrike" cap="none" normalizeH="0" baseline="0" smtClean="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225311" name="Picture 31" descr="DSCF0595"/>
          <p:cNvPicPr>
            <a:picLocks noChangeAspect="1" noChangeArrowheads="1"/>
          </p:cNvPicPr>
          <p:nvPr/>
        </p:nvPicPr>
        <p:blipFill>
          <a:blip r:embed="rId3" cstate="print"/>
          <a:srcRect b="40468"/>
          <a:stretch>
            <a:fillRect/>
          </a:stretch>
        </p:blipFill>
        <p:spPr bwMode="auto">
          <a:xfrm>
            <a:off x="0" y="1219200"/>
            <a:ext cx="9144000" cy="5181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53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Weeds - Perennials</a:t>
            </a:r>
            <a:endParaRPr lang="en-US" dirty="0"/>
          </a:p>
        </p:txBody>
      </p:sp>
      <p:pic>
        <p:nvPicPr>
          <p:cNvPr id="60420" name="Picture 4" descr="Life stages of Curly dock"/>
          <p:cNvPicPr>
            <a:picLocks noChangeAspect="1" noChangeArrowheads="1"/>
          </p:cNvPicPr>
          <p:nvPr/>
        </p:nvPicPr>
        <p:blipFill>
          <a:blip r:embed="rId2" cstate="print"/>
          <a:srcRect/>
          <a:stretch>
            <a:fillRect/>
          </a:stretch>
        </p:blipFill>
        <p:spPr bwMode="auto">
          <a:xfrm>
            <a:off x="762000" y="2819400"/>
            <a:ext cx="2857500" cy="3810000"/>
          </a:xfrm>
          <a:prstGeom prst="rect">
            <a:avLst/>
          </a:prstGeom>
          <a:noFill/>
        </p:spPr>
      </p:pic>
      <p:sp>
        <p:nvSpPr>
          <p:cNvPr id="6" name="TextBox 5"/>
          <p:cNvSpPr txBox="1"/>
          <p:nvPr/>
        </p:nvSpPr>
        <p:spPr>
          <a:xfrm>
            <a:off x="762000" y="2133600"/>
            <a:ext cx="2967479" cy="369332"/>
          </a:xfrm>
          <a:prstGeom prst="rect">
            <a:avLst/>
          </a:prstGeom>
          <a:noFill/>
        </p:spPr>
        <p:txBody>
          <a:bodyPr wrap="none" rtlCol="0">
            <a:spAutoFit/>
          </a:bodyPr>
          <a:lstStyle/>
          <a:p>
            <a:r>
              <a:rPr lang="en-US" dirty="0" smtClean="0"/>
              <a:t>Curly Dock</a:t>
            </a:r>
            <a:r>
              <a:rPr lang="en-US" i="1" dirty="0" smtClean="0"/>
              <a:t>, </a:t>
            </a:r>
            <a:r>
              <a:rPr lang="en-US" i="1" dirty="0" err="1" smtClean="0"/>
              <a:t>Rumex</a:t>
            </a:r>
            <a:r>
              <a:rPr lang="en-US" i="1" dirty="0" smtClean="0"/>
              <a:t> </a:t>
            </a:r>
            <a:r>
              <a:rPr lang="en-US" i="1" dirty="0" err="1" smtClean="0"/>
              <a:t>crispus</a:t>
            </a:r>
            <a:endParaRPr lang="en-US" i="1" dirty="0"/>
          </a:p>
        </p:txBody>
      </p:sp>
      <p:pic>
        <p:nvPicPr>
          <p:cNvPr id="60422" name="Picture 6" descr="http://www.ppws.vt.edu/scott/weed_id/wildgarlic11-17b.jpg"/>
          <p:cNvPicPr>
            <a:picLocks noChangeAspect="1" noChangeArrowheads="1"/>
          </p:cNvPicPr>
          <p:nvPr/>
        </p:nvPicPr>
        <p:blipFill>
          <a:blip r:embed="rId3" cstate="print"/>
          <a:srcRect/>
          <a:stretch>
            <a:fillRect/>
          </a:stretch>
        </p:blipFill>
        <p:spPr bwMode="auto">
          <a:xfrm>
            <a:off x="4876800" y="2133600"/>
            <a:ext cx="3676650" cy="4572000"/>
          </a:xfrm>
          <a:prstGeom prst="rect">
            <a:avLst/>
          </a:prstGeom>
          <a:noFill/>
        </p:spPr>
      </p:pic>
      <p:sp>
        <p:nvSpPr>
          <p:cNvPr id="8" name="TextBox 7"/>
          <p:cNvSpPr txBox="1"/>
          <p:nvPr/>
        </p:nvSpPr>
        <p:spPr>
          <a:xfrm>
            <a:off x="5276433" y="1600200"/>
            <a:ext cx="2800767" cy="369332"/>
          </a:xfrm>
          <a:prstGeom prst="rect">
            <a:avLst/>
          </a:prstGeom>
          <a:noFill/>
        </p:spPr>
        <p:txBody>
          <a:bodyPr wrap="none" rtlCol="0">
            <a:spAutoFit/>
          </a:bodyPr>
          <a:lstStyle/>
          <a:p>
            <a:r>
              <a:rPr lang="en-US" dirty="0" smtClean="0"/>
              <a:t>Wild garlic, </a:t>
            </a:r>
            <a:r>
              <a:rPr lang="en-US" i="1" dirty="0" err="1" smtClean="0"/>
              <a:t>Allium</a:t>
            </a:r>
            <a:r>
              <a:rPr lang="en-US" i="1" dirty="0" smtClean="0"/>
              <a:t> </a:t>
            </a:r>
            <a:r>
              <a:rPr lang="en-US" i="1" dirty="0" err="1" smtClean="0"/>
              <a:t>vineale</a:t>
            </a:r>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t>Weeds – Annual Broadleaf</a:t>
            </a:r>
            <a:endParaRPr lang="en-US" dirty="0"/>
          </a:p>
        </p:txBody>
      </p:sp>
      <p:sp>
        <p:nvSpPr>
          <p:cNvPr id="7" name="TextBox 6"/>
          <p:cNvSpPr txBox="1"/>
          <p:nvPr/>
        </p:nvSpPr>
        <p:spPr>
          <a:xfrm>
            <a:off x="304800" y="838200"/>
            <a:ext cx="3048000" cy="369332"/>
          </a:xfrm>
          <a:prstGeom prst="rect">
            <a:avLst/>
          </a:prstGeom>
          <a:noFill/>
        </p:spPr>
        <p:txBody>
          <a:bodyPr wrap="square" rtlCol="0">
            <a:spAutoFit/>
          </a:bodyPr>
          <a:lstStyle/>
          <a:p>
            <a:r>
              <a:rPr lang="en-US" dirty="0" smtClean="0"/>
              <a:t>Chickweed, </a:t>
            </a:r>
            <a:r>
              <a:rPr lang="en-US" i="1" dirty="0" err="1" smtClean="0"/>
              <a:t>Stellaria</a:t>
            </a:r>
            <a:r>
              <a:rPr lang="en-US" i="1" dirty="0" smtClean="0"/>
              <a:t> media</a:t>
            </a:r>
            <a:endParaRPr lang="en-US" dirty="0"/>
          </a:p>
        </p:txBody>
      </p:sp>
      <p:sp>
        <p:nvSpPr>
          <p:cNvPr id="10" name="TextBox 9"/>
          <p:cNvSpPr txBox="1"/>
          <p:nvPr/>
        </p:nvSpPr>
        <p:spPr>
          <a:xfrm>
            <a:off x="304800" y="4038600"/>
            <a:ext cx="4114800" cy="369332"/>
          </a:xfrm>
          <a:prstGeom prst="rect">
            <a:avLst/>
          </a:prstGeom>
          <a:noFill/>
        </p:spPr>
        <p:txBody>
          <a:bodyPr wrap="square" rtlCol="0">
            <a:spAutoFit/>
          </a:bodyPr>
          <a:lstStyle/>
          <a:p>
            <a:r>
              <a:rPr lang="en-US" dirty="0" smtClean="0"/>
              <a:t>Henbit, </a:t>
            </a:r>
            <a:r>
              <a:rPr lang="en-US" i="1" dirty="0" err="1" smtClean="0"/>
              <a:t>Lamium</a:t>
            </a:r>
            <a:r>
              <a:rPr lang="en-US" i="1" dirty="0" smtClean="0"/>
              <a:t> </a:t>
            </a:r>
            <a:r>
              <a:rPr lang="en-US" i="1" dirty="0" err="1" smtClean="0"/>
              <a:t>amplexicaule</a:t>
            </a:r>
            <a:endParaRPr lang="en-US" dirty="0"/>
          </a:p>
        </p:txBody>
      </p:sp>
      <p:sp>
        <p:nvSpPr>
          <p:cNvPr id="11" name="TextBox 10"/>
          <p:cNvSpPr txBox="1"/>
          <p:nvPr/>
        </p:nvSpPr>
        <p:spPr>
          <a:xfrm>
            <a:off x="5181600" y="685800"/>
            <a:ext cx="3276600" cy="369332"/>
          </a:xfrm>
          <a:prstGeom prst="rect">
            <a:avLst/>
          </a:prstGeom>
          <a:noFill/>
        </p:spPr>
        <p:txBody>
          <a:bodyPr wrap="square" rtlCol="0">
            <a:spAutoFit/>
          </a:bodyPr>
          <a:lstStyle/>
          <a:p>
            <a:r>
              <a:rPr lang="en-US" dirty="0" smtClean="0"/>
              <a:t>Knawel, </a:t>
            </a:r>
            <a:r>
              <a:rPr lang="en-US" i="1" dirty="0" err="1" smtClean="0"/>
              <a:t>Scleranthus</a:t>
            </a:r>
            <a:r>
              <a:rPr lang="en-US" i="1" dirty="0" smtClean="0"/>
              <a:t> </a:t>
            </a:r>
            <a:r>
              <a:rPr lang="en-US" i="1" dirty="0" err="1" smtClean="0"/>
              <a:t>annuus</a:t>
            </a:r>
            <a:endParaRPr lang="en-US" dirty="0"/>
          </a:p>
        </p:txBody>
      </p:sp>
      <p:sp>
        <p:nvSpPr>
          <p:cNvPr id="12" name="TextBox 11"/>
          <p:cNvSpPr txBox="1"/>
          <p:nvPr/>
        </p:nvSpPr>
        <p:spPr>
          <a:xfrm>
            <a:off x="4724400" y="3505200"/>
            <a:ext cx="4724400" cy="369332"/>
          </a:xfrm>
          <a:prstGeom prst="rect">
            <a:avLst/>
          </a:prstGeom>
          <a:noFill/>
        </p:spPr>
        <p:txBody>
          <a:bodyPr wrap="square" rtlCol="0">
            <a:spAutoFit/>
          </a:bodyPr>
          <a:lstStyle/>
          <a:p>
            <a:r>
              <a:rPr lang="en-US" dirty="0" smtClean="0"/>
              <a:t>Purple deadnettle, </a:t>
            </a:r>
            <a:r>
              <a:rPr lang="en-US" i="1" dirty="0" err="1" smtClean="0"/>
              <a:t>Lamium</a:t>
            </a:r>
            <a:r>
              <a:rPr lang="en-US" i="1" dirty="0" smtClean="0"/>
              <a:t> </a:t>
            </a:r>
            <a:r>
              <a:rPr lang="en-US" i="1" dirty="0" err="1" smtClean="0"/>
              <a:t>purpureum</a:t>
            </a:r>
            <a:endParaRPr lang="en-US" dirty="0"/>
          </a:p>
        </p:txBody>
      </p:sp>
      <p:pic>
        <p:nvPicPr>
          <p:cNvPr id="154626" name="Picture 2" descr="C:\Work\Presentations\Presentations_10\Meherrin\Fall_10\gnawel7-30.jpg"/>
          <p:cNvPicPr>
            <a:picLocks noChangeAspect="1" noChangeArrowheads="1"/>
          </p:cNvPicPr>
          <p:nvPr/>
        </p:nvPicPr>
        <p:blipFill>
          <a:blip r:embed="rId3" cstate="print"/>
          <a:srcRect/>
          <a:stretch>
            <a:fillRect/>
          </a:stretch>
        </p:blipFill>
        <p:spPr bwMode="auto">
          <a:xfrm>
            <a:off x="5257800" y="1066800"/>
            <a:ext cx="2860811" cy="2162556"/>
          </a:xfrm>
          <a:prstGeom prst="rect">
            <a:avLst/>
          </a:prstGeom>
          <a:noFill/>
        </p:spPr>
      </p:pic>
      <p:pic>
        <p:nvPicPr>
          <p:cNvPr id="154628" name="Picture 4" descr="lampu4-3D.jpg (34385 bytes)"/>
          <p:cNvPicPr>
            <a:picLocks noChangeAspect="1" noChangeArrowheads="1"/>
          </p:cNvPicPr>
          <p:nvPr/>
        </p:nvPicPr>
        <p:blipFill>
          <a:blip r:embed="rId4" cstate="print"/>
          <a:srcRect/>
          <a:stretch>
            <a:fillRect/>
          </a:stretch>
        </p:blipFill>
        <p:spPr bwMode="auto">
          <a:xfrm>
            <a:off x="6019800" y="3952874"/>
            <a:ext cx="1684131" cy="2905126"/>
          </a:xfrm>
          <a:prstGeom prst="rect">
            <a:avLst/>
          </a:prstGeom>
          <a:noFill/>
        </p:spPr>
      </p:pic>
      <p:pic>
        <p:nvPicPr>
          <p:cNvPr id="154629" name="Picture 5" descr="C:\Work\Presentations\Presentations_10\Meherrin\Fall_10\Stemel5.jpg"/>
          <p:cNvPicPr>
            <a:picLocks noChangeAspect="1" noChangeArrowheads="1"/>
          </p:cNvPicPr>
          <p:nvPr/>
        </p:nvPicPr>
        <p:blipFill>
          <a:blip r:embed="rId5" cstate="print"/>
          <a:srcRect/>
          <a:stretch>
            <a:fillRect/>
          </a:stretch>
        </p:blipFill>
        <p:spPr bwMode="auto">
          <a:xfrm>
            <a:off x="304800" y="1295400"/>
            <a:ext cx="3476625" cy="2638425"/>
          </a:xfrm>
          <a:prstGeom prst="rect">
            <a:avLst/>
          </a:prstGeom>
          <a:noFill/>
        </p:spPr>
      </p:pic>
      <p:pic>
        <p:nvPicPr>
          <p:cNvPr id="154630" name="Picture 6" descr="C:\Work\Presentations\Presentations_10\Meherrin\Fall_10\henbit2-23.jpg"/>
          <p:cNvPicPr>
            <a:picLocks noChangeAspect="1" noChangeArrowheads="1"/>
          </p:cNvPicPr>
          <p:nvPr/>
        </p:nvPicPr>
        <p:blipFill>
          <a:blip r:embed="rId6" cstate="print"/>
          <a:srcRect/>
          <a:stretch>
            <a:fillRect/>
          </a:stretch>
        </p:blipFill>
        <p:spPr bwMode="auto">
          <a:xfrm>
            <a:off x="457200" y="4495800"/>
            <a:ext cx="2902927" cy="2133600"/>
          </a:xfrm>
          <a:prstGeom prst="rect">
            <a:avLst/>
          </a:prstGeom>
          <a:noFill/>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t>Weeds – Annual Grasses</a:t>
            </a:r>
            <a:endParaRPr lang="en-US" dirty="0"/>
          </a:p>
        </p:txBody>
      </p:sp>
      <p:sp>
        <p:nvSpPr>
          <p:cNvPr id="13" name="Rectangle 12"/>
          <p:cNvSpPr/>
          <p:nvPr/>
        </p:nvSpPr>
        <p:spPr>
          <a:xfrm>
            <a:off x="76200" y="1383268"/>
            <a:ext cx="5486400" cy="369332"/>
          </a:xfrm>
          <a:prstGeom prst="rect">
            <a:avLst/>
          </a:prstGeom>
        </p:spPr>
        <p:txBody>
          <a:bodyPr wrap="square">
            <a:spAutoFit/>
          </a:bodyPr>
          <a:lstStyle/>
          <a:p>
            <a:r>
              <a:rPr lang="en-US" dirty="0" smtClean="0"/>
              <a:t>Annual or Italian Ryegrass:</a:t>
            </a:r>
            <a:r>
              <a:rPr lang="en-US" i="1" dirty="0" smtClean="0"/>
              <a:t> </a:t>
            </a:r>
            <a:r>
              <a:rPr lang="en-US" i="1" dirty="0" err="1" smtClean="0"/>
              <a:t>Lolium</a:t>
            </a:r>
            <a:r>
              <a:rPr lang="en-US" i="1" dirty="0" smtClean="0"/>
              <a:t> </a:t>
            </a:r>
            <a:r>
              <a:rPr lang="en-US" i="1" dirty="0" err="1" smtClean="0"/>
              <a:t>multiflorum</a:t>
            </a:r>
            <a:endParaRPr lang="en-US" dirty="0"/>
          </a:p>
        </p:txBody>
      </p:sp>
      <p:pic>
        <p:nvPicPr>
          <p:cNvPr id="155650" name="Picture 2" descr="C:\Work\Presentations\Presentations_10\Meherrin\Fall_10\ryesdhd.jpg"/>
          <p:cNvPicPr>
            <a:picLocks noChangeAspect="1" noChangeArrowheads="1"/>
          </p:cNvPicPr>
          <p:nvPr/>
        </p:nvPicPr>
        <p:blipFill>
          <a:blip r:embed="rId3" cstate="print"/>
          <a:srcRect/>
          <a:stretch>
            <a:fillRect/>
          </a:stretch>
        </p:blipFill>
        <p:spPr bwMode="auto">
          <a:xfrm>
            <a:off x="228600" y="1905000"/>
            <a:ext cx="2438400" cy="3390900"/>
          </a:xfrm>
          <a:prstGeom prst="rect">
            <a:avLst/>
          </a:prstGeom>
          <a:noFill/>
        </p:spPr>
      </p:pic>
      <p:pic>
        <p:nvPicPr>
          <p:cNvPr id="155651" name="Picture 3" descr="C:\Work\Presentations\Presentations_10\Meherrin\Fall_10\ryegrass9.jpg"/>
          <p:cNvPicPr>
            <a:picLocks noChangeAspect="1" noChangeArrowheads="1"/>
          </p:cNvPicPr>
          <p:nvPr/>
        </p:nvPicPr>
        <p:blipFill>
          <a:blip r:embed="rId4" cstate="print"/>
          <a:srcRect/>
          <a:stretch>
            <a:fillRect/>
          </a:stretch>
        </p:blipFill>
        <p:spPr bwMode="auto">
          <a:xfrm>
            <a:off x="2819400" y="1904999"/>
            <a:ext cx="1524000" cy="3387687"/>
          </a:xfrm>
          <a:prstGeom prst="rect">
            <a:avLst/>
          </a:prstGeom>
          <a:noFill/>
        </p:spPr>
      </p:pic>
      <p:sp>
        <p:nvSpPr>
          <p:cNvPr id="15" name="Rectangle 14"/>
          <p:cNvSpPr/>
          <p:nvPr/>
        </p:nvSpPr>
        <p:spPr>
          <a:xfrm>
            <a:off x="5505450" y="1181100"/>
            <a:ext cx="3236784" cy="369332"/>
          </a:xfrm>
          <a:prstGeom prst="rect">
            <a:avLst/>
          </a:prstGeom>
        </p:spPr>
        <p:txBody>
          <a:bodyPr wrap="none">
            <a:spAutoFit/>
          </a:bodyPr>
          <a:lstStyle/>
          <a:p>
            <a:r>
              <a:rPr lang="en-US" dirty="0" smtClean="0"/>
              <a:t>Annual Bluegrass: </a:t>
            </a:r>
            <a:r>
              <a:rPr lang="en-US" i="1" dirty="0" err="1" smtClean="0"/>
              <a:t>Poa</a:t>
            </a:r>
            <a:r>
              <a:rPr lang="en-US" i="1" dirty="0" smtClean="0"/>
              <a:t> </a:t>
            </a:r>
            <a:r>
              <a:rPr lang="en-US" i="1" dirty="0" err="1" smtClean="0"/>
              <a:t>annua</a:t>
            </a:r>
            <a:endParaRPr lang="en-US" dirty="0"/>
          </a:p>
        </p:txBody>
      </p:sp>
      <p:pic>
        <p:nvPicPr>
          <p:cNvPr id="155652" name="Picture 4" descr="C:\Work\Presentations\Presentations_10\Meherrin\Fall_10\poaan8.jpg"/>
          <p:cNvPicPr>
            <a:picLocks noChangeAspect="1" noChangeArrowheads="1"/>
          </p:cNvPicPr>
          <p:nvPr/>
        </p:nvPicPr>
        <p:blipFill>
          <a:blip r:embed="rId5" cstate="print"/>
          <a:srcRect/>
          <a:stretch>
            <a:fillRect/>
          </a:stretch>
        </p:blipFill>
        <p:spPr bwMode="auto">
          <a:xfrm>
            <a:off x="4819650" y="1714500"/>
            <a:ext cx="4171950" cy="2857500"/>
          </a:xfrm>
          <a:prstGeom prst="rect">
            <a:avLst/>
          </a:prstGeom>
          <a:noFill/>
        </p:spPr>
      </p:pic>
      <p:pic>
        <p:nvPicPr>
          <p:cNvPr id="155653" name="Picture 5" descr="C:\Work\Presentations\Presentations_10\Meherrin\Fall_10\poaannlf.jpg"/>
          <p:cNvPicPr>
            <a:picLocks noChangeAspect="1" noChangeArrowheads="1"/>
          </p:cNvPicPr>
          <p:nvPr/>
        </p:nvPicPr>
        <p:blipFill>
          <a:blip r:embed="rId6" cstate="print"/>
          <a:srcRect/>
          <a:stretch>
            <a:fillRect/>
          </a:stretch>
        </p:blipFill>
        <p:spPr bwMode="auto">
          <a:xfrm>
            <a:off x="6324600" y="4572000"/>
            <a:ext cx="1514475" cy="2114550"/>
          </a:xfrm>
          <a:prstGeom prst="rect">
            <a:avLst/>
          </a:prstGeom>
          <a:noFill/>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able Placeholder 2"/>
          <p:cNvSpPr>
            <a:spLocks noGrp="1"/>
          </p:cNvSpPr>
          <p:nvPr>
            <p:ph type="tbl" idx="1"/>
          </p:nvPr>
        </p:nvSpPr>
        <p:spPr/>
      </p:sp>
      <p:pic>
        <p:nvPicPr>
          <p:cNvPr id="157699" name="Picture 3"/>
          <p:cNvPicPr>
            <a:picLocks noChangeAspect="1" noChangeArrowheads="1"/>
          </p:cNvPicPr>
          <p:nvPr/>
        </p:nvPicPr>
        <p:blipFill>
          <a:blip r:embed="rId3" cstate="print"/>
          <a:srcRect/>
          <a:stretch>
            <a:fillRect/>
          </a:stretch>
        </p:blipFill>
        <p:spPr bwMode="auto">
          <a:xfrm>
            <a:off x="52388" y="817195"/>
            <a:ext cx="9091612" cy="522361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able Placeholder 2"/>
          <p:cNvSpPr>
            <a:spLocks noGrp="1"/>
          </p:cNvSpPr>
          <p:nvPr>
            <p:ph type="tbl" idx="1"/>
          </p:nvPr>
        </p:nvSpPr>
        <p:spPr/>
      </p:sp>
      <p:pic>
        <p:nvPicPr>
          <p:cNvPr id="156674" name="Picture 2"/>
          <p:cNvPicPr>
            <a:picLocks noChangeAspect="1" noChangeArrowheads="1"/>
          </p:cNvPicPr>
          <p:nvPr/>
        </p:nvPicPr>
        <p:blipFill>
          <a:blip r:embed="rId2" cstate="print"/>
          <a:srcRect/>
          <a:stretch>
            <a:fillRect/>
          </a:stretch>
        </p:blipFill>
        <p:spPr bwMode="auto">
          <a:xfrm>
            <a:off x="0" y="1676399"/>
            <a:ext cx="9089804" cy="4724401"/>
          </a:xfrm>
          <a:prstGeom prst="rect">
            <a:avLst/>
          </a:prstGeom>
          <a:noFill/>
          <a:ln w="9525">
            <a:noFill/>
            <a:miter lim="800000"/>
            <a:headEnd/>
            <a:tailEnd/>
          </a:ln>
        </p:spPr>
      </p:pic>
      <p:sp>
        <p:nvSpPr>
          <p:cNvPr id="5" name="Oval 4"/>
          <p:cNvSpPr/>
          <p:nvPr/>
        </p:nvSpPr>
        <p:spPr>
          <a:xfrm>
            <a:off x="6248400" y="3821723"/>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538" name="Picture 2" descr="striperust"/>
          <p:cNvPicPr>
            <a:picLocks noChangeAspect="1" noChangeArrowheads="1"/>
          </p:cNvPicPr>
          <p:nvPr/>
        </p:nvPicPr>
        <p:blipFill>
          <a:blip r:embed="rId3" cstate="print"/>
          <a:srcRect/>
          <a:stretch>
            <a:fillRect/>
          </a:stretch>
        </p:blipFill>
        <p:spPr bwMode="auto">
          <a:xfrm>
            <a:off x="304800" y="1447800"/>
            <a:ext cx="4114800" cy="4525963"/>
          </a:xfrm>
          <a:prstGeom prst="rect">
            <a:avLst/>
          </a:prstGeom>
          <a:noFill/>
          <a:ln w="9525">
            <a:noFill/>
            <a:miter lim="800000"/>
            <a:headEnd/>
            <a:tailEnd/>
          </a:ln>
        </p:spPr>
      </p:pic>
      <p:sp>
        <p:nvSpPr>
          <p:cNvPr id="193539" name="Rectangle 3"/>
          <p:cNvSpPr>
            <a:spLocks noGrp="1" noChangeArrowheads="1"/>
          </p:cNvSpPr>
          <p:nvPr>
            <p:ph type="title"/>
          </p:nvPr>
        </p:nvSpPr>
        <p:spPr/>
        <p:txBody>
          <a:bodyPr/>
          <a:lstStyle/>
          <a:p>
            <a:r>
              <a:rPr lang="en-US" dirty="0"/>
              <a:t>Variety </a:t>
            </a:r>
            <a:r>
              <a:rPr lang="en-US" dirty="0" smtClean="0"/>
              <a:t>Selection and Disease</a:t>
            </a:r>
            <a:endParaRPr lang="en-US" dirty="0"/>
          </a:p>
        </p:txBody>
      </p:sp>
      <p:sp>
        <p:nvSpPr>
          <p:cNvPr id="193540" name="Rectangle 4"/>
          <p:cNvSpPr>
            <a:spLocks noGrp="1" noChangeArrowheads="1"/>
          </p:cNvSpPr>
          <p:nvPr>
            <p:ph type="body" sz="half" idx="1"/>
          </p:nvPr>
        </p:nvSpPr>
        <p:spPr>
          <a:xfrm>
            <a:off x="228600" y="1600200"/>
            <a:ext cx="4038600" cy="4525963"/>
          </a:xfrm>
        </p:spPr>
        <p:txBody>
          <a:bodyPr/>
          <a:lstStyle/>
          <a:p>
            <a:r>
              <a:rPr lang="en-US" sz="2800">
                <a:solidFill>
                  <a:schemeClr val="bg1"/>
                </a:solidFill>
              </a:rPr>
              <a:t>Disease Susceptibility</a:t>
            </a:r>
          </a:p>
          <a:p>
            <a:pPr lvl="1"/>
            <a:r>
              <a:rPr lang="en-US" sz="2400">
                <a:solidFill>
                  <a:schemeClr val="bg1"/>
                </a:solidFill>
              </a:rPr>
              <a:t>Varieties rated Fair or Poor demand more attention.</a:t>
            </a:r>
          </a:p>
          <a:p>
            <a:pPr lvl="1"/>
            <a:endParaRPr lang="en-US" sz="2400">
              <a:solidFill>
                <a:schemeClr val="bg1"/>
              </a:solidFill>
            </a:endParaRPr>
          </a:p>
        </p:txBody>
      </p:sp>
      <p:pic>
        <p:nvPicPr>
          <p:cNvPr id="193712" name="Picture 176"/>
          <p:cNvPicPr>
            <a:picLocks noChangeAspect="1" noChangeArrowheads="1"/>
          </p:cNvPicPr>
          <p:nvPr>
            <p:ph sz="half" idx="2"/>
          </p:nvPr>
        </p:nvPicPr>
        <p:blipFill>
          <a:blip r:embed="rId4" cstate="print"/>
          <a:srcRect/>
          <a:stretch>
            <a:fillRect/>
          </a:stretch>
        </p:blipFill>
        <p:spPr>
          <a:xfrm>
            <a:off x="4506913" y="1828800"/>
            <a:ext cx="4484687" cy="4572000"/>
          </a:xfrm>
          <a:noFill/>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Insects – Hessian Fly</a:t>
            </a:r>
            <a:endParaRPr lang="en-US" dirty="0"/>
          </a:p>
        </p:txBody>
      </p:sp>
      <p:sp>
        <p:nvSpPr>
          <p:cNvPr id="9" name="Content Placeholder 8"/>
          <p:cNvSpPr>
            <a:spLocks noGrp="1"/>
          </p:cNvSpPr>
          <p:nvPr>
            <p:ph idx="1"/>
          </p:nvPr>
        </p:nvSpPr>
        <p:spPr>
          <a:xfrm>
            <a:off x="457200" y="1066800"/>
            <a:ext cx="8229600" cy="4525963"/>
          </a:xfrm>
        </p:spPr>
        <p:txBody>
          <a:bodyPr/>
          <a:lstStyle/>
          <a:p>
            <a:r>
              <a:rPr lang="en-US" sz="2800" i="1" dirty="0" err="1" smtClean="0"/>
              <a:t>Mayetiola</a:t>
            </a:r>
            <a:r>
              <a:rPr lang="en-US" sz="2800" i="1" dirty="0" smtClean="0"/>
              <a:t> </a:t>
            </a:r>
            <a:r>
              <a:rPr lang="en-US" sz="2800" i="1" dirty="0" smtClean="0"/>
              <a:t>destructor</a:t>
            </a:r>
          </a:p>
          <a:p>
            <a:r>
              <a:rPr lang="en-US" sz="1800" b="1" dirty="0" smtClean="0"/>
              <a:t>Adult</a:t>
            </a:r>
            <a:r>
              <a:rPr lang="en-US" sz="1800" dirty="0" smtClean="0"/>
              <a:t> - The adult Hessian fly is a small, dark, long-legged, two-winged insect which resembles a mosquito. The female fly, about 4 mm long, has a distinct reddish tinge. The brown or black male is 2.5 to 3.5 mm long and bears two pairs of abdominal claspers. </a:t>
            </a:r>
            <a:endParaRPr lang="en-US" sz="1800" dirty="0" smtClean="0"/>
          </a:p>
          <a:p>
            <a:r>
              <a:rPr lang="en-US" sz="1800" b="1" dirty="0" smtClean="0"/>
              <a:t>Egg</a:t>
            </a:r>
            <a:r>
              <a:rPr lang="en-US" sz="1800" dirty="0" smtClean="0"/>
              <a:t> </a:t>
            </a:r>
            <a:r>
              <a:rPr lang="en-US" sz="1800" dirty="0" smtClean="0"/>
              <a:t>- The thin, cylindrical egg is 0.4 to 0.5 mm long. Although uniformly glossy red when laid, it gradually becomes deeper red at one end and opaque white at the other. </a:t>
            </a:r>
          </a:p>
          <a:p>
            <a:r>
              <a:rPr lang="en-US" sz="1800" b="1" dirty="0" smtClean="0"/>
              <a:t>Larva</a:t>
            </a:r>
            <a:r>
              <a:rPr lang="en-US" sz="1800" dirty="0" smtClean="0"/>
              <a:t> - The newly hatched maggot is red for 4 or 5 days after which it turns white. As the larva matures, a translucent green stripe appears down the middle of its back. The full grown maggot is 3.5 to 5.5 mm long and about 1 mm wide. </a:t>
            </a:r>
          </a:p>
          <a:p>
            <a:r>
              <a:rPr lang="en-US" sz="1800" b="1" dirty="0" smtClean="0"/>
              <a:t>Pupa</a:t>
            </a:r>
            <a:r>
              <a:rPr lang="en-US" sz="1800" dirty="0" smtClean="0"/>
              <a:t> - The brown-headed pupa is basically white with a reddish tinge. The </a:t>
            </a:r>
            <a:r>
              <a:rPr lang="en-US" sz="1800" dirty="0" err="1" smtClean="0"/>
              <a:t>puparium</a:t>
            </a:r>
            <a:r>
              <a:rPr lang="en-US" sz="1800" dirty="0" smtClean="0"/>
              <a:t> or "flaxseed" within which the pupa is found is spindle-shaped, red to dark brown, and 2.5 to 6.2 mm in length. </a:t>
            </a:r>
          </a:p>
          <a:p>
            <a:endParaRPr lang="en-US" sz="1800" dirty="0"/>
          </a:p>
        </p:txBody>
      </p:sp>
      <p:pic>
        <p:nvPicPr>
          <p:cNvPr id="169986" name="Picture 2" descr="http://www.ces.ncsu.edu/plymouth/graphics/ent/hfly03A.gif"/>
          <p:cNvPicPr>
            <a:picLocks noChangeAspect="1" noChangeArrowheads="1"/>
          </p:cNvPicPr>
          <p:nvPr/>
        </p:nvPicPr>
        <p:blipFill>
          <a:blip r:embed="rId2" cstate="print"/>
          <a:srcRect/>
          <a:stretch>
            <a:fillRect/>
          </a:stretch>
        </p:blipFill>
        <p:spPr bwMode="auto">
          <a:xfrm>
            <a:off x="1359877" y="5334000"/>
            <a:ext cx="1571625" cy="1285876"/>
          </a:xfrm>
          <a:prstGeom prst="rect">
            <a:avLst/>
          </a:prstGeom>
          <a:noFill/>
        </p:spPr>
      </p:pic>
      <p:pic>
        <p:nvPicPr>
          <p:cNvPr id="169988" name="Picture 4" descr="http://www.ces.ncsu.edu/plymouth/graphics/ent/hfly03B.jpg"/>
          <p:cNvPicPr>
            <a:picLocks noChangeAspect="1" noChangeArrowheads="1"/>
          </p:cNvPicPr>
          <p:nvPr/>
        </p:nvPicPr>
        <p:blipFill>
          <a:blip r:embed="rId3" cstate="print"/>
          <a:srcRect/>
          <a:stretch>
            <a:fillRect/>
          </a:stretch>
        </p:blipFill>
        <p:spPr bwMode="auto">
          <a:xfrm>
            <a:off x="2960077" y="5334000"/>
            <a:ext cx="1571625" cy="1285876"/>
          </a:xfrm>
          <a:prstGeom prst="rect">
            <a:avLst/>
          </a:prstGeom>
          <a:noFill/>
        </p:spPr>
      </p:pic>
      <p:pic>
        <p:nvPicPr>
          <p:cNvPr id="169990" name="Picture 6" descr="http://www.ces.ncsu.edu/plymouth/graphics/ent/hfly03C.jpg"/>
          <p:cNvPicPr>
            <a:picLocks noChangeAspect="1" noChangeArrowheads="1"/>
          </p:cNvPicPr>
          <p:nvPr/>
        </p:nvPicPr>
        <p:blipFill>
          <a:blip r:embed="rId4" cstate="print"/>
          <a:srcRect/>
          <a:stretch>
            <a:fillRect/>
          </a:stretch>
        </p:blipFill>
        <p:spPr bwMode="auto">
          <a:xfrm>
            <a:off x="4583723" y="5334000"/>
            <a:ext cx="1571625" cy="1285876"/>
          </a:xfrm>
          <a:prstGeom prst="rect">
            <a:avLst/>
          </a:prstGeom>
          <a:noFill/>
        </p:spPr>
      </p:pic>
      <p:pic>
        <p:nvPicPr>
          <p:cNvPr id="169992" name="Picture 8" descr="http://www.ces.ncsu.edu/plymouth/graphics/ent/hfly03D.gif"/>
          <p:cNvPicPr>
            <a:picLocks noChangeAspect="1" noChangeArrowheads="1"/>
          </p:cNvPicPr>
          <p:nvPr/>
        </p:nvPicPr>
        <p:blipFill>
          <a:blip r:embed="rId5" cstate="print"/>
          <a:srcRect/>
          <a:stretch>
            <a:fillRect/>
          </a:stretch>
        </p:blipFill>
        <p:spPr bwMode="auto">
          <a:xfrm>
            <a:off x="6201508" y="5334000"/>
            <a:ext cx="1571625" cy="1285876"/>
          </a:xfrm>
          <a:prstGeom prst="rect">
            <a:avLst/>
          </a:prstGeom>
          <a:noFill/>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Insects – Hessian Fly</a:t>
            </a:r>
            <a:endParaRPr lang="en-US" dirty="0"/>
          </a:p>
        </p:txBody>
      </p:sp>
      <p:pic>
        <p:nvPicPr>
          <p:cNvPr id="169986" name="Picture 2" descr="http://www.ces.ncsu.edu/plymouth/graphics/ent/hfly03A.gif"/>
          <p:cNvPicPr>
            <a:picLocks noChangeAspect="1" noChangeArrowheads="1"/>
          </p:cNvPicPr>
          <p:nvPr/>
        </p:nvPicPr>
        <p:blipFill>
          <a:blip r:embed="rId3" cstate="print"/>
          <a:srcRect/>
          <a:stretch>
            <a:fillRect/>
          </a:stretch>
        </p:blipFill>
        <p:spPr bwMode="auto">
          <a:xfrm>
            <a:off x="1359877" y="5334000"/>
            <a:ext cx="1571625" cy="1285876"/>
          </a:xfrm>
          <a:prstGeom prst="rect">
            <a:avLst/>
          </a:prstGeom>
          <a:noFill/>
        </p:spPr>
      </p:pic>
      <p:pic>
        <p:nvPicPr>
          <p:cNvPr id="169988" name="Picture 4" descr="http://www.ces.ncsu.edu/plymouth/graphics/ent/hfly03B.jpg"/>
          <p:cNvPicPr>
            <a:picLocks noChangeAspect="1" noChangeArrowheads="1"/>
          </p:cNvPicPr>
          <p:nvPr/>
        </p:nvPicPr>
        <p:blipFill>
          <a:blip r:embed="rId4" cstate="print"/>
          <a:srcRect/>
          <a:stretch>
            <a:fillRect/>
          </a:stretch>
        </p:blipFill>
        <p:spPr bwMode="auto">
          <a:xfrm>
            <a:off x="2960077" y="5334000"/>
            <a:ext cx="1571625" cy="1285876"/>
          </a:xfrm>
          <a:prstGeom prst="rect">
            <a:avLst/>
          </a:prstGeom>
          <a:noFill/>
        </p:spPr>
      </p:pic>
      <p:pic>
        <p:nvPicPr>
          <p:cNvPr id="169990" name="Picture 6" descr="http://www.ces.ncsu.edu/plymouth/graphics/ent/hfly03C.jpg"/>
          <p:cNvPicPr>
            <a:picLocks noChangeAspect="1" noChangeArrowheads="1"/>
          </p:cNvPicPr>
          <p:nvPr/>
        </p:nvPicPr>
        <p:blipFill>
          <a:blip r:embed="rId5" cstate="print"/>
          <a:srcRect/>
          <a:stretch>
            <a:fillRect/>
          </a:stretch>
        </p:blipFill>
        <p:spPr bwMode="auto">
          <a:xfrm>
            <a:off x="4583723" y="5334000"/>
            <a:ext cx="1571625" cy="1285876"/>
          </a:xfrm>
          <a:prstGeom prst="rect">
            <a:avLst/>
          </a:prstGeom>
          <a:noFill/>
        </p:spPr>
      </p:pic>
      <p:pic>
        <p:nvPicPr>
          <p:cNvPr id="169992" name="Picture 8" descr="http://www.ces.ncsu.edu/plymouth/graphics/ent/hfly03D.gif"/>
          <p:cNvPicPr>
            <a:picLocks noChangeAspect="1" noChangeArrowheads="1"/>
          </p:cNvPicPr>
          <p:nvPr/>
        </p:nvPicPr>
        <p:blipFill>
          <a:blip r:embed="rId6" cstate="print"/>
          <a:srcRect/>
          <a:stretch>
            <a:fillRect/>
          </a:stretch>
        </p:blipFill>
        <p:spPr bwMode="auto">
          <a:xfrm>
            <a:off x="6201508" y="5334000"/>
            <a:ext cx="1571625" cy="1285876"/>
          </a:xfrm>
          <a:prstGeom prst="rect">
            <a:avLst/>
          </a:prstGeom>
          <a:noFill/>
        </p:spPr>
      </p:pic>
      <p:sp>
        <p:nvSpPr>
          <p:cNvPr id="11" name="Content Placeholder 10"/>
          <p:cNvSpPr>
            <a:spLocks noGrp="1"/>
          </p:cNvSpPr>
          <p:nvPr>
            <p:ph idx="1"/>
          </p:nvPr>
        </p:nvSpPr>
        <p:spPr/>
        <p:txBody>
          <a:bodyPr/>
          <a:lstStyle/>
          <a:p>
            <a:endParaRPr lang="en-US"/>
          </a:p>
        </p:txBody>
      </p:sp>
      <p:pic>
        <p:nvPicPr>
          <p:cNvPr id="169993" name="Picture 9" descr="http://www.ces.ncsu.edu/depts/ent/notes/Grain/Hessian/Hflycycle.jpg"/>
          <p:cNvPicPr>
            <a:picLocks noChangeAspect="1" noChangeArrowheads="1"/>
          </p:cNvPicPr>
          <p:nvPr/>
        </p:nvPicPr>
        <p:blipFill>
          <a:blip r:embed="rId7" cstate="print"/>
          <a:srcRect/>
          <a:stretch>
            <a:fillRect/>
          </a:stretch>
        </p:blipFill>
        <p:spPr bwMode="auto">
          <a:xfrm>
            <a:off x="207308" y="1524000"/>
            <a:ext cx="8479492" cy="3505200"/>
          </a:xfrm>
          <a:prstGeom prst="rect">
            <a:avLst/>
          </a:prstGeom>
          <a:noFill/>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Hessian Fly Control</a:t>
            </a:r>
            <a:endParaRPr lang="en-US" dirty="0"/>
          </a:p>
        </p:txBody>
      </p:sp>
      <p:sp>
        <p:nvSpPr>
          <p:cNvPr id="9" name="Content Placeholder 8"/>
          <p:cNvSpPr>
            <a:spLocks noGrp="1"/>
          </p:cNvSpPr>
          <p:nvPr>
            <p:ph idx="1"/>
          </p:nvPr>
        </p:nvSpPr>
        <p:spPr>
          <a:xfrm>
            <a:off x="457200" y="1066800"/>
            <a:ext cx="8229600" cy="4525963"/>
          </a:xfrm>
        </p:spPr>
        <p:txBody>
          <a:bodyPr/>
          <a:lstStyle/>
          <a:p>
            <a:r>
              <a:rPr lang="en-US" dirty="0" smtClean="0"/>
              <a:t>Rotation</a:t>
            </a:r>
          </a:p>
          <a:p>
            <a:r>
              <a:rPr lang="en-US" dirty="0" smtClean="0"/>
              <a:t>Tillage</a:t>
            </a:r>
          </a:p>
          <a:p>
            <a:r>
              <a:rPr lang="en-US" dirty="0" smtClean="0"/>
              <a:t>Cover crop species</a:t>
            </a:r>
          </a:p>
          <a:p>
            <a:r>
              <a:rPr lang="en-US" dirty="0" smtClean="0"/>
              <a:t>Delayed planting?</a:t>
            </a:r>
          </a:p>
          <a:p>
            <a:r>
              <a:rPr lang="en-US" dirty="0" smtClean="0"/>
              <a:t>Resistant varieties</a:t>
            </a:r>
          </a:p>
          <a:p>
            <a:r>
              <a:rPr lang="en-US" dirty="0" smtClean="0"/>
              <a:t>Seed treatments</a:t>
            </a:r>
          </a:p>
          <a:p>
            <a:r>
              <a:rPr lang="en-US" dirty="0" smtClean="0"/>
              <a:t>Insecticides</a:t>
            </a:r>
            <a:r>
              <a:rPr lang="en-US" dirty="0" smtClean="0"/>
              <a:t/>
            </a:r>
            <a:br>
              <a:rPr lang="en-US" dirty="0" smtClean="0"/>
            </a:br>
            <a:endParaRPr lang="en-US" dirty="0" smtClean="0"/>
          </a:p>
          <a:p>
            <a:endParaRPr lang="en-US" dirty="0"/>
          </a:p>
        </p:txBody>
      </p:sp>
      <p:pic>
        <p:nvPicPr>
          <p:cNvPr id="169986" name="Picture 2" descr="http://www.ces.ncsu.edu/plymouth/graphics/ent/hfly03A.gif"/>
          <p:cNvPicPr>
            <a:picLocks noChangeAspect="1" noChangeArrowheads="1"/>
          </p:cNvPicPr>
          <p:nvPr/>
        </p:nvPicPr>
        <p:blipFill>
          <a:blip r:embed="rId3" cstate="print"/>
          <a:srcRect/>
          <a:stretch>
            <a:fillRect/>
          </a:stretch>
        </p:blipFill>
        <p:spPr bwMode="auto">
          <a:xfrm>
            <a:off x="1359877" y="5334000"/>
            <a:ext cx="1571625" cy="1285876"/>
          </a:xfrm>
          <a:prstGeom prst="rect">
            <a:avLst/>
          </a:prstGeom>
          <a:noFill/>
        </p:spPr>
      </p:pic>
      <p:pic>
        <p:nvPicPr>
          <p:cNvPr id="169988" name="Picture 4" descr="http://www.ces.ncsu.edu/plymouth/graphics/ent/hfly03B.jpg"/>
          <p:cNvPicPr>
            <a:picLocks noChangeAspect="1" noChangeArrowheads="1"/>
          </p:cNvPicPr>
          <p:nvPr/>
        </p:nvPicPr>
        <p:blipFill>
          <a:blip r:embed="rId4" cstate="print"/>
          <a:srcRect/>
          <a:stretch>
            <a:fillRect/>
          </a:stretch>
        </p:blipFill>
        <p:spPr bwMode="auto">
          <a:xfrm>
            <a:off x="2960077" y="5334000"/>
            <a:ext cx="1571625" cy="1285876"/>
          </a:xfrm>
          <a:prstGeom prst="rect">
            <a:avLst/>
          </a:prstGeom>
          <a:noFill/>
        </p:spPr>
      </p:pic>
      <p:pic>
        <p:nvPicPr>
          <p:cNvPr id="169990" name="Picture 6" descr="http://www.ces.ncsu.edu/plymouth/graphics/ent/hfly03C.jpg"/>
          <p:cNvPicPr>
            <a:picLocks noChangeAspect="1" noChangeArrowheads="1"/>
          </p:cNvPicPr>
          <p:nvPr/>
        </p:nvPicPr>
        <p:blipFill>
          <a:blip r:embed="rId5" cstate="print"/>
          <a:srcRect/>
          <a:stretch>
            <a:fillRect/>
          </a:stretch>
        </p:blipFill>
        <p:spPr bwMode="auto">
          <a:xfrm>
            <a:off x="4583723" y="5334000"/>
            <a:ext cx="1571625" cy="1285876"/>
          </a:xfrm>
          <a:prstGeom prst="rect">
            <a:avLst/>
          </a:prstGeom>
          <a:noFill/>
        </p:spPr>
      </p:pic>
      <p:pic>
        <p:nvPicPr>
          <p:cNvPr id="169992" name="Picture 8" descr="http://www.ces.ncsu.edu/plymouth/graphics/ent/hfly03D.gif"/>
          <p:cNvPicPr>
            <a:picLocks noChangeAspect="1" noChangeArrowheads="1"/>
          </p:cNvPicPr>
          <p:nvPr/>
        </p:nvPicPr>
        <p:blipFill>
          <a:blip r:embed="rId6" cstate="print"/>
          <a:srcRect/>
          <a:stretch>
            <a:fillRect/>
          </a:stretch>
        </p:blipFill>
        <p:spPr bwMode="auto">
          <a:xfrm>
            <a:off x="6201508" y="5334000"/>
            <a:ext cx="1571625" cy="1285876"/>
          </a:xfrm>
          <a:prstGeom prst="rect">
            <a:avLst/>
          </a:prstGeom>
          <a:noFill/>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Insects – Aphids</a:t>
            </a:r>
            <a:endParaRPr lang="en-US" dirty="0"/>
          </a:p>
        </p:txBody>
      </p:sp>
      <p:sp>
        <p:nvSpPr>
          <p:cNvPr id="5" name="Content Placeholder 4"/>
          <p:cNvSpPr>
            <a:spLocks noGrp="1"/>
          </p:cNvSpPr>
          <p:nvPr>
            <p:ph idx="1"/>
          </p:nvPr>
        </p:nvSpPr>
        <p:spPr/>
        <p:txBody>
          <a:bodyPr/>
          <a:lstStyle/>
          <a:p>
            <a:r>
              <a:rPr lang="en-US" dirty="0" err="1" smtClean="0"/>
              <a:t>Greenbug</a:t>
            </a:r>
            <a:endParaRPr lang="en-US" dirty="0" smtClean="0"/>
          </a:p>
          <a:p>
            <a:pPr lvl="1"/>
            <a:r>
              <a:rPr lang="en-US" dirty="0" smtClean="0"/>
              <a:t>pale </a:t>
            </a:r>
            <a:r>
              <a:rPr lang="en-US" dirty="0" smtClean="0"/>
              <a:t>green with a darker green stripe running down the middle of the </a:t>
            </a:r>
            <a:r>
              <a:rPr lang="en-US" dirty="0" smtClean="0"/>
              <a:t>back</a:t>
            </a:r>
          </a:p>
          <a:p>
            <a:pPr lvl="1"/>
            <a:r>
              <a:rPr lang="en-US" dirty="0" smtClean="0"/>
              <a:t>Inject toxins when feeding</a:t>
            </a:r>
          </a:p>
          <a:p>
            <a:pPr lvl="1"/>
            <a:r>
              <a:rPr lang="en-US" dirty="0" smtClean="0"/>
              <a:t>Vector barley yellow dwarf virus (BYDV)</a:t>
            </a:r>
          </a:p>
        </p:txBody>
      </p:sp>
      <p:pic>
        <p:nvPicPr>
          <p:cNvPr id="162818" name="Picture 2" descr="Go to fullsize image">
            <a:hlinkClick r:id="rId3"/>
          </p:cNvPr>
          <p:cNvPicPr>
            <a:picLocks noChangeAspect="1" noChangeArrowheads="1"/>
          </p:cNvPicPr>
          <p:nvPr/>
        </p:nvPicPr>
        <p:blipFill>
          <a:blip r:embed="rId4" cstate="print"/>
          <a:srcRect/>
          <a:stretch>
            <a:fillRect/>
          </a:stretch>
        </p:blipFill>
        <p:spPr bwMode="auto">
          <a:xfrm>
            <a:off x="5257800" y="4191000"/>
            <a:ext cx="3505200" cy="2366012"/>
          </a:xfrm>
          <a:prstGeom prst="rect">
            <a:avLst/>
          </a:prstGeom>
          <a:noFill/>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Barley Yellow Dwarf Virus</a:t>
            </a:r>
            <a:endParaRPr lang="en-US" dirty="0"/>
          </a:p>
        </p:txBody>
      </p:sp>
      <p:sp>
        <p:nvSpPr>
          <p:cNvPr id="3" name="Content Placeholder 2"/>
          <p:cNvSpPr>
            <a:spLocks noGrp="1"/>
          </p:cNvSpPr>
          <p:nvPr>
            <p:ph idx="1"/>
          </p:nvPr>
        </p:nvSpPr>
        <p:spPr>
          <a:xfrm>
            <a:off x="2743200" y="1600200"/>
            <a:ext cx="6248400" cy="4525963"/>
          </a:xfrm>
        </p:spPr>
        <p:txBody>
          <a:bodyPr/>
          <a:lstStyle/>
          <a:p>
            <a:r>
              <a:rPr lang="en-US" sz="2800" dirty="0" smtClean="0"/>
              <a:t>Barley Yellow Dwarf </a:t>
            </a:r>
            <a:r>
              <a:rPr lang="en-US" sz="2800" dirty="0" smtClean="0"/>
              <a:t>Virus (BYDV)</a:t>
            </a:r>
          </a:p>
          <a:p>
            <a:r>
              <a:rPr lang="en-US" sz="2800" dirty="0" smtClean="0"/>
              <a:t>Barley </a:t>
            </a:r>
            <a:r>
              <a:rPr lang="en-US" sz="2800" dirty="0" smtClean="0"/>
              <a:t>to </a:t>
            </a:r>
            <a:r>
              <a:rPr lang="en-US" sz="2800" dirty="0" smtClean="0"/>
              <a:t>turns </a:t>
            </a:r>
            <a:r>
              <a:rPr lang="en-US" sz="2800" dirty="0" smtClean="0"/>
              <a:t>a yellowish color, and infected plants become stunted and </a:t>
            </a:r>
            <a:r>
              <a:rPr lang="en-US" sz="2800" dirty="0" smtClean="0"/>
              <a:t>nonproductive.</a:t>
            </a:r>
          </a:p>
          <a:p>
            <a:r>
              <a:rPr lang="en-US" sz="2800" dirty="0" smtClean="0"/>
              <a:t>Wheat </a:t>
            </a:r>
            <a:r>
              <a:rPr lang="en-US" sz="2800" dirty="0" smtClean="0"/>
              <a:t>and oat plants turn a reddish color and become stunted. </a:t>
            </a:r>
            <a:endParaRPr lang="en-US" sz="2800" dirty="0" smtClean="0"/>
          </a:p>
          <a:p>
            <a:r>
              <a:rPr lang="en-US" sz="2800" dirty="0" smtClean="0"/>
              <a:t>Patchy</a:t>
            </a:r>
          </a:p>
          <a:p>
            <a:r>
              <a:rPr lang="en-US" sz="2800" dirty="0" smtClean="0"/>
              <a:t>Yield </a:t>
            </a:r>
            <a:r>
              <a:rPr lang="en-US" sz="2800" dirty="0" smtClean="0"/>
              <a:t>losses due to BYDV are more severe when young plants are infected during the fall or early winter.</a:t>
            </a:r>
          </a:p>
          <a:p>
            <a:endParaRPr lang="en-US" sz="2800" dirty="0" smtClean="0"/>
          </a:p>
          <a:p>
            <a:endParaRPr lang="en-US" sz="2800" dirty="0"/>
          </a:p>
        </p:txBody>
      </p:sp>
      <p:pic>
        <p:nvPicPr>
          <p:cNvPr id="158726" name="Picture 6" descr="http://ipm.okstate.edu/ddd/IMAGES/WheatBYDV1.jpg"/>
          <p:cNvPicPr>
            <a:picLocks noChangeAspect="1" noChangeArrowheads="1"/>
          </p:cNvPicPr>
          <p:nvPr/>
        </p:nvPicPr>
        <p:blipFill>
          <a:blip r:embed="rId2" cstate="print"/>
          <a:srcRect/>
          <a:stretch>
            <a:fillRect/>
          </a:stretch>
        </p:blipFill>
        <p:spPr bwMode="auto">
          <a:xfrm>
            <a:off x="0" y="1790700"/>
            <a:ext cx="2457450" cy="3276600"/>
          </a:xfrm>
          <a:prstGeom prst="rect">
            <a:avLst/>
          </a:prstGeom>
          <a:noFill/>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Insects – Aphids</a:t>
            </a:r>
            <a:endParaRPr lang="en-US" dirty="0"/>
          </a:p>
        </p:txBody>
      </p:sp>
      <p:sp>
        <p:nvSpPr>
          <p:cNvPr id="5" name="Content Placeholder 4"/>
          <p:cNvSpPr>
            <a:spLocks noGrp="1"/>
          </p:cNvSpPr>
          <p:nvPr>
            <p:ph idx="1"/>
          </p:nvPr>
        </p:nvSpPr>
        <p:spPr/>
        <p:txBody>
          <a:bodyPr/>
          <a:lstStyle/>
          <a:p>
            <a:r>
              <a:rPr lang="en-US" dirty="0" smtClean="0"/>
              <a:t>Bird Cherry Oat Aphid</a:t>
            </a:r>
          </a:p>
          <a:p>
            <a:pPr lvl="1"/>
            <a:r>
              <a:rPr lang="en-US" dirty="0" smtClean="0"/>
              <a:t>olive green to </a:t>
            </a:r>
            <a:r>
              <a:rPr lang="en-US" dirty="0" err="1" smtClean="0"/>
              <a:t>blueblack</a:t>
            </a:r>
            <a:r>
              <a:rPr lang="en-US" dirty="0" smtClean="0"/>
              <a:t> in color and have reddish patches at the base of the </a:t>
            </a:r>
            <a:r>
              <a:rPr lang="en-US" dirty="0" err="1" smtClean="0"/>
              <a:t>cornicles</a:t>
            </a:r>
            <a:r>
              <a:rPr lang="en-US" dirty="0" smtClean="0"/>
              <a:t>.</a:t>
            </a:r>
          </a:p>
          <a:p>
            <a:pPr lvl="1"/>
            <a:r>
              <a:rPr lang="en-US" dirty="0" smtClean="0"/>
              <a:t>Do not inject toxins while feeding</a:t>
            </a:r>
          </a:p>
          <a:p>
            <a:pPr lvl="1"/>
            <a:r>
              <a:rPr lang="en-US" dirty="0" smtClean="0"/>
              <a:t>Vector BYDV</a:t>
            </a:r>
          </a:p>
        </p:txBody>
      </p:sp>
      <p:pic>
        <p:nvPicPr>
          <p:cNvPr id="161794" name="Picture 2" descr="Go to fullsize image">
            <a:hlinkClick r:id="rId2"/>
          </p:cNvPr>
          <p:cNvPicPr>
            <a:picLocks noChangeAspect="1" noChangeArrowheads="1"/>
          </p:cNvPicPr>
          <p:nvPr/>
        </p:nvPicPr>
        <p:blipFill>
          <a:blip r:embed="rId3" cstate="print"/>
          <a:srcRect/>
          <a:stretch>
            <a:fillRect/>
          </a:stretch>
        </p:blipFill>
        <p:spPr bwMode="auto">
          <a:xfrm>
            <a:off x="5105400" y="4038600"/>
            <a:ext cx="3573515" cy="2590800"/>
          </a:xfrm>
          <a:prstGeom prst="rect">
            <a:avLst/>
          </a:prstGeom>
          <a:noFill/>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Insects – Aphids</a:t>
            </a:r>
            <a:endParaRPr lang="en-US" dirty="0"/>
          </a:p>
        </p:txBody>
      </p:sp>
      <p:sp>
        <p:nvSpPr>
          <p:cNvPr id="5" name="Content Placeholder 4"/>
          <p:cNvSpPr>
            <a:spLocks noGrp="1"/>
          </p:cNvSpPr>
          <p:nvPr>
            <p:ph idx="1"/>
          </p:nvPr>
        </p:nvSpPr>
        <p:spPr/>
        <p:txBody>
          <a:bodyPr/>
          <a:lstStyle/>
          <a:p>
            <a:r>
              <a:rPr lang="en-US" dirty="0" smtClean="0"/>
              <a:t>Corn Leaf Aphid</a:t>
            </a:r>
          </a:p>
          <a:p>
            <a:pPr lvl="1"/>
            <a:r>
              <a:rPr lang="en-US" dirty="0" smtClean="0"/>
              <a:t>distinctly blue to dark green in color with a darker area at the base of the </a:t>
            </a:r>
            <a:r>
              <a:rPr lang="en-US" dirty="0" err="1" smtClean="0"/>
              <a:t>cornicles</a:t>
            </a:r>
            <a:r>
              <a:rPr lang="en-US" dirty="0" smtClean="0"/>
              <a:t>.</a:t>
            </a:r>
          </a:p>
          <a:p>
            <a:pPr lvl="1"/>
            <a:r>
              <a:rPr lang="en-US" dirty="0" smtClean="0"/>
              <a:t>Do not inject toxins while feeding</a:t>
            </a:r>
          </a:p>
          <a:p>
            <a:pPr lvl="1"/>
            <a:r>
              <a:rPr lang="en-US" dirty="0" smtClean="0"/>
              <a:t>Do not vector </a:t>
            </a:r>
            <a:r>
              <a:rPr lang="en-US" dirty="0" smtClean="0"/>
              <a:t>BYDV</a:t>
            </a:r>
          </a:p>
          <a:p>
            <a:pPr lvl="1"/>
            <a:endParaRPr lang="en-US" dirty="0" smtClean="0"/>
          </a:p>
        </p:txBody>
      </p:sp>
      <p:pic>
        <p:nvPicPr>
          <p:cNvPr id="160770" name="Picture 2" descr="Go to fullsize image">
            <a:hlinkClick r:id="rId2"/>
          </p:cNvPr>
          <p:cNvPicPr>
            <a:picLocks noChangeAspect="1" noChangeArrowheads="1"/>
          </p:cNvPicPr>
          <p:nvPr/>
        </p:nvPicPr>
        <p:blipFill>
          <a:blip r:embed="rId3" cstate="print"/>
          <a:srcRect/>
          <a:stretch>
            <a:fillRect/>
          </a:stretch>
        </p:blipFill>
        <p:spPr bwMode="auto">
          <a:xfrm>
            <a:off x="5029200" y="3886200"/>
            <a:ext cx="3200400" cy="2680335"/>
          </a:xfrm>
          <a:prstGeom prst="rect">
            <a:avLst/>
          </a:prstGeom>
          <a:noFill/>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Insects – Aphids</a:t>
            </a:r>
            <a:endParaRPr lang="en-US" dirty="0"/>
          </a:p>
        </p:txBody>
      </p:sp>
      <p:pic>
        <p:nvPicPr>
          <p:cNvPr id="159746" name="Picture 2" descr="Go to fullsize image">
            <a:hlinkClick r:id="rId2"/>
          </p:cNvPr>
          <p:cNvPicPr>
            <a:picLocks noChangeAspect="1" noChangeArrowheads="1"/>
          </p:cNvPicPr>
          <p:nvPr/>
        </p:nvPicPr>
        <p:blipFill>
          <a:blip r:embed="rId3" cstate="print"/>
          <a:srcRect/>
          <a:stretch>
            <a:fillRect/>
          </a:stretch>
        </p:blipFill>
        <p:spPr bwMode="auto">
          <a:xfrm>
            <a:off x="6858000" y="3200400"/>
            <a:ext cx="2286000" cy="3657600"/>
          </a:xfrm>
          <a:prstGeom prst="rect">
            <a:avLst/>
          </a:prstGeom>
          <a:noFill/>
        </p:spPr>
      </p:pic>
      <p:sp>
        <p:nvSpPr>
          <p:cNvPr id="5" name="Content Placeholder 4"/>
          <p:cNvSpPr>
            <a:spLocks noGrp="1"/>
          </p:cNvSpPr>
          <p:nvPr>
            <p:ph idx="1"/>
          </p:nvPr>
        </p:nvSpPr>
        <p:spPr>
          <a:xfrm>
            <a:off x="76200" y="1600200"/>
            <a:ext cx="6934200" cy="4525963"/>
          </a:xfrm>
        </p:spPr>
        <p:txBody>
          <a:bodyPr/>
          <a:lstStyle/>
          <a:p>
            <a:r>
              <a:rPr lang="en-US" dirty="0" smtClean="0"/>
              <a:t>English Grain Aphid</a:t>
            </a:r>
          </a:p>
          <a:p>
            <a:pPr lvl="1"/>
            <a:r>
              <a:rPr lang="en-US" dirty="0" smtClean="0"/>
              <a:t>grass-green in color, but can be pinkish, especially in the spring. Their </a:t>
            </a:r>
            <a:r>
              <a:rPr lang="en-US" dirty="0" err="1" smtClean="0"/>
              <a:t>cornicles</a:t>
            </a:r>
            <a:r>
              <a:rPr lang="en-US" dirty="0" smtClean="0"/>
              <a:t> and antennae are black and longer in relation to their bodies </a:t>
            </a:r>
            <a:r>
              <a:rPr lang="en-US" dirty="0" smtClean="0"/>
              <a:t>compared </a:t>
            </a:r>
            <a:r>
              <a:rPr lang="en-US" dirty="0" smtClean="0"/>
              <a:t>with other species</a:t>
            </a:r>
            <a:r>
              <a:rPr lang="en-US" dirty="0" smtClean="0"/>
              <a:t>.</a:t>
            </a:r>
          </a:p>
          <a:p>
            <a:pPr lvl="1"/>
            <a:r>
              <a:rPr lang="en-US" dirty="0" smtClean="0"/>
              <a:t>Do not inject toxins while feeding</a:t>
            </a:r>
          </a:p>
          <a:p>
            <a:pPr lvl="1"/>
            <a:r>
              <a:rPr lang="en-US" dirty="0" smtClean="0"/>
              <a:t>V</a:t>
            </a:r>
            <a:r>
              <a:rPr lang="en-US" dirty="0" smtClean="0"/>
              <a:t>ector BYDV</a:t>
            </a:r>
          </a:p>
          <a:p>
            <a:pPr lvl="1"/>
            <a:r>
              <a:rPr lang="en-US" dirty="0" smtClean="0"/>
              <a:t>Most common species in late-spring (flag leaf)</a:t>
            </a:r>
            <a:endParaRPr lang="en-US" dirty="0" smtClean="0"/>
          </a:p>
          <a:p>
            <a:pPr lvl="1"/>
            <a:endParaRPr lang="en-US" dirty="0" smtClean="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2" descr="200306figure3"/>
          <p:cNvPicPr>
            <a:picLocks noChangeAspect="1" noChangeArrowheads="1"/>
          </p:cNvPicPr>
          <p:nvPr/>
        </p:nvPicPr>
        <p:blipFill>
          <a:blip r:embed="rId3" cstate="print"/>
          <a:srcRect/>
          <a:stretch>
            <a:fillRect/>
          </a:stretch>
        </p:blipFill>
        <p:spPr bwMode="auto">
          <a:xfrm>
            <a:off x="4572000" y="4114800"/>
            <a:ext cx="3657600" cy="2743200"/>
          </a:xfrm>
          <a:prstGeom prst="rect">
            <a:avLst/>
          </a:prstGeom>
          <a:noFill/>
        </p:spPr>
      </p:pic>
      <p:sp>
        <p:nvSpPr>
          <p:cNvPr id="153603" name="Rectangle 3"/>
          <p:cNvSpPr>
            <a:spLocks noGrp="1" noChangeArrowheads="1"/>
          </p:cNvSpPr>
          <p:nvPr>
            <p:ph type="title"/>
          </p:nvPr>
        </p:nvSpPr>
        <p:spPr>
          <a:xfrm>
            <a:off x="457200" y="-76200"/>
            <a:ext cx="8229600" cy="1143000"/>
          </a:xfrm>
        </p:spPr>
        <p:txBody>
          <a:bodyPr/>
          <a:lstStyle/>
          <a:p>
            <a:r>
              <a:rPr lang="en-US"/>
              <a:t>Aphids</a:t>
            </a:r>
          </a:p>
        </p:txBody>
      </p:sp>
      <p:pic>
        <p:nvPicPr>
          <p:cNvPr id="153604" name="Picture 4"/>
          <p:cNvPicPr>
            <a:picLocks noChangeAspect="1" noChangeArrowheads="1"/>
          </p:cNvPicPr>
          <p:nvPr/>
        </p:nvPicPr>
        <p:blipFill>
          <a:blip r:embed="rId4" cstate="print"/>
          <a:srcRect/>
          <a:stretch>
            <a:fillRect/>
          </a:stretch>
        </p:blipFill>
        <p:spPr bwMode="auto">
          <a:xfrm>
            <a:off x="533400" y="1066800"/>
            <a:ext cx="8153400" cy="3113088"/>
          </a:xfrm>
          <a:prstGeom prst="rect">
            <a:avLst/>
          </a:prstGeom>
          <a:noFill/>
        </p:spPr>
      </p:pic>
      <p:pic>
        <p:nvPicPr>
          <p:cNvPr id="153605" name="Picture 5" descr="Picture of Greenbugs"/>
          <p:cNvPicPr>
            <a:picLocks noChangeAspect="1" noChangeArrowheads="1"/>
          </p:cNvPicPr>
          <p:nvPr/>
        </p:nvPicPr>
        <p:blipFill>
          <a:blip r:embed="rId5" cstate="print"/>
          <a:srcRect/>
          <a:stretch>
            <a:fillRect/>
          </a:stretch>
        </p:blipFill>
        <p:spPr bwMode="auto">
          <a:xfrm>
            <a:off x="1866900" y="4532313"/>
            <a:ext cx="2476500" cy="1411287"/>
          </a:xfrm>
          <a:prstGeom prst="rect">
            <a:avLst/>
          </a:prstGeom>
          <a:noFill/>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p:txBody>
          <a:bodyPr/>
          <a:lstStyle/>
          <a:p>
            <a:r>
              <a:rPr lang="en-US"/>
              <a:t>Variety Selection</a:t>
            </a:r>
          </a:p>
        </p:txBody>
      </p:sp>
      <p:sp>
        <p:nvSpPr>
          <p:cNvPr id="203779" name="Rectangle 3"/>
          <p:cNvSpPr>
            <a:spLocks noGrp="1" noChangeArrowheads="1"/>
          </p:cNvSpPr>
          <p:nvPr>
            <p:ph type="body" idx="1"/>
          </p:nvPr>
        </p:nvSpPr>
        <p:spPr/>
        <p:txBody>
          <a:bodyPr/>
          <a:lstStyle/>
          <a:p>
            <a:r>
              <a:rPr lang="en-US" dirty="0"/>
              <a:t>BYDV</a:t>
            </a:r>
          </a:p>
          <a:p>
            <a:pPr lvl="1"/>
            <a:r>
              <a:rPr lang="en-US" dirty="0"/>
              <a:t>Some varieties show more symptoms than others</a:t>
            </a:r>
          </a:p>
          <a:p>
            <a:pPr lvl="2"/>
            <a:r>
              <a:rPr lang="en-US" dirty="0"/>
              <a:t>Pioneer </a:t>
            </a:r>
            <a:r>
              <a:rPr lang="en-US" dirty="0" err="1"/>
              <a:t>Pioneer</a:t>
            </a:r>
            <a:r>
              <a:rPr lang="en-US" dirty="0"/>
              <a:t> 26R15 vs. 26R22</a:t>
            </a:r>
          </a:p>
          <a:p>
            <a:pPr lvl="2"/>
            <a:r>
              <a:rPr lang="en-US" dirty="0"/>
              <a:t>SS 8404 vs. SS 8302</a:t>
            </a:r>
          </a:p>
        </p:txBody>
      </p:sp>
      <p:pic>
        <p:nvPicPr>
          <p:cNvPr id="203780" name="Picture 4" descr="Photo"/>
          <p:cNvPicPr>
            <a:picLocks noChangeAspect="1" noChangeArrowheads="1"/>
          </p:cNvPicPr>
          <p:nvPr/>
        </p:nvPicPr>
        <p:blipFill>
          <a:blip r:embed="rId3" cstate="print"/>
          <a:srcRect/>
          <a:stretch>
            <a:fillRect/>
          </a:stretch>
        </p:blipFill>
        <p:spPr bwMode="auto">
          <a:xfrm>
            <a:off x="4800600" y="3810000"/>
            <a:ext cx="4124325" cy="2738438"/>
          </a:xfrm>
          <a:prstGeom prst="rect">
            <a:avLst/>
          </a:prstGeom>
          <a:noFill/>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title"/>
          </p:nvPr>
        </p:nvSpPr>
        <p:spPr>
          <a:xfrm>
            <a:off x="838200" y="228600"/>
            <a:ext cx="7739063" cy="685800"/>
          </a:xfrm>
        </p:spPr>
        <p:txBody>
          <a:bodyPr/>
          <a:lstStyle/>
          <a:p>
            <a:pPr defTabSz="3787775"/>
            <a:r>
              <a:rPr lang="en-US" sz="3600" b="1">
                <a:solidFill>
                  <a:schemeClr val="tx1"/>
                </a:solidFill>
              </a:rPr>
              <a:t>BYDV hits—Easley Farm, 2005</a:t>
            </a:r>
            <a:br>
              <a:rPr lang="en-US" sz="3600" b="1">
                <a:solidFill>
                  <a:schemeClr val="tx1"/>
                </a:solidFill>
              </a:rPr>
            </a:br>
            <a:r>
              <a:rPr lang="en-US" sz="2400" b="1">
                <a:solidFill>
                  <a:schemeClr val="tx1"/>
                </a:solidFill>
              </a:rPr>
              <a:t>(10’ x 140’ plots)</a:t>
            </a:r>
          </a:p>
        </p:txBody>
      </p:sp>
      <p:graphicFrame>
        <p:nvGraphicFramePr>
          <p:cNvPr id="266243" name="Object 3"/>
          <p:cNvGraphicFramePr>
            <a:graphicFrameLocks noChangeAspect="1"/>
          </p:cNvGraphicFramePr>
          <p:nvPr/>
        </p:nvGraphicFramePr>
        <p:xfrm>
          <a:off x="581025" y="609600"/>
          <a:ext cx="8486775" cy="6270625"/>
        </p:xfrm>
        <a:graphic>
          <a:graphicData uri="http://schemas.openxmlformats.org/presentationml/2006/ole">
            <p:oleObj spid="_x0000_s54274" name="Chart" r:id="rId4" imgW="6943767" imgH="4876740" progId="MSGraph.Chart.8">
              <p:embed followColorScheme="full"/>
            </p:oleObj>
          </a:graphicData>
        </a:graphic>
      </p:graphicFrame>
      <p:sp>
        <p:nvSpPr>
          <p:cNvPr id="266244" name="Text Box 4"/>
          <p:cNvSpPr txBox="1">
            <a:spLocks noChangeArrowheads="1"/>
          </p:cNvSpPr>
          <p:nvPr/>
        </p:nvSpPr>
        <p:spPr bwMode="auto">
          <a:xfrm rot="-5400000">
            <a:off x="-910431" y="2823369"/>
            <a:ext cx="2735262" cy="457200"/>
          </a:xfrm>
          <a:prstGeom prst="rect">
            <a:avLst/>
          </a:prstGeom>
          <a:noFill/>
          <a:ln w="9525">
            <a:noFill/>
            <a:miter lim="800000"/>
            <a:headEnd/>
            <a:tailEnd/>
          </a:ln>
          <a:effectLst/>
        </p:spPr>
        <p:txBody>
          <a:bodyPr wrap="none" lIns="91410" tIns="45706" rIns="91410" bIns="45706">
            <a:spAutoFit/>
          </a:bodyPr>
          <a:lstStyle/>
          <a:p>
            <a:pPr defTabSz="276225"/>
            <a:r>
              <a:rPr lang="en-US" sz="2400"/>
              <a:t>Total hits per plot</a:t>
            </a:r>
          </a:p>
        </p:txBody>
      </p:sp>
      <p:sp>
        <p:nvSpPr>
          <p:cNvPr id="266245" name="Text Box 5"/>
          <p:cNvSpPr txBox="1">
            <a:spLocks noChangeArrowheads="1"/>
          </p:cNvSpPr>
          <p:nvPr/>
        </p:nvSpPr>
        <p:spPr bwMode="auto">
          <a:xfrm>
            <a:off x="6324600" y="6338888"/>
            <a:ext cx="2514600" cy="363537"/>
          </a:xfrm>
          <a:prstGeom prst="rect">
            <a:avLst/>
          </a:prstGeom>
          <a:noFill/>
          <a:ln w="9525">
            <a:noFill/>
            <a:miter lim="800000"/>
            <a:headEnd/>
            <a:tailEnd/>
          </a:ln>
          <a:effectLst/>
        </p:spPr>
        <p:txBody>
          <a:bodyPr lIns="91410" tIns="45706" rIns="91410" bIns="45706">
            <a:spAutoFit/>
          </a:bodyPr>
          <a:lstStyle/>
          <a:p>
            <a:r>
              <a:rPr lang="en-US"/>
              <a:t>Herbert, 2005 BYDV2</a:t>
            </a:r>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838200" y="228600"/>
            <a:ext cx="7739063" cy="685800"/>
          </a:xfrm>
        </p:spPr>
        <p:txBody>
          <a:bodyPr/>
          <a:lstStyle/>
          <a:p>
            <a:pPr defTabSz="3787775"/>
            <a:r>
              <a:rPr lang="en-US" sz="3600" b="1">
                <a:solidFill>
                  <a:schemeClr val="tx1"/>
                </a:solidFill>
              </a:rPr>
              <a:t>Yield—Easley Farm, 2005</a:t>
            </a:r>
            <a:br>
              <a:rPr lang="en-US" sz="3600" b="1">
                <a:solidFill>
                  <a:schemeClr val="tx1"/>
                </a:solidFill>
              </a:rPr>
            </a:br>
            <a:r>
              <a:rPr lang="en-US" sz="2400" b="1">
                <a:solidFill>
                  <a:schemeClr val="tx1"/>
                </a:solidFill>
              </a:rPr>
              <a:t>(small plots)</a:t>
            </a:r>
          </a:p>
        </p:txBody>
      </p:sp>
      <p:graphicFrame>
        <p:nvGraphicFramePr>
          <p:cNvPr id="267267" name="Object 3"/>
          <p:cNvGraphicFramePr>
            <a:graphicFrameLocks noChangeAspect="1"/>
          </p:cNvGraphicFramePr>
          <p:nvPr/>
        </p:nvGraphicFramePr>
        <p:xfrm>
          <a:off x="581025" y="609600"/>
          <a:ext cx="8486775" cy="6270625"/>
        </p:xfrm>
        <a:graphic>
          <a:graphicData uri="http://schemas.openxmlformats.org/presentationml/2006/ole">
            <p:oleObj spid="_x0000_s55298" name="Chart" r:id="rId3" imgW="6934313" imgH="4876740" progId="MSGraph.Chart.8">
              <p:embed followColorScheme="full"/>
            </p:oleObj>
          </a:graphicData>
        </a:graphic>
      </p:graphicFrame>
      <p:sp>
        <p:nvSpPr>
          <p:cNvPr id="267268" name="Text Box 4"/>
          <p:cNvSpPr txBox="1">
            <a:spLocks noChangeArrowheads="1"/>
          </p:cNvSpPr>
          <p:nvPr/>
        </p:nvSpPr>
        <p:spPr bwMode="auto">
          <a:xfrm rot="-5400000">
            <a:off x="-497682" y="2631282"/>
            <a:ext cx="1909763" cy="457200"/>
          </a:xfrm>
          <a:prstGeom prst="rect">
            <a:avLst/>
          </a:prstGeom>
          <a:noFill/>
          <a:ln w="9525">
            <a:noFill/>
            <a:miter lim="800000"/>
            <a:headEnd/>
            <a:tailEnd/>
          </a:ln>
          <a:effectLst/>
        </p:spPr>
        <p:txBody>
          <a:bodyPr wrap="none" lIns="91410" tIns="45706" rIns="91410" bIns="45706">
            <a:spAutoFit/>
          </a:bodyPr>
          <a:lstStyle/>
          <a:p>
            <a:pPr defTabSz="276225"/>
            <a:r>
              <a:rPr lang="en-US" sz="2400"/>
              <a:t>Yield (Bu/A)</a:t>
            </a:r>
          </a:p>
        </p:txBody>
      </p:sp>
      <p:sp>
        <p:nvSpPr>
          <p:cNvPr id="267269" name="Text Box 5"/>
          <p:cNvSpPr txBox="1">
            <a:spLocks noChangeArrowheads="1"/>
          </p:cNvSpPr>
          <p:nvPr/>
        </p:nvSpPr>
        <p:spPr bwMode="auto">
          <a:xfrm>
            <a:off x="7239000" y="6553200"/>
            <a:ext cx="1905000" cy="274638"/>
          </a:xfrm>
          <a:prstGeom prst="rect">
            <a:avLst/>
          </a:prstGeom>
          <a:noFill/>
          <a:ln w="9525">
            <a:noFill/>
            <a:miter lim="800000"/>
            <a:headEnd/>
            <a:tailEnd/>
          </a:ln>
          <a:effectLst/>
        </p:spPr>
        <p:txBody>
          <a:bodyPr lIns="91410" tIns="45706" rIns="91410" bIns="45706">
            <a:spAutoFit/>
          </a:bodyPr>
          <a:lstStyle/>
          <a:p>
            <a:r>
              <a:rPr lang="en-US" sz="1200"/>
              <a:t>Herbert, 2005 BYDV1</a:t>
            </a:r>
          </a:p>
        </p:txBody>
      </p:sp>
      <p:sp>
        <p:nvSpPr>
          <p:cNvPr id="267270" name="Text Box 6"/>
          <p:cNvSpPr txBox="1">
            <a:spLocks noChangeArrowheads="1"/>
          </p:cNvSpPr>
          <p:nvPr/>
        </p:nvSpPr>
        <p:spPr bwMode="auto">
          <a:xfrm>
            <a:off x="2051050" y="1179513"/>
            <a:ext cx="311150" cy="366712"/>
          </a:xfrm>
          <a:prstGeom prst="rect">
            <a:avLst/>
          </a:prstGeom>
          <a:noFill/>
          <a:ln w="9525">
            <a:noFill/>
            <a:miter lim="800000"/>
            <a:headEnd/>
            <a:tailEnd/>
          </a:ln>
          <a:effectLst/>
        </p:spPr>
        <p:txBody>
          <a:bodyPr wrap="none">
            <a:spAutoFit/>
          </a:bodyPr>
          <a:lstStyle/>
          <a:p>
            <a:r>
              <a:rPr lang="en-US"/>
              <a:t>a</a:t>
            </a:r>
          </a:p>
        </p:txBody>
      </p:sp>
      <p:sp>
        <p:nvSpPr>
          <p:cNvPr id="267271" name="Text Box 7"/>
          <p:cNvSpPr txBox="1">
            <a:spLocks noChangeArrowheads="1"/>
          </p:cNvSpPr>
          <p:nvPr/>
        </p:nvSpPr>
        <p:spPr bwMode="auto">
          <a:xfrm>
            <a:off x="3657600" y="2362200"/>
            <a:ext cx="450850" cy="366713"/>
          </a:xfrm>
          <a:prstGeom prst="rect">
            <a:avLst/>
          </a:prstGeom>
          <a:noFill/>
          <a:ln w="9525">
            <a:noFill/>
            <a:miter lim="800000"/>
            <a:headEnd/>
            <a:tailEnd/>
          </a:ln>
          <a:effectLst/>
        </p:spPr>
        <p:txBody>
          <a:bodyPr wrap="none">
            <a:spAutoFit/>
          </a:bodyPr>
          <a:lstStyle/>
          <a:p>
            <a:r>
              <a:rPr lang="en-US"/>
              <a:t>cd</a:t>
            </a:r>
          </a:p>
        </p:txBody>
      </p:sp>
      <p:sp>
        <p:nvSpPr>
          <p:cNvPr id="267272" name="Text Box 8"/>
          <p:cNvSpPr txBox="1">
            <a:spLocks noChangeArrowheads="1"/>
          </p:cNvSpPr>
          <p:nvPr/>
        </p:nvSpPr>
        <p:spPr bwMode="auto">
          <a:xfrm>
            <a:off x="4572000" y="1538288"/>
            <a:ext cx="311150" cy="366712"/>
          </a:xfrm>
          <a:prstGeom prst="rect">
            <a:avLst/>
          </a:prstGeom>
          <a:noFill/>
          <a:ln w="9525">
            <a:noFill/>
            <a:miter lim="800000"/>
            <a:headEnd/>
            <a:tailEnd/>
          </a:ln>
          <a:effectLst/>
        </p:spPr>
        <p:txBody>
          <a:bodyPr wrap="none">
            <a:spAutoFit/>
          </a:bodyPr>
          <a:lstStyle/>
          <a:p>
            <a:r>
              <a:rPr lang="en-US"/>
              <a:t>a</a:t>
            </a:r>
          </a:p>
        </p:txBody>
      </p:sp>
      <p:sp>
        <p:nvSpPr>
          <p:cNvPr id="267273" name="Text Box 9"/>
          <p:cNvSpPr txBox="1">
            <a:spLocks noChangeArrowheads="1"/>
          </p:cNvSpPr>
          <p:nvPr/>
        </p:nvSpPr>
        <p:spPr bwMode="auto">
          <a:xfrm>
            <a:off x="5334000" y="2590800"/>
            <a:ext cx="450850" cy="366713"/>
          </a:xfrm>
          <a:prstGeom prst="rect">
            <a:avLst/>
          </a:prstGeom>
          <a:noFill/>
          <a:ln w="9525">
            <a:noFill/>
            <a:miter lim="800000"/>
            <a:headEnd/>
            <a:tailEnd/>
          </a:ln>
          <a:effectLst/>
        </p:spPr>
        <p:txBody>
          <a:bodyPr wrap="none">
            <a:spAutoFit/>
          </a:bodyPr>
          <a:lstStyle/>
          <a:p>
            <a:r>
              <a:rPr lang="en-US"/>
              <a:t>cd</a:t>
            </a:r>
          </a:p>
        </p:txBody>
      </p:sp>
      <p:sp>
        <p:nvSpPr>
          <p:cNvPr id="267274" name="Text Box 10"/>
          <p:cNvSpPr txBox="1">
            <a:spLocks noChangeArrowheads="1"/>
          </p:cNvSpPr>
          <p:nvPr/>
        </p:nvSpPr>
        <p:spPr bwMode="auto">
          <a:xfrm>
            <a:off x="6248400" y="1371600"/>
            <a:ext cx="311150" cy="366713"/>
          </a:xfrm>
          <a:prstGeom prst="rect">
            <a:avLst/>
          </a:prstGeom>
          <a:noFill/>
          <a:ln w="9525">
            <a:noFill/>
            <a:miter lim="800000"/>
            <a:headEnd/>
            <a:tailEnd/>
          </a:ln>
          <a:effectLst/>
        </p:spPr>
        <p:txBody>
          <a:bodyPr wrap="none">
            <a:spAutoFit/>
          </a:bodyPr>
          <a:lstStyle/>
          <a:p>
            <a:r>
              <a:rPr lang="en-US"/>
              <a:t>a</a:t>
            </a:r>
          </a:p>
        </p:txBody>
      </p:sp>
      <p:sp>
        <p:nvSpPr>
          <p:cNvPr id="267275" name="Text Box 11"/>
          <p:cNvSpPr txBox="1">
            <a:spLocks noChangeArrowheads="1"/>
          </p:cNvSpPr>
          <p:nvPr/>
        </p:nvSpPr>
        <p:spPr bwMode="auto">
          <a:xfrm>
            <a:off x="7010400" y="1676400"/>
            <a:ext cx="450850" cy="366713"/>
          </a:xfrm>
          <a:prstGeom prst="rect">
            <a:avLst/>
          </a:prstGeom>
          <a:noFill/>
          <a:ln w="9525">
            <a:noFill/>
            <a:miter lim="800000"/>
            <a:headEnd/>
            <a:tailEnd/>
          </a:ln>
          <a:effectLst/>
        </p:spPr>
        <p:txBody>
          <a:bodyPr wrap="none">
            <a:spAutoFit/>
          </a:bodyPr>
          <a:lstStyle/>
          <a:p>
            <a:r>
              <a:rPr lang="en-US"/>
              <a:t>ab</a:t>
            </a:r>
          </a:p>
        </p:txBody>
      </p:sp>
      <p:sp>
        <p:nvSpPr>
          <p:cNvPr id="267276" name="Text Box 12"/>
          <p:cNvSpPr txBox="1">
            <a:spLocks noChangeArrowheads="1"/>
          </p:cNvSpPr>
          <p:nvPr/>
        </p:nvSpPr>
        <p:spPr bwMode="auto">
          <a:xfrm>
            <a:off x="7924800" y="3581400"/>
            <a:ext cx="311150" cy="366713"/>
          </a:xfrm>
          <a:prstGeom prst="rect">
            <a:avLst/>
          </a:prstGeom>
          <a:noFill/>
          <a:ln w="9525">
            <a:noFill/>
            <a:miter lim="800000"/>
            <a:headEnd/>
            <a:tailEnd/>
          </a:ln>
          <a:effectLst/>
        </p:spPr>
        <p:txBody>
          <a:bodyPr wrap="none">
            <a:spAutoFit/>
          </a:bodyPr>
          <a:lstStyle/>
          <a:p>
            <a:r>
              <a:rPr lang="en-US"/>
              <a:t>e</a:t>
            </a:r>
          </a:p>
        </p:txBody>
      </p:sp>
      <p:sp>
        <p:nvSpPr>
          <p:cNvPr id="267277" name="Text Box 13"/>
          <p:cNvSpPr txBox="1">
            <a:spLocks noChangeArrowheads="1"/>
          </p:cNvSpPr>
          <p:nvPr/>
        </p:nvSpPr>
        <p:spPr bwMode="auto">
          <a:xfrm rot="-5400000">
            <a:off x="1764507" y="3417093"/>
            <a:ext cx="2628900" cy="366713"/>
          </a:xfrm>
          <a:prstGeom prst="rect">
            <a:avLst/>
          </a:prstGeom>
          <a:noFill/>
          <a:ln w="9525">
            <a:noFill/>
            <a:miter lim="800000"/>
            <a:headEnd/>
            <a:tailEnd/>
          </a:ln>
          <a:effectLst/>
        </p:spPr>
        <p:txBody>
          <a:bodyPr wrap="none">
            <a:spAutoFit/>
          </a:bodyPr>
          <a:lstStyle/>
          <a:p>
            <a:r>
              <a:rPr lang="en-US"/>
              <a:t>Raxil + Warrior 2.56 oz</a:t>
            </a: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Grp="1" noChangeArrowheads="1"/>
          </p:cNvSpPr>
          <p:nvPr>
            <p:ph type="title"/>
          </p:nvPr>
        </p:nvSpPr>
        <p:spPr>
          <a:xfrm>
            <a:off x="838200" y="228600"/>
            <a:ext cx="7739063" cy="685800"/>
          </a:xfrm>
        </p:spPr>
        <p:txBody>
          <a:bodyPr/>
          <a:lstStyle/>
          <a:p>
            <a:pPr defTabSz="3787775"/>
            <a:r>
              <a:rPr lang="en-US" sz="3600" b="1">
                <a:solidFill>
                  <a:schemeClr val="tx1"/>
                </a:solidFill>
              </a:rPr>
              <a:t>BYDV hits—Davis Farm, 2005</a:t>
            </a:r>
            <a:br>
              <a:rPr lang="en-US" sz="3600" b="1">
                <a:solidFill>
                  <a:schemeClr val="tx1"/>
                </a:solidFill>
              </a:rPr>
            </a:br>
            <a:r>
              <a:rPr lang="en-US" sz="2400" b="1">
                <a:solidFill>
                  <a:schemeClr val="tx1"/>
                </a:solidFill>
              </a:rPr>
              <a:t>(20’ x 45’ plots)</a:t>
            </a:r>
          </a:p>
        </p:txBody>
      </p:sp>
      <p:graphicFrame>
        <p:nvGraphicFramePr>
          <p:cNvPr id="269315" name="Object 3"/>
          <p:cNvGraphicFramePr>
            <a:graphicFrameLocks noChangeAspect="1"/>
          </p:cNvGraphicFramePr>
          <p:nvPr/>
        </p:nvGraphicFramePr>
        <p:xfrm>
          <a:off x="581025" y="609600"/>
          <a:ext cx="8486775" cy="6270625"/>
        </p:xfrm>
        <a:graphic>
          <a:graphicData uri="http://schemas.openxmlformats.org/presentationml/2006/ole">
            <p:oleObj spid="_x0000_s57346" name="Chart" r:id="rId3" imgW="6943767" imgH="4876740" progId="MSGraph.Chart.8">
              <p:embed followColorScheme="full"/>
            </p:oleObj>
          </a:graphicData>
        </a:graphic>
      </p:graphicFrame>
      <p:sp>
        <p:nvSpPr>
          <p:cNvPr id="269316" name="Text Box 4"/>
          <p:cNvSpPr txBox="1">
            <a:spLocks noChangeArrowheads="1"/>
          </p:cNvSpPr>
          <p:nvPr/>
        </p:nvSpPr>
        <p:spPr bwMode="auto">
          <a:xfrm rot="-5400000">
            <a:off x="-910431" y="2823369"/>
            <a:ext cx="2735262" cy="457200"/>
          </a:xfrm>
          <a:prstGeom prst="rect">
            <a:avLst/>
          </a:prstGeom>
          <a:noFill/>
          <a:ln w="9525">
            <a:noFill/>
            <a:miter lim="800000"/>
            <a:headEnd/>
            <a:tailEnd/>
          </a:ln>
          <a:effectLst/>
        </p:spPr>
        <p:txBody>
          <a:bodyPr wrap="none" lIns="91410" tIns="45706" rIns="91410" bIns="45706">
            <a:spAutoFit/>
          </a:bodyPr>
          <a:lstStyle/>
          <a:p>
            <a:pPr defTabSz="276225"/>
            <a:r>
              <a:rPr lang="en-US" sz="2400"/>
              <a:t>Total hits per plot</a:t>
            </a:r>
          </a:p>
        </p:txBody>
      </p:sp>
      <p:sp>
        <p:nvSpPr>
          <p:cNvPr id="269317" name="Text Box 5"/>
          <p:cNvSpPr txBox="1">
            <a:spLocks noChangeArrowheads="1"/>
          </p:cNvSpPr>
          <p:nvPr/>
        </p:nvSpPr>
        <p:spPr bwMode="auto">
          <a:xfrm>
            <a:off x="6391275" y="6429375"/>
            <a:ext cx="2514600" cy="365125"/>
          </a:xfrm>
          <a:prstGeom prst="rect">
            <a:avLst/>
          </a:prstGeom>
          <a:noFill/>
          <a:ln w="9525">
            <a:noFill/>
            <a:miter lim="800000"/>
            <a:headEnd/>
            <a:tailEnd/>
          </a:ln>
          <a:effectLst/>
        </p:spPr>
        <p:txBody>
          <a:bodyPr lIns="91410" tIns="45706" rIns="91410" bIns="45706">
            <a:spAutoFit/>
          </a:bodyPr>
          <a:lstStyle/>
          <a:p>
            <a:r>
              <a:rPr lang="en-US"/>
              <a:t>Herbert, 2005 BYDV3</a:t>
            </a:r>
          </a:p>
        </p:txBody>
      </p:sp>
      <p:grpSp>
        <p:nvGrpSpPr>
          <p:cNvPr id="2" name="Group 6"/>
          <p:cNvGrpSpPr>
            <a:grpSpLocks/>
          </p:cNvGrpSpPr>
          <p:nvPr/>
        </p:nvGrpSpPr>
        <p:grpSpPr bwMode="auto">
          <a:xfrm>
            <a:off x="2841625" y="1412875"/>
            <a:ext cx="1592263" cy="292100"/>
            <a:chOff x="8400" y="4561"/>
            <a:chExt cx="4811" cy="885"/>
          </a:xfrm>
        </p:grpSpPr>
        <p:sp>
          <p:nvSpPr>
            <p:cNvPr id="269319" name="Rectangle 7"/>
            <p:cNvSpPr>
              <a:spLocks noChangeArrowheads="1"/>
            </p:cNvSpPr>
            <p:nvPr/>
          </p:nvSpPr>
          <p:spPr bwMode="auto">
            <a:xfrm>
              <a:off x="8400" y="4715"/>
              <a:ext cx="576" cy="576"/>
            </a:xfrm>
            <a:prstGeom prst="rect">
              <a:avLst/>
            </a:prstGeom>
            <a:solidFill>
              <a:srgbClr val="FF0000"/>
            </a:solidFill>
            <a:ln w="9525">
              <a:solidFill>
                <a:schemeClr val="tx1"/>
              </a:solidFill>
              <a:miter lim="800000"/>
              <a:headEnd/>
              <a:tailEnd/>
            </a:ln>
            <a:effectLst/>
          </p:spPr>
          <p:txBody>
            <a:bodyPr wrap="none" anchor="ctr"/>
            <a:lstStyle/>
            <a:p>
              <a:endParaRPr lang="en-US"/>
            </a:p>
          </p:txBody>
        </p:sp>
        <p:sp>
          <p:nvSpPr>
            <p:cNvPr id="269320" name="Text Box 8"/>
            <p:cNvSpPr txBox="1">
              <a:spLocks noChangeArrowheads="1"/>
            </p:cNvSpPr>
            <p:nvPr/>
          </p:nvSpPr>
          <p:spPr bwMode="auto">
            <a:xfrm>
              <a:off x="9446" y="4561"/>
              <a:ext cx="3765" cy="885"/>
            </a:xfrm>
            <a:prstGeom prst="rect">
              <a:avLst/>
            </a:prstGeom>
            <a:noFill/>
            <a:ln w="9525">
              <a:noFill/>
              <a:miter lim="800000"/>
              <a:headEnd/>
              <a:tailEnd/>
            </a:ln>
            <a:effectLst/>
          </p:spPr>
          <p:txBody>
            <a:bodyPr wrap="none" lIns="19044" tIns="9521" rIns="19044" bIns="9521">
              <a:spAutoFit/>
            </a:bodyPr>
            <a:lstStyle/>
            <a:p>
              <a:r>
                <a:rPr lang="en-US"/>
                <a:t>+ Warrior T</a:t>
              </a:r>
            </a:p>
          </p:txBody>
        </p:sp>
      </p:grpSp>
      <p:grpSp>
        <p:nvGrpSpPr>
          <p:cNvPr id="3" name="Group 9"/>
          <p:cNvGrpSpPr>
            <a:grpSpLocks/>
          </p:cNvGrpSpPr>
          <p:nvPr/>
        </p:nvGrpSpPr>
        <p:grpSpPr bwMode="auto">
          <a:xfrm>
            <a:off x="5810250" y="1412875"/>
            <a:ext cx="1773238" cy="292100"/>
            <a:chOff x="8496" y="6816"/>
            <a:chExt cx="5363" cy="885"/>
          </a:xfrm>
        </p:grpSpPr>
        <p:sp>
          <p:nvSpPr>
            <p:cNvPr id="269322" name="Rectangle 10"/>
            <p:cNvSpPr>
              <a:spLocks noChangeArrowheads="1"/>
            </p:cNvSpPr>
            <p:nvPr/>
          </p:nvSpPr>
          <p:spPr bwMode="auto">
            <a:xfrm>
              <a:off x="8496" y="6970"/>
              <a:ext cx="576" cy="576"/>
            </a:xfrm>
            <a:prstGeom prst="rect">
              <a:avLst/>
            </a:prstGeom>
            <a:solidFill>
              <a:srgbClr val="0000FF"/>
            </a:solidFill>
            <a:ln w="9525">
              <a:solidFill>
                <a:schemeClr val="tx1"/>
              </a:solidFill>
              <a:miter lim="800000"/>
              <a:headEnd/>
              <a:tailEnd/>
            </a:ln>
            <a:effectLst/>
          </p:spPr>
          <p:txBody>
            <a:bodyPr wrap="none" anchor="ctr"/>
            <a:lstStyle/>
            <a:p>
              <a:endParaRPr lang="en-US"/>
            </a:p>
          </p:txBody>
        </p:sp>
        <p:sp>
          <p:nvSpPr>
            <p:cNvPr id="269323" name="Text Box 11"/>
            <p:cNvSpPr txBox="1">
              <a:spLocks noChangeArrowheads="1"/>
            </p:cNvSpPr>
            <p:nvPr/>
          </p:nvSpPr>
          <p:spPr bwMode="auto">
            <a:xfrm>
              <a:off x="9576" y="6816"/>
              <a:ext cx="4283" cy="885"/>
            </a:xfrm>
            <a:prstGeom prst="rect">
              <a:avLst/>
            </a:prstGeom>
            <a:noFill/>
            <a:ln w="9525">
              <a:noFill/>
              <a:miter lim="800000"/>
              <a:headEnd/>
              <a:tailEnd/>
            </a:ln>
            <a:effectLst/>
          </p:spPr>
          <p:txBody>
            <a:bodyPr wrap="none" lIns="19044" tIns="9521" rIns="19044" bIns="9521">
              <a:spAutoFit/>
            </a:bodyPr>
            <a:lstStyle/>
            <a:p>
              <a:r>
                <a:rPr lang="en-US"/>
                <a:t>No Warrior T</a:t>
              </a:r>
            </a:p>
          </p:txBody>
        </p:sp>
      </p:grpSp>
      <p:sp>
        <p:nvSpPr>
          <p:cNvPr id="269324" name="Text Box 12"/>
          <p:cNvSpPr txBox="1">
            <a:spLocks noChangeArrowheads="1"/>
          </p:cNvSpPr>
          <p:nvPr/>
        </p:nvSpPr>
        <p:spPr bwMode="auto">
          <a:xfrm>
            <a:off x="1711325" y="5311775"/>
            <a:ext cx="177800" cy="292100"/>
          </a:xfrm>
          <a:prstGeom prst="rect">
            <a:avLst/>
          </a:prstGeom>
          <a:noFill/>
          <a:ln w="9525">
            <a:noFill/>
            <a:miter lim="800000"/>
            <a:headEnd/>
            <a:tailEnd/>
          </a:ln>
          <a:effectLst/>
        </p:spPr>
        <p:txBody>
          <a:bodyPr wrap="none" lIns="19044" tIns="9521" rIns="19044" bIns="9521">
            <a:spAutoFit/>
          </a:bodyPr>
          <a:lstStyle/>
          <a:p>
            <a:r>
              <a:rPr lang="en-US"/>
              <a:t>d</a:t>
            </a:r>
          </a:p>
        </p:txBody>
      </p:sp>
      <p:sp>
        <p:nvSpPr>
          <p:cNvPr id="269325" name="Text Box 13"/>
          <p:cNvSpPr txBox="1">
            <a:spLocks noChangeArrowheads="1"/>
          </p:cNvSpPr>
          <p:nvPr/>
        </p:nvSpPr>
        <p:spPr bwMode="auto">
          <a:xfrm>
            <a:off x="2127250" y="4492625"/>
            <a:ext cx="165100" cy="292100"/>
          </a:xfrm>
          <a:prstGeom prst="rect">
            <a:avLst/>
          </a:prstGeom>
          <a:noFill/>
          <a:ln w="9525">
            <a:noFill/>
            <a:miter lim="800000"/>
            <a:headEnd/>
            <a:tailEnd/>
          </a:ln>
          <a:effectLst/>
        </p:spPr>
        <p:txBody>
          <a:bodyPr wrap="none" lIns="19044" tIns="9521" rIns="19044" bIns="9521">
            <a:spAutoFit/>
          </a:bodyPr>
          <a:lstStyle/>
          <a:p>
            <a:r>
              <a:rPr lang="en-US"/>
              <a:t>c</a:t>
            </a:r>
          </a:p>
        </p:txBody>
      </p:sp>
      <p:sp>
        <p:nvSpPr>
          <p:cNvPr id="269326" name="Text Box 14"/>
          <p:cNvSpPr txBox="1">
            <a:spLocks noChangeArrowheads="1"/>
          </p:cNvSpPr>
          <p:nvPr/>
        </p:nvSpPr>
        <p:spPr bwMode="auto">
          <a:xfrm>
            <a:off x="2873375" y="4841875"/>
            <a:ext cx="303213" cy="292100"/>
          </a:xfrm>
          <a:prstGeom prst="rect">
            <a:avLst/>
          </a:prstGeom>
          <a:noFill/>
          <a:ln w="9525">
            <a:noFill/>
            <a:miter lim="800000"/>
            <a:headEnd/>
            <a:tailEnd/>
          </a:ln>
          <a:effectLst/>
        </p:spPr>
        <p:txBody>
          <a:bodyPr wrap="none" lIns="19044" tIns="9521" rIns="19044" bIns="9521">
            <a:spAutoFit/>
          </a:bodyPr>
          <a:lstStyle/>
          <a:p>
            <a:r>
              <a:rPr lang="en-US"/>
              <a:t>cd</a:t>
            </a:r>
          </a:p>
        </p:txBody>
      </p:sp>
      <p:sp>
        <p:nvSpPr>
          <p:cNvPr id="269327" name="Text Box 15"/>
          <p:cNvSpPr txBox="1">
            <a:spLocks noChangeArrowheads="1"/>
          </p:cNvSpPr>
          <p:nvPr/>
        </p:nvSpPr>
        <p:spPr bwMode="auto">
          <a:xfrm>
            <a:off x="4203700" y="5159375"/>
            <a:ext cx="177800" cy="292100"/>
          </a:xfrm>
          <a:prstGeom prst="rect">
            <a:avLst/>
          </a:prstGeom>
          <a:noFill/>
          <a:ln w="9525">
            <a:noFill/>
            <a:miter lim="800000"/>
            <a:headEnd/>
            <a:tailEnd/>
          </a:ln>
          <a:effectLst/>
        </p:spPr>
        <p:txBody>
          <a:bodyPr wrap="none" lIns="19044" tIns="9521" rIns="19044" bIns="9521">
            <a:spAutoFit/>
          </a:bodyPr>
          <a:lstStyle/>
          <a:p>
            <a:r>
              <a:rPr lang="en-US"/>
              <a:t>d</a:t>
            </a:r>
          </a:p>
        </p:txBody>
      </p:sp>
      <p:sp>
        <p:nvSpPr>
          <p:cNvPr id="269328" name="Text Box 16"/>
          <p:cNvSpPr txBox="1">
            <a:spLocks noChangeArrowheads="1"/>
          </p:cNvSpPr>
          <p:nvPr/>
        </p:nvSpPr>
        <p:spPr bwMode="auto">
          <a:xfrm>
            <a:off x="5381625" y="4841875"/>
            <a:ext cx="303213" cy="292100"/>
          </a:xfrm>
          <a:prstGeom prst="rect">
            <a:avLst/>
          </a:prstGeom>
          <a:noFill/>
          <a:ln w="9525">
            <a:noFill/>
            <a:miter lim="800000"/>
            <a:headEnd/>
            <a:tailEnd/>
          </a:ln>
          <a:effectLst/>
        </p:spPr>
        <p:txBody>
          <a:bodyPr wrap="none" lIns="19044" tIns="9521" rIns="19044" bIns="9521">
            <a:spAutoFit/>
          </a:bodyPr>
          <a:lstStyle/>
          <a:p>
            <a:r>
              <a:rPr lang="en-US"/>
              <a:t>cd</a:t>
            </a:r>
          </a:p>
        </p:txBody>
      </p:sp>
      <p:sp>
        <p:nvSpPr>
          <p:cNvPr id="269329" name="Text Box 17"/>
          <p:cNvSpPr txBox="1">
            <a:spLocks noChangeArrowheads="1"/>
          </p:cNvSpPr>
          <p:nvPr/>
        </p:nvSpPr>
        <p:spPr bwMode="auto">
          <a:xfrm>
            <a:off x="7969250" y="4381500"/>
            <a:ext cx="165100" cy="292100"/>
          </a:xfrm>
          <a:prstGeom prst="rect">
            <a:avLst/>
          </a:prstGeom>
          <a:noFill/>
          <a:ln w="9525">
            <a:noFill/>
            <a:miter lim="800000"/>
            <a:headEnd/>
            <a:tailEnd/>
          </a:ln>
          <a:effectLst/>
        </p:spPr>
        <p:txBody>
          <a:bodyPr wrap="none" lIns="19044" tIns="9521" rIns="19044" bIns="9521">
            <a:spAutoFit/>
          </a:bodyPr>
          <a:lstStyle/>
          <a:p>
            <a:r>
              <a:rPr lang="en-US"/>
              <a:t>c</a:t>
            </a:r>
          </a:p>
        </p:txBody>
      </p:sp>
      <p:sp>
        <p:nvSpPr>
          <p:cNvPr id="269330" name="Text Box 18"/>
          <p:cNvSpPr txBox="1">
            <a:spLocks noChangeArrowheads="1"/>
          </p:cNvSpPr>
          <p:nvPr/>
        </p:nvSpPr>
        <p:spPr bwMode="auto">
          <a:xfrm>
            <a:off x="6619875" y="4835525"/>
            <a:ext cx="303213" cy="292100"/>
          </a:xfrm>
          <a:prstGeom prst="rect">
            <a:avLst/>
          </a:prstGeom>
          <a:noFill/>
          <a:ln w="9525">
            <a:noFill/>
            <a:miter lim="800000"/>
            <a:headEnd/>
            <a:tailEnd/>
          </a:ln>
          <a:effectLst/>
        </p:spPr>
        <p:txBody>
          <a:bodyPr wrap="none" lIns="19044" tIns="9521" rIns="19044" bIns="9521">
            <a:spAutoFit/>
          </a:bodyPr>
          <a:lstStyle/>
          <a:p>
            <a:r>
              <a:rPr lang="en-US"/>
              <a:t>cd</a:t>
            </a:r>
          </a:p>
        </p:txBody>
      </p:sp>
      <p:sp>
        <p:nvSpPr>
          <p:cNvPr id="269331" name="Text Box 19"/>
          <p:cNvSpPr txBox="1">
            <a:spLocks noChangeArrowheads="1"/>
          </p:cNvSpPr>
          <p:nvPr/>
        </p:nvSpPr>
        <p:spPr bwMode="auto">
          <a:xfrm>
            <a:off x="3378200" y="3492500"/>
            <a:ext cx="177800" cy="292100"/>
          </a:xfrm>
          <a:prstGeom prst="rect">
            <a:avLst/>
          </a:prstGeom>
          <a:noFill/>
          <a:ln w="9525">
            <a:noFill/>
            <a:miter lim="800000"/>
            <a:headEnd/>
            <a:tailEnd/>
          </a:ln>
          <a:effectLst/>
        </p:spPr>
        <p:txBody>
          <a:bodyPr wrap="none" lIns="19044" tIns="9521" rIns="19044" bIns="9521">
            <a:spAutoFit/>
          </a:bodyPr>
          <a:lstStyle/>
          <a:p>
            <a:r>
              <a:rPr lang="en-US"/>
              <a:t>b</a:t>
            </a:r>
          </a:p>
        </p:txBody>
      </p:sp>
      <p:sp>
        <p:nvSpPr>
          <p:cNvPr id="269332" name="Text Box 20"/>
          <p:cNvSpPr txBox="1">
            <a:spLocks noChangeArrowheads="1"/>
          </p:cNvSpPr>
          <p:nvPr/>
        </p:nvSpPr>
        <p:spPr bwMode="auto">
          <a:xfrm>
            <a:off x="7064375" y="3159125"/>
            <a:ext cx="303213" cy="292100"/>
          </a:xfrm>
          <a:prstGeom prst="rect">
            <a:avLst/>
          </a:prstGeom>
          <a:noFill/>
          <a:ln w="9525">
            <a:noFill/>
            <a:miter lim="800000"/>
            <a:headEnd/>
            <a:tailEnd/>
          </a:ln>
          <a:effectLst/>
        </p:spPr>
        <p:txBody>
          <a:bodyPr wrap="none" lIns="19044" tIns="9521" rIns="19044" bIns="9521">
            <a:spAutoFit/>
          </a:bodyPr>
          <a:lstStyle/>
          <a:p>
            <a:r>
              <a:rPr lang="en-US"/>
              <a:t>ab</a:t>
            </a:r>
          </a:p>
        </p:txBody>
      </p:sp>
      <p:sp>
        <p:nvSpPr>
          <p:cNvPr id="269333" name="Text Box 21"/>
          <p:cNvSpPr txBox="1">
            <a:spLocks noChangeArrowheads="1"/>
          </p:cNvSpPr>
          <p:nvPr/>
        </p:nvSpPr>
        <p:spPr bwMode="auto">
          <a:xfrm>
            <a:off x="5886450" y="3492500"/>
            <a:ext cx="177800" cy="292100"/>
          </a:xfrm>
          <a:prstGeom prst="rect">
            <a:avLst/>
          </a:prstGeom>
          <a:noFill/>
          <a:ln w="9525">
            <a:noFill/>
            <a:miter lim="800000"/>
            <a:headEnd/>
            <a:tailEnd/>
          </a:ln>
          <a:effectLst/>
        </p:spPr>
        <p:txBody>
          <a:bodyPr wrap="none" lIns="19044" tIns="9521" rIns="19044" bIns="9521">
            <a:spAutoFit/>
          </a:bodyPr>
          <a:lstStyle/>
          <a:p>
            <a:r>
              <a:rPr lang="en-US"/>
              <a:t>b</a:t>
            </a:r>
          </a:p>
        </p:txBody>
      </p:sp>
      <p:sp>
        <p:nvSpPr>
          <p:cNvPr id="269334" name="Text Box 22"/>
          <p:cNvSpPr txBox="1">
            <a:spLocks noChangeArrowheads="1"/>
          </p:cNvSpPr>
          <p:nvPr/>
        </p:nvSpPr>
        <p:spPr bwMode="auto">
          <a:xfrm>
            <a:off x="4635500" y="3492500"/>
            <a:ext cx="177800" cy="292100"/>
          </a:xfrm>
          <a:prstGeom prst="rect">
            <a:avLst/>
          </a:prstGeom>
          <a:noFill/>
          <a:ln w="9525">
            <a:noFill/>
            <a:miter lim="800000"/>
            <a:headEnd/>
            <a:tailEnd/>
          </a:ln>
          <a:effectLst/>
        </p:spPr>
        <p:txBody>
          <a:bodyPr wrap="none" lIns="19044" tIns="9521" rIns="19044" bIns="9521">
            <a:spAutoFit/>
          </a:bodyPr>
          <a:lstStyle/>
          <a:p>
            <a:r>
              <a:rPr lang="en-US"/>
              <a:t>b</a:t>
            </a:r>
          </a:p>
        </p:txBody>
      </p:sp>
      <p:sp>
        <p:nvSpPr>
          <p:cNvPr id="269335" name="Text Box 23"/>
          <p:cNvSpPr txBox="1">
            <a:spLocks noChangeArrowheads="1"/>
          </p:cNvSpPr>
          <p:nvPr/>
        </p:nvSpPr>
        <p:spPr bwMode="auto">
          <a:xfrm>
            <a:off x="8382000" y="2914650"/>
            <a:ext cx="165100" cy="292100"/>
          </a:xfrm>
          <a:prstGeom prst="rect">
            <a:avLst/>
          </a:prstGeom>
          <a:noFill/>
          <a:ln w="9525">
            <a:noFill/>
            <a:miter lim="800000"/>
            <a:headEnd/>
            <a:tailEnd/>
          </a:ln>
          <a:effectLst/>
        </p:spPr>
        <p:txBody>
          <a:bodyPr wrap="none" lIns="19044" tIns="9521" rIns="19044" bIns="9521">
            <a:spAutoFit/>
          </a:bodyPr>
          <a:lstStyle/>
          <a:p>
            <a:r>
              <a:rPr lang="en-US"/>
              <a:t>a</a:t>
            </a:r>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p:cNvSpPr>
            <a:spLocks noGrp="1" noChangeArrowheads="1"/>
          </p:cNvSpPr>
          <p:nvPr>
            <p:ph type="title"/>
          </p:nvPr>
        </p:nvSpPr>
        <p:spPr>
          <a:xfrm>
            <a:off x="533400" y="228600"/>
            <a:ext cx="8348663" cy="685800"/>
          </a:xfrm>
        </p:spPr>
        <p:txBody>
          <a:bodyPr/>
          <a:lstStyle/>
          <a:p>
            <a:pPr defTabSz="3787775"/>
            <a:r>
              <a:rPr lang="en-US" sz="3600" b="1">
                <a:solidFill>
                  <a:schemeClr val="tx1"/>
                </a:solidFill>
              </a:rPr>
              <a:t>Aphid Counts—Salmons Farm, 2005</a:t>
            </a:r>
            <a:br>
              <a:rPr lang="en-US" sz="3600" b="1">
                <a:solidFill>
                  <a:schemeClr val="tx1"/>
                </a:solidFill>
              </a:rPr>
            </a:br>
            <a:r>
              <a:rPr lang="en-US" sz="2400" b="1">
                <a:solidFill>
                  <a:schemeClr val="tx1"/>
                </a:solidFill>
              </a:rPr>
              <a:t>(treatments applied Mar. 30)</a:t>
            </a:r>
          </a:p>
        </p:txBody>
      </p:sp>
      <p:graphicFrame>
        <p:nvGraphicFramePr>
          <p:cNvPr id="270339" name="Object 3"/>
          <p:cNvGraphicFramePr>
            <a:graphicFrameLocks noChangeAspect="1"/>
          </p:cNvGraphicFramePr>
          <p:nvPr/>
        </p:nvGraphicFramePr>
        <p:xfrm>
          <a:off x="581025" y="609600"/>
          <a:ext cx="8486775" cy="6270625"/>
        </p:xfrm>
        <a:graphic>
          <a:graphicData uri="http://schemas.openxmlformats.org/presentationml/2006/ole">
            <p:oleObj spid="_x0000_s58370" name="Chart" r:id="rId3" imgW="6943767" imgH="4876740" progId="MSGraph.Chart.8">
              <p:embed followColorScheme="full"/>
            </p:oleObj>
          </a:graphicData>
        </a:graphic>
      </p:graphicFrame>
      <p:sp>
        <p:nvSpPr>
          <p:cNvPr id="270340" name="Text Box 4"/>
          <p:cNvSpPr txBox="1">
            <a:spLocks noChangeArrowheads="1"/>
          </p:cNvSpPr>
          <p:nvPr/>
        </p:nvSpPr>
        <p:spPr bwMode="auto">
          <a:xfrm rot="-5400000">
            <a:off x="-1283494" y="2831307"/>
            <a:ext cx="3481387" cy="457200"/>
          </a:xfrm>
          <a:prstGeom prst="rect">
            <a:avLst/>
          </a:prstGeom>
          <a:noFill/>
          <a:ln w="9525">
            <a:noFill/>
            <a:miter lim="800000"/>
            <a:headEnd/>
            <a:tailEnd/>
          </a:ln>
          <a:effectLst/>
        </p:spPr>
        <p:txBody>
          <a:bodyPr wrap="none" lIns="91410" tIns="45706" rIns="91410" bIns="45706">
            <a:spAutoFit/>
          </a:bodyPr>
          <a:lstStyle/>
          <a:p>
            <a:pPr defTabSz="276225"/>
            <a:r>
              <a:rPr lang="en-US" sz="2400"/>
              <a:t>Mean no. aphids/row ft</a:t>
            </a:r>
          </a:p>
        </p:txBody>
      </p:sp>
      <p:sp>
        <p:nvSpPr>
          <p:cNvPr id="270341" name="Text Box 5"/>
          <p:cNvSpPr txBox="1">
            <a:spLocks noChangeArrowheads="1"/>
          </p:cNvSpPr>
          <p:nvPr/>
        </p:nvSpPr>
        <p:spPr bwMode="auto">
          <a:xfrm>
            <a:off x="6324600" y="6415088"/>
            <a:ext cx="2514600" cy="366712"/>
          </a:xfrm>
          <a:prstGeom prst="rect">
            <a:avLst/>
          </a:prstGeom>
          <a:noFill/>
          <a:ln w="9525">
            <a:noFill/>
            <a:miter lim="800000"/>
            <a:headEnd/>
            <a:tailEnd/>
          </a:ln>
          <a:effectLst/>
        </p:spPr>
        <p:txBody>
          <a:bodyPr lIns="91410" tIns="45706" rIns="91410" bIns="45706">
            <a:spAutoFit/>
          </a:bodyPr>
          <a:lstStyle/>
          <a:p>
            <a:r>
              <a:rPr lang="en-US"/>
              <a:t>Herbert, 2005 APH1</a:t>
            </a:r>
          </a:p>
        </p:txBody>
      </p:sp>
      <p:sp>
        <p:nvSpPr>
          <p:cNvPr id="270342" name="Line 6"/>
          <p:cNvSpPr>
            <a:spLocks noChangeShapeType="1"/>
          </p:cNvSpPr>
          <p:nvPr/>
        </p:nvSpPr>
        <p:spPr bwMode="auto">
          <a:xfrm>
            <a:off x="5105400" y="1114425"/>
            <a:ext cx="0" cy="3838575"/>
          </a:xfrm>
          <a:prstGeom prst="line">
            <a:avLst/>
          </a:prstGeom>
          <a:noFill/>
          <a:ln w="9525">
            <a:solidFill>
              <a:schemeClr val="tx1"/>
            </a:solidFill>
            <a:round/>
            <a:headEnd/>
            <a:tailEnd/>
          </a:ln>
          <a:effectLst/>
        </p:spPr>
        <p:txBody>
          <a:bodyPr/>
          <a:lstStyle/>
          <a:p>
            <a:endParaRPr lang="en-US"/>
          </a:p>
        </p:txBody>
      </p:sp>
      <p:sp>
        <p:nvSpPr>
          <p:cNvPr id="270343" name="Text Box 7"/>
          <p:cNvSpPr txBox="1">
            <a:spLocks noChangeArrowheads="1"/>
          </p:cNvSpPr>
          <p:nvPr/>
        </p:nvSpPr>
        <p:spPr bwMode="auto">
          <a:xfrm>
            <a:off x="2590800" y="1295400"/>
            <a:ext cx="1047750" cy="457200"/>
          </a:xfrm>
          <a:prstGeom prst="rect">
            <a:avLst/>
          </a:prstGeom>
          <a:noFill/>
          <a:ln w="9525">
            <a:noFill/>
            <a:miter lim="800000"/>
            <a:headEnd/>
            <a:tailEnd/>
          </a:ln>
          <a:effectLst/>
        </p:spPr>
        <p:txBody>
          <a:bodyPr wrap="none">
            <a:spAutoFit/>
          </a:bodyPr>
          <a:lstStyle/>
          <a:p>
            <a:r>
              <a:rPr lang="en-US" sz="2400"/>
              <a:t>Apr. 1</a:t>
            </a:r>
          </a:p>
        </p:txBody>
      </p:sp>
      <p:sp>
        <p:nvSpPr>
          <p:cNvPr id="270344" name="Text Box 8"/>
          <p:cNvSpPr txBox="1">
            <a:spLocks noChangeArrowheads="1"/>
          </p:cNvSpPr>
          <p:nvPr/>
        </p:nvSpPr>
        <p:spPr bwMode="auto">
          <a:xfrm>
            <a:off x="6572250" y="1295400"/>
            <a:ext cx="1047750" cy="457200"/>
          </a:xfrm>
          <a:prstGeom prst="rect">
            <a:avLst/>
          </a:prstGeom>
          <a:noFill/>
          <a:ln w="9525">
            <a:noFill/>
            <a:miter lim="800000"/>
            <a:headEnd/>
            <a:tailEnd/>
          </a:ln>
          <a:effectLst/>
        </p:spPr>
        <p:txBody>
          <a:bodyPr wrap="none">
            <a:spAutoFit/>
          </a:bodyPr>
          <a:lstStyle/>
          <a:p>
            <a:r>
              <a:rPr lang="en-US" sz="2400"/>
              <a:t>Apr. 4</a:t>
            </a:r>
          </a:p>
        </p:txBody>
      </p:sp>
      <p:sp>
        <p:nvSpPr>
          <p:cNvPr id="270345" name="Text Box 9"/>
          <p:cNvSpPr txBox="1">
            <a:spLocks noChangeArrowheads="1"/>
          </p:cNvSpPr>
          <p:nvPr/>
        </p:nvSpPr>
        <p:spPr bwMode="auto">
          <a:xfrm>
            <a:off x="1657350" y="3595688"/>
            <a:ext cx="323850" cy="366712"/>
          </a:xfrm>
          <a:prstGeom prst="rect">
            <a:avLst/>
          </a:prstGeom>
          <a:noFill/>
          <a:ln w="9525">
            <a:noFill/>
            <a:miter lim="800000"/>
            <a:headEnd/>
            <a:tailEnd/>
          </a:ln>
          <a:effectLst/>
        </p:spPr>
        <p:txBody>
          <a:bodyPr wrap="none">
            <a:spAutoFit/>
          </a:bodyPr>
          <a:lstStyle/>
          <a:p>
            <a:r>
              <a:rPr lang="en-US"/>
              <a:t>b</a:t>
            </a:r>
          </a:p>
        </p:txBody>
      </p:sp>
      <p:sp>
        <p:nvSpPr>
          <p:cNvPr id="270346" name="Text Box 10"/>
          <p:cNvSpPr txBox="1">
            <a:spLocks noChangeArrowheads="1"/>
          </p:cNvSpPr>
          <p:nvPr/>
        </p:nvSpPr>
        <p:spPr bwMode="auto">
          <a:xfrm>
            <a:off x="2063750" y="3976688"/>
            <a:ext cx="450850" cy="366712"/>
          </a:xfrm>
          <a:prstGeom prst="rect">
            <a:avLst/>
          </a:prstGeom>
          <a:noFill/>
          <a:ln w="9525">
            <a:noFill/>
            <a:miter lim="800000"/>
            <a:headEnd/>
            <a:tailEnd/>
          </a:ln>
          <a:effectLst/>
        </p:spPr>
        <p:txBody>
          <a:bodyPr wrap="none">
            <a:spAutoFit/>
          </a:bodyPr>
          <a:lstStyle/>
          <a:p>
            <a:r>
              <a:rPr lang="en-US"/>
              <a:t>bc</a:t>
            </a:r>
          </a:p>
        </p:txBody>
      </p:sp>
      <p:sp>
        <p:nvSpPr>
          <p:cNvPr id="270347" name="Text Box 11"/>
          <p:cNvSpPr txBox="1">
            <a:spLocks noChangeArrowheads="1"/>
          </p:cNvSpPr>
          <p:nvPr/>
        </p:nvSpPr>
        <p:spPr bwMode="auto">
          <a:xfrm>
            <a:off x="2520950" y="3976688"/>
            <a:ext cx="450850" cy="366712"/>
          </a:xfrm>
          <a:prstGeom prst="rect">
            <a:avLst/>
          </a:prstGeom>
          <a:noFill/>
          <a:ln w="9525">
            <a:noFill/>
            <a:miter lim="800000"/>
            <a:headEnd/>
            <a:tailEnd/>
          </a:ln>
          <a:effectLst/>
        </p:spPr>
        <p:txBody>
          <a:bodyPr wrap="none">
            <a:spAutoFit/>
          </a:bodyPr>
          <a:lstStyle/>
          <a:p>
            <a:r>
              <a:rPr lang="en-US"/>
              <a:t>bc</a:t>
            </a:r>
          </a:p>
        </p:txBody>
      </p:sp>
      <p:sp>
        <p:nvSpPr>
          <p:cNvPr id="270348" name="Text Box 12"/>
          <p:cNvSpPr txBox="1">
            <a:spLocks noChangeArrowheads="1"/>
          </p:cNvSpPr>
          <p:nvPr/>
        </p:nvSpPr>
        <p:spPr bwMode="auto">
          <a:xfrm>
            <a:off x="3117850" y="4191000"/>
            <a:ext cx="311150" cy="366713"/>
          </a:xfrm>
          <a:prstGeom prst="rect">
            <a:avLst/>
          </a:prstGeom>
          <a:noFill/>
          <a:ln w="9525">
            <a:noFill/>
            <a:miter lim="800000"/>
            <a:headEnd/>
            <a:tailEnd/>
          </a:ln>
          <a:effectLst/>
        </p:spPr>
        <p:txBody>
          <a:bodyPr wrap="none">
            <a:spAutoFit/>
          </a:bodyPr>
          <a:lstStyle/>
          <a:p>
            <a:r>
              <a:rPr lang="en-US"/>
              <a:t>c</a:t>
            </a:r>
          </a:p>
        </p:txBody>
      </p:sp>
      <p:sp>
        <p:nvSpPr>
          <p:cNvPr id="270349" name="Text Box 13"/>
          <p:cNvSpPr txBox="1">
            <a:spLocks noChangeArrowheads="1"/>
          </p:cNvSpPr>
          <p:nvPr/>
        </p:nvSpPr>
        <p:spPr bwMode="auto">
          <a:xfrm>
            <a:off x="3575050" y="4267200"/>
            <a:ext cx="311150" cy="366713"/>
          </a:xfrm>
          <a:prstGeom prst="rect">
            <a:avLst/>
          </a:prstGeom>
          <a:noFill/>
          <a:ln w="9525">
            <a:noFill/>
            <a:miter lim="800000"/>
            <a:headEnd/>
            <a:tailEnd/>
          </a:ln>
          <a:effectLst/>
        </p:spPr>
        <p:txBody>
          <a:bodyPr wrap="none">
            <a:spAutoFit/>
          </a:bodyPr>
          <a:lstStyle/>
          <a:p>
            <a:r>
              <a:rPr lang="en-US"/>
              <a:t>c</a:t>
            </a:r>
          </a:p>
        </p:txBody>
      </p:sp>
      <p:sp>
        <p:nvSpPr>
          <p:cNvPr id="270350" name="Text Box 14"/>
          <p:cNvSpPr txBox="1">
            <a:spLocks noChangeArrowheads="1"/>
          </p:cNvSpPr>
          <p:nvPr/>
        </p:nvSpPr>
        <p:spPr bwMode="auto">
          <a:xfrm>
            <a:off x="4038600" y="4205288"/>
            <a:ext cx="311150" cy="366712"/>
          </a:xfrm>
          <a:prstGeom prst="rect">
            <a:avLst/>
          </a:prstGeom>
          <a:noFill/>
          <a:ln w="9525">
            <a:noFill/>
            <a:miter lim="800000"/>
            <a:headEnd/>
            <a:tailEnd/>
          </a:ln>
          <a:effectLst/>
        </p:spPr>
        <p:txBody>
          <a:bodyPr wrap="none">
            <a:spAutoFit/>
          </a:bodyPr>
          <a:lstStyle/>
          <a:p>
            <a:r>
              <a:rPr lang="en-US"/>
              <a:t>c</a:t>
            </a:r>
          </a:p>
        </p:txBody>
      </p:sp>
      <p:sp>
        <p:nvSpPr>
          <p:cNvPr id="270351" name="Text Box 15"/>
          <p:cNvSpPr txBox="1">
            <a:spLocks noChangeArrowheads="1"/>
          </p:cNvSpPr>
          <p:nvPr/>
        </p:nvSpPr>
        <p:spPr bwMode="auto">
          <a:xfrm>
            <a:off x="4495800" y="1524000"/>
            <a:ext cx="311150" cy="366713"/>
          </a:xfrm>
          <a:prstGeom prst="rect">
            <a:avLst/>
          </a:prstGeom>
          <a:noFill/>
          <a:ln w="9525">
            <a:noFill/>
            <a:miter lim="800000"/>
            <a:headEnd/>
            <a:tailEnd/>
          </a:ln>
          <a:effectLst/>
        </p:spPr>
        <p:txBody>
          <a:bodyPr wrap="none">
            <a:spAutoFit/>
          </a:bodyPr>
          <a:lstStyle/>
          <a:p>
            <a:r>
              <a:rPr lang="en-US"/>
              <a:t>a</a:t>
            </a:r>
          </a:p>
        </p:txBody>
      </p:sp>
      <p:sp>
        <p:nvSpPr>
          <p:cNvPr id="270352" name="Text Box 16"/>
          <p:cNvSpPr txBox="1">
            <a:spLocks noChangeArrowheads="1"/>
          </p:cNvSpPr>
          <p:nvPr/>
        </p:nvSpPr>
        <p:spPr bwMode="auto">
          <a:xfrm>
            <a:off x="5467350" y="4495800"/>
            <a:ext cx="323850" cy="366713"/>
          </a:xfrm>
          <a:prstGeom prst="rect">
            <a:avLst/>
          </a:prstGeom>
          <a:noFill/>
          <a:ln w="9525">
            <a:noFill/>
            <a:miter lim="800000"/>
            <a:headEnd/>
            <a:tailEnd/>
          </a:ln>
          <a:effectLst/>
        </p:spPr>
        <p:txBody>
          <a:bodyPr wrap="none">
            <a:spAutoFit/>
          </a:bodyPr>
          <a:lstStyle/>
          <a:p>
            <a:r>
              <a:rPr lang="en-US"/>
              <a:t>b</a:t>
            </a:r>
          </a:p>
        </p:txBody>
      </p:sp>
      <p:sp>
        <p:nvSpPr>
          <p:cNvPr id="270353" name="Text Box 17"/>
          <p:cNvSpPr txBox="1">
            <a:spLocks noChangeArrowheads="1"/>
          </p:cNvSpPr>
          <p:nvPr/>
        </p:nvSpPr>
        <p:spPr bwMode="auto">
          <a:xfrm>
            <a:off x="5924550" y="4495800"/>
            <a:ext cx="323850" cy="366713"/>
          </a:xfrm>
          <a:prstGeom prst="rect">
            <a:avLst/>
          </a:prstGeom>
          <a:noFill/>
          <a:ln w="9525">
            <a:noFill/>
            <a:miter lim="800000"/>
            <a:headEnd/>
            <a:tailEnd/>
          </a:ln>
          <a:effectLst/>
        </p:spPr>
        <p:txBody>
          <a:bodyPr wrap="none">
            <a:spAutoFit/>
          </a:bodyPr>
          <a:lstStyle/>
          <a:p>
            <a:r>
              <a:rPr lang="en-US"/>
              <a:t>b</a:t>
            </a:r>
          </a:p>
        </p:txBody>
      </p:sp>
      <p:sp>
        <p:nvSpPr>
          <p:cNvPr id="270354" name="Text Box 18"/>
          <p:cNvSpPr txBox="1">
            <a:spLocks noChangeArrowheads="1"/>
          </p:cNvSpPr>
          <p:nvPr/>
        </p:nvSpPr>
        <p:spPr bwMode="auto">
          <a:xfrm>
            <a:off x="6400800" y="4495800"/>
            <a:ext cx="323850" cy="366713"/>
          </a:xfrm>
          <a:prstGeom prst="rect">
            <a:avLst/>
          </a:prstGeom>
          <a:noFill/>
          <a:ln w="9525">
            <a:noFill/>
            <a:miter lim="800000"/>
            <a:headEnd/>
            <a:tailEnd/>
          </a:ln>
          <a:effectLst/>
        </p:spPr>
        <p:txBody>
          <a:bodyPr wrap="none">
            <a:spAutoFit/>
          </a:bodyPr>
          <a:lstStyle/>
          <a:p>
            <a:r>
              <a:rPr lang="en-US"/>
              <a:t>b</a:t>
            </a:r>
          </a:p>
        </p:txBody>
      </p:sp>
      <p:sp>
        <p:nvSpPr>
          <p:cNvPr id="270355" name="Text Box 19"/>
          <p:cNvSpPr txBox="1">
            <a:spLocks noChangeArrowheads="1"/>
          </p:cNvSpPr>
          <p:nvPr/>
        </p:nvSpPr>
        <p:spPr bwMode="auto">
          <a:xfrm>
            <a:off x="6858000" y="4495800"/>
            <a:ext cx="323850" cy="366713"/>
          </a:xfrm>
          <a:prstGeom prst="rect">
            <a:avLst/>
          </a:prstGeom>
          <a:noFill/>
          <a:ln w="9525">
            <a:noFill/>
            <a:miter lim="800000"/>
            <a:headEnd/>
            <a:tailEnd/>
          </a:ln>
          <a:effectLst/>
        </p:spPr>
        <p:txBody>
          <a:bodyPr wrap="none">
            <a:spAutoFit/>
          </a:bodyPr>
          <a:lstStyle/>
          <a:p>
            <a:r>
              <a:rPr lang="en-US"/>
              <a:t>b</a:t>
            </a:r>
          </a:p>
        </p:txBody>
      </p:sp>
      <p:sp>
        <p:nvSpPr>
          <p:cNvPr id="270356" name="Text Box 20"/>
          <p:cNvSpPr txBox="1">
            <a:spLocks noChangeArrowheads="1"/>
          </p:cNvSpPr>
          <p:nvPr/>
        </p:nvSpPr>
        <p:spPr bwMode="auto">
          <a:xfrm>
            <a:off x="7372350" y="4495800"/>
            <a:ext cx="323850" cy="366713"/>
          </a:xfrm>
          <a:prstGeom prst="rect">
            <a:avLst/>
          </a:prstGeom>
          <a:noFill/>
          <a:ln w="9525">
            <a:noFill/>
            <a:miter lim="800000"/>
            <a:headEnd/>
            <a:tailEnd/>
          </a:ln>
          <a:effectLst/>
        </p:spPr>
        <p:txBody>
          <a:bodyPr wrap="none">
            <a:spAutoFit/>
          </a:bodyPr>
          <a:lstStyle/>
          <a:p>
            <a:r>
              <a:rPr lang="en-US"/>
              <a:t>b</a:t>
            </a:r>
          </a:p>
        </p:txBody>
      </p:sp>
      <p:sp>
        <p:nvSpPr>
          <p:cNvPr id="270357" name="Text Box 21"/>
          <p:cNvSpPr txBox="1">
            <a:spLocks noChangeArrowheads="1"/>
          </p:cNvSpPr>
          <p:nvPr/>
        </p:nvSpPr>
        <p:spPr bwMode="auto">
          <a:xfrm>
            <a:off x="7848600" y="4495800"/>
            <a:ext cx="323850" cy="366713"/>
          </a:xfrm>
          <a:prstGeom prst="rect">
            <a:avLst/>
          </a:prstGeom>
          <a:noFill/>
          <a:ln w="9525">
            <a:noFill/>
            <a:miter lim="800000"/>
            <a:headEnd/>
            <a:tailEnd/>
          </a:ln>
          <a:effectLst/>
        </p:spPr>
        <p:txBody>
          <a:bodyPr wrap="none">
            <a:spAutoFit/>
          </a:bodyPr>
          <a:lstStyle/>
          <a:p>
            <a:r>
              <a:rPr lang="en-US"/>
              <a:t>b</a:t>
            </a:r>
          </a:p>
        </p:txBody>
      </p:sp>
      <p:sp>
        <p:nvSpPr>
          <p:cNvPr id="270358" name="Text Box 22"/>
          <p:cNvSpPr txBox="1">
            <a:spLocks noChangeArrowheads="1"/>
          </p:cNvSpPr>
          <p:nvPr/>
        </p:nvSpPr>
        <p:spPr bwMode="auto">
          <a:xfrm>
            <a:off x="8299450" y="2438400"/>
            <a:ext cx="311150" cy="366713"/>
          </a:xfrm>
          <a:prstGeom prst="rect">
            <a:avLst/>
          </a:prstGeom>
          <a:noFill/>
          <a:ln w="9525">
            <a:noFill/>
            <a:miter lim="800000"/>
            <a:headEnd/>
            <a:tailEnd/>
          </a:ln>
          <a:effectLst/>
        </p:spPr>
        <p:txBody>
          <a:bodyPr wrap="none">
            <a:spAutoFit/>
          </a:bodyPr>
          <a:lstStyle/>
          <a:p>
            <a:r>
              <a:rPr lang="en-US"/>
              <a:t>a</a:t>
            </a:r>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figure6"/>
          <p:cNvPicPr>
            <a:picLocks noChangeAspect="1" noChangeArrowheads="1"/>
          </p:cNvPicPr>
          <p:nvPr/>
        </p:nvPicPr>
        <p:blipFill>
          <a:blip r:embed="rId3" cstate="print"/>
          <a:srcRect/>
          <a:stretch>
            <a:fillRect/>
          </a:stretch>
        </p:blipFill>
        <p:spPr bwMode="auto">
          <a:xfrm>
            <a:off x="6537085" y="4658504"/>
            <a:ext cx="2606915" cy="1989945"/>
          </a:xfrm>
          <a:prstGeom prst="rect">
            <a:avLst/>
          </a:prstGeom>
          <a:noFill/>
        </p:spPr>
      </p:pic>
      <p:sp>
        <p:nvSpPr>
          <p:cNvPr id="139267" name="Rectangle 3"/>
          <p:cNvSpPr>
            <a:spLocks noGrp="1" noChangeArrowheads="1"/>
          </p:cNvSpPr>
          <p:nvPr>
            <p:ph type="title"/>
          </p:nvPr>
        </p:nvSpPr>
        <p:spPr/>
        <p:txBody>
          <a:bodyPr/>
          <a:lstStyle/>
          <a:p>
            <a:r>
              <a:rPr lang="en-US"/>
              <a:t>Cereal Leaf Beetle</a:t>
            </a:r>
          </a:p>
        </p:txBody>
      </p:sp>
      <p:sp>
        <p:nvSpPr>
          <p:cNvPr id="6" name="Content Placeholder 5"/>
          <p:cNvSpPr>
            <a:spLocks noGrp="1"/>
          </p:cNvSpPr>
          <p:nvPr>
            <p:ph idx="1"/>
          </p:nvPr>
        </p:nvSpPr>
        <p:spPr/>
        <p:txBody>
          <a:bodyPr/>
          <a:lstStyle/>
          <a:p>
            <a:r>
              <a:rPr lang="en-US" sz="2400" dirty="0" smtClean="0"/>
              <a:t>Cereal leaf beetle adults move into small grain in late February and early March and deposit eggs which hatch into larvae.  </a:t>
            </a:r>
            <a:endParaRPr lang="en-US" sz="2400" dirty="0" smtClean="0"/>
          </a:p>
          <a:p>
            <a:r>
              <a:rPr lang="en-US" sz="2400" dirty="0" smtClean="0"/>
              <a:t>Larvae </a:t>
            </a:r>
            <a:r>
              <a:rPr lang="en-US" sz="2400" dirty="0" smtClean="0"/>
              <a:t>feed on grain, stripping leaves of valuable photosynthetic tissue.  </a:t>
            </a:r>
            <a:endParaRPr lang="en-US" sz="2400" dirty="0" smtClean="0"/>
          </a:p>
          <a:p>
            <a:r>
              <a:rPr lang="en-US" sz="2400" dirty="0" smtClean="0"/>
              <a:t>Once </a:t>
            </a:r>
            <a:r>
              <a:rPr lang="en-US" sz="2400" dirty="0" smtClean="0"/>
              <a:t>wheat reaches the hard dough stage, beetle damage has little effect on yield and controls are not needed.  </a:t>
            </a:r>
          </a:p>
          <a:p>
            <a:endParaRPr lang="en-US" sz="2400" dirty="0"/>
          </a:p>
        </p:txBody>
      </p:sp>
      <p:pic>
        <p:nvPicPr>
          <p:cNvPr id="139268" name="Picture 4" descr="beetlesm"/>
          <p:cNvPicPr>
            <a:picLocks noChangeAspect="1" noChangeArrowheads="1"/>
          </p:cNvPicPr>
          <p:nvPr/>
        </p:nvPicPr>
        <p:blipFill>
          <a:blip r:embed="rId4" cstate="print"/>
          <a:srcRect/>
          <a:stretch>
            <a:fillRect/>
          </a:stretch>
        </p:blipFill>
        <p:spPr bwMode="auto">
          <a:xfrm>
            <a:off x="6096000" y="4419600"/>
            <a:ext cx="1549219" cy="1250950"/>
          </a:xfrm>
          <a:prstGeom prst="rect">
            <a:avLst/>
          </a:prstGeom>
          <a:noFill/>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ctrTitle"/>
          </p:nvPr>
        </p:nvSpPr>
        <p:spPr>
          <a:xfrm>
            <a:off x="0" y="0"/>
            <a:ext cx="9144000" cy="838200"/>
          </a:xfrm>
          <a:solidFill>
            <a:srgbClr val="92D050"/>
          </a:solidFill>
        </p:spPr>
        <p:txBody>
          <a:bodyPr/>
          <a:lstStyle/>
          <a:p>
            <a:pPr eaLnBrk="1" hangingPunct="1"/>
            <a:r>
              <a:rPr lang="en-US" sz="3200" b="1" smtClean="0">
                <a:latin typeface="Arial" charset="0"/>
                <a:cs typeface="Arial" charset="0"/>
              </a:rPr>
              <a:t>Cereal leaf beetle damage to wheat</a:t>
            </a:r>
            <a:endParaRPr lang="en-US" sz="3200" smtClean="0"/>
          </a:p>
        </p:txBody>
      </p:sp>
      <p:pic>
        <p:nvPicPr>
          <p:cNvPr id="6147" name="Picture 5" descr="C:\smalone\My Pictures\Pictures\Insects\cereal leaf beetle\clb.jpg"/>
          <p:cNvPicPr>
            <a:picLocks noChangeAspect="1" noChangeArrowheads="1"/>
          </p:cNvPicPr>
          <p:nvPr/>
        </p:nvPicPr>
        <p:blipFill>
          <a:blip r:embed="rId3" cstate="print"/>
          <a:srcRect/>
          <a:stretch>
            <a:fillRect/>
          </a:stretch>
        </p:blipFill>
        <p:spPr bwMode="auto">
          <a:xfrm>
            <a:off x="666750" y="1012825"/>
            <a:ext cx="7867650" cy="5616575"/>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ctrTitle"/>
          </p:nvPr>
        </p:nvSpPr>
        <p:spPr>
          <a:xfrm>
            <a:off x="0" y="0"/>
            <a:ext cx="9144000" cy="838200"/>
          </a:xfrm>
          <a:solidFill>
            <a:srgbClr val="92D050"/>
          </a:solidFill>
        </p:spPr>
        <p:txBody>
          <a:bodyPr/>
          <a:lstStyle/>
          <a:p>
            <a:pPr eaLnBrk="1" hangingPunct="1"/>
            <a:r>
              <a:rPr lang="en-US" sz="3200" b="1" smtClean="0">
                <a:latin typeface="Arial" charset="0"/>
                <a:cs typeface="Arial" charset="0"/>
              </a:rPr>
              <a:t>Cereal leaf beetle threshold</a:t>
            </a:r>
            <a:endParaRPr lang="en-US" sz="3200" smtClean="0"/>
          </a:p>
        </p:txBody>
      </p:sp>
      <p:pic>
        <p:nvPicPr>
          <p:cNvPr id="8195" name="Picture 2" descr="C:\smalone\My Pictures\Pictures\Insects\cereal leaf beetle\clbbooklet.jpg"/>
          <p:cNvPicPr>
            <a:picLocks noChangeAspect="1" noChangeArrowheads="1"/>
          </p:cNvPicPr>
          <p:nvPr/>
        </p:nvPicPr>
        <p:blipFill>
          <a:blip r:embed="rId3" cstate="print"/>
          <a:srcRect/>
          <a:stretch>
            <a:fillRect/>
          </a:stretch>
        </p:blipFill>
        <p:spPr bwMode="auto">
          <a:xfrm>
            <a:off x="5105400" y="1066800"/>
            <a:ext cx="3476625" cy="5486400"/>
          </a:xfrm>
          <a:prstGeom prst="rect">
            <a:avLst/>
          </a:prstGeom>
          <a:noFill/>
          <a:ln w="9525">
            <a:solidFill>
              <a:schemeClr val="tx1"/>
            </a:solidFill>
            <a:miter lim="800000"/>
            <a:headEnd/>
            <a:tailEnd/>
          </a:ln>
        </p:spPr>
      </p:pic>
      <p:sp>
        <p:nvSpPr>
          <p:cNvPr id="8196" name="TextBox 4"/>
          <p:cNvSpPr txBox="1">
            <a:spLocks noChangeArrowheads="1"/>
          </p:cNvSpPr>
          <p:nvPr/>
        </p:nvSpPr>
        <p:spPr bwMode="auto">
          <a:xfrm>
            <a:off x="304800" y="2667000"/>
            <a:ext cx="4343400" cy="2124075"/>
          </a:xfrm>
          <a:prstGeom prst="rect">
            <a:avLst/>
          </a:prstGeom>
          <a:noFill/>
          <a:ln w="9525">
            <a:noFill/>
            <a:miter lim="800000"/>
            <a:headEnd/>
            <a:tailEnd/>
          </a:ln>
        </p:spPr>
        <p:txBody>
          <a:bodyPr>
            <a:spAutoFit/>
          </a:bodyPr>
          <a:lstStyle/>
          <a:p>
            <a:pPr algn="ctr"/>
            <a:r>
              <a:rPr lang="en-US" sz="4400" b="1"/>
              <a:t>25 eggs/small larvae per 100 stems</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 descr="Fields reaching threshold.jpg"/>
          <p:cNvPicPr>
            <a:picLocks noChangeAspect="1"/>
          </p:cNvPicPr>
          <p:nvPr/>
        </p:nvPicPr>
        <p:blipFill>
          <a:blip r:embed="rId3" cstate="print"/>
          <a:srcRect/>
          <a:stretch>
            <a:fillRect/>
          </a:stretch>
        </p:blipFill>
        <p:spPr bwMode="auto">
          <a:xfrm>
            <a:off x="82550" y="0"/>
            <a:ext cx="89789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Work Data\Current\Wheat\2010\IPM vs Automatic.JPG"/>
          <p:cNvPicPr>
            <a:picLocks noChangeAspect="1" noChangeArrowheads="1"/>
          </p:cNvPicPr>
          <p:nvPr/>
        </p:nvPicPr>
        <p:blipFill>
          <a:blip r:embed="rId3" cstate="print"/>
          <a:srcRect/>
          <a:stretch>
            <a:fillRect/>
          </a:stretch>
        </p:blipFill>
        <p:spPr bwMode="auto">
          <a:xfrm>
            <a:off x="1571625" y="0"/>
            <a:ext cx="6000750" cy="4921250"/>
          </a:xfrm>
          <a:prstGeom prst="rect">
            <a:avLst/>
          </a:prstGeom>
          <a:noFill/>
          <a:ln w="9525">
            <a:noFill/>
            <a:miter lim="800000"/>
            <a:headEnd/>
            <a:tailEnd/>
          </a:ln>
        </p:spPr>
      </p:pic>
      <p:graphicFrame>
        <p:nvGraphicFramePr>
          <p:cNvPr id="4" name="Table 3"/>
          <p:cNvGraphicFramePr>
            <a:graphicFrameLocks noGrp="1"/>
          </p:cNvGraphicFramePr>
          <p:nvPr/>
        </p:nvGraphicFramePr>
        <p:xfrm>
          <a:off x="76200" y="4953000"/>
          <a:ext cx="8839199" cy="1828800"/>
        </p:xfrm>
        <a:graphic>
          <a:graphicData uri="http://schemas.openxmlformats.org/drawingml/2006/table">
            <a:tbl>
              <a:tblPr/>
              <a:tblGrid>
                <a:gridCol w="1606389"/>
                <a:gridCol w="1606389"/>
                <a:gridCol w="1460355"/>
                <a:gridCol w="2312227"/>
                <a:gridCol w="1853839"/>
              </a:tblGrid>
              <a:tr h="254000">
                <a:tc>
                  <a:txBody>
                    <a:bodyPr/>
                    <a:lstStyle/>
                    <a:p>
                      <a:pPr marL="0" marR="0" algn="ctr">
                        <a:spcBef>
                          <a:spcPts val="0"/>
                        </a:spcBef>
                        <a:spcAft>
                          <a:spcPts val="0"/>
                        </a:spcAft>
                      </a:pPr>
                      <a:r>
                        <a:rPr lang="en-US" sz="2400" b="1" dirty="0">
                          <a:latin typeface="Times New Roman"/>
                          <a:ea typeface="Times New Roman"/>
                        </a:rPr>
                        <a:t>Treatment</a:t>
                      </a:r>
                      <a:endParaRPr lang="en-US" sz="2400" dirty="0">
                        <a:latin typeface="Times New Roman"/>
                        <a:ea typeface="Times New Roman"/>
                      </a:endParaRPr>
                    </a:p>
                  </a:txBody>
                  <a:tcPr marL="68580" marR="68580" marT="0" marB="0" anchor="b">
                    <a:lnL>
                      <a:noFill/>
                    </a:lnL>
                    <a:lnR>
                      <a:noFill/>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b="1">
                          <a:latin typeface="Times New Roman"/>
                          <a:ea typeface="Times New Roman"/>
                        </a:rPr>
                        <a:t>Chemical</a:t>
                      </a:r>
                      <a:endParaRPr lang="en-US" sz="2400">
                        <a:latin typeface="Times New Roman"/>
                        <a:ea typeface="Times New Roman"/>
                      </a:endParaRPr>
                    </a:p>
                  </a:txBody>
                  <a:tcPr marL="68580" marR="68580" marT="0" marB="0" anchor="b">
                    <a:lnL>
                      <a:noFill/>
                    </a:lnL>
                    <a:lnR>
                      <a:noFill/>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b="1">
                          <a:latin typeface="Times New Roman"/>
                          <a:ea typeface="Times New Roman"/>
                        </a:rPr>
                        <a:t>Rate</a:t>
                      </a:r>
                      <a:endParaRPr lang="en-US" sz="2400">
                        <a:latin typeface="Times New Roman"/>
                        <a:ea typeface="Times New Roman"/>
                      </a:endParaRPr>
                    </a:p>
                  </a:txBody>
                  <a:tcPr marL="68580" marR="68580" marT="0" marB="0" anchor="b">
                    <a:lnL>
                      <a:noFill/>
                    </a:lnL>
                    <a:lnR>
                      <a:noFill/>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b="1">
                          <a:latin typeface="Times New Roman"/>
                          <a:ea typeface="Times New Roman"/>
                        </a:rPr>
                        <a:t>Application Date</a:t>
                      </a:r>
                      <a:endParaRPr lang="en-US" sz="2400">
                        <a:latin typeface="Times New Roman"/>
                        <a:ea typeface="Times New Roman"/>
                      </a:endParaRPr>
                    </a:p>
                  </a:txBody>
                  <a:tcPr marL="68580" marR="68580" marT="0" marB="0" anchor="b">
                    <a:lnL>
                      <a:noFill/>
                    </a:lnL>
                    <a:lnR>
                      <a:noFill/>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b="1" dirty="0">
                          <a:latin typeface="Times New Roman"/>
                          <a:ea typeface="Times New Roman"/>
                        </a:rPr>
                        <a:t>Yield</a:t>
                      </a:r>
                      <a:endParaRPr lang="en-US" sz="2400" dirty="0">
                        <a:latin typeface="Times New Roman"/>
                        <a:ea typeface="Times New Roman"/>
                      </a:endParaRPr>
                    </a:p>
                    <a:p>
                      <a:pPr marL="0" marR="0" algn="ctr">
                        <a:spcBef>
                          <a:spcPts val="0"/>
                        </a:spcBef>
                        <a:spcAft>
                          <a:spcPts val="0"/>
                        </a:spcAft>
                      </a:pPr>
                      <a:r>
                        <a:rPr lang="en-US" sz="2400" b="1" dirty="0" err="1" smtClean="0">
                          <a:latin typeface="Times New Roman"/>
                          <a:ea typeface="Times New Roman"/>
                        </a:rPr>
                        <a:t>bu</a:t>
                      </a:r>
                      <a:r>
                        <a:rPr lang="en-US" sz="2400" b="1" dirty="0" smtClean="0">
                          <a:latin typeface="Times New Roman"/>
                          <a:ea typeface="Times New Roman"/>
                        </a:rPr>
                        <a:t>/A </a:t>
                      </a:r>
                      <a:endParaRPr lang="en-US" sz="2400" dirty="0">
                        <a:latin typeface="Times New Roman"/>
                        <a:ea typeface="Times New Roman"/>
                      </a:endParaRPr>
                    </a:p>
                  </a:txBody>
                  <a:tcPr marL="68580" marR="68580" marT="0" marB="0" anchor="b">
                    <a:lnL>
                      <a:noFill/>
                    </a:lnL>
                    <a:lnR>
                      <a:noFill/>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600">
                <a:tc>
                  <a:txBody>
                    <a:bodyPr/>
                    <a:lstStyle/>
                    <a:p>
                      <a:pPr marL="0" marR="0" algn="ctr">
                        <a:spcBef>
                          <a:spcPts val="0"/>
                        </a:spcBef>
                        <a:spcAft>
                          <a:spcPts val="0"/>
                        </a:spcAft>
                      </a:pPr>
                      <a:r>
                        <a:rPr lang="en-US" sz="2400" b="1" dirty="0">
                          <a:solidFill>
                            <a:srgbClr val="000000"/>
                          </a:solidFill>
                          <a:latin typeface="Times New Roman"/>
                          <a:ea typeface="Times New Roman"/>
                        </a:rPr>
                        <a:t>Untreated</a:t>
                      </a:r>
                      <a:endParaRPr lang="en-US" sz="2400" b="1" dirty="0">
                        <a:latin typeface="Times New Roman"/>
                        <a:ea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2400" b="1" dirty="0">
                          <a:solidFill>
                            <a:srgbClr val="000000"/>
                          </a:solidFill>
                          <a:latin typeface="Times New Roman"/>
                          <a:ea typeface="Times New Roman"/>
                        </a:rPr>
                        <a:t>Untreated</a:t>
                      </a:r>
                      <a:endParaRPr lang="en-US" sz="2400" b="1" dirty="0">
                        <a:latin typeface="Times New Roman"/>
                        <a:ea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2400" b="1" dirty="0">
                          <a:latin typeface="Times New Roman"/>
                          <a:ea typeface="Times New Roman"/>
                        </a:rPr>
                        <a:t>---</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2400" b="1">
                          <a:latin typeface="Times New Roman"/>
                          <a:ea typeface="Times New Roman"/>
                        </a:rPr>
                        <a:t>---</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2400" b="1" dirty="0">
                          <a:latin typeface="Times New Roman"/>
                          <a:ea typeface="Times New Roman"/>
                        </a:rPr>
                        <a:t>75.4 </a:t>
                      </a:r>
                      <a:r>
                        <a:rPr lang="en-US" sz="2400" b="1" dirty="0" smtClean="0">
                          <a:latin typeface="Times New Roman"/>
                          <a:ea typeface="Times New Roman"/>
                        </a:rPr>
                        <a:t>a</a:t>
                      </a:r>
                      <a:endParaRPr lang="en-US" sz="2400" b="1" dirty="0">
                        <a:latin typeface="Times New Roman"/>
                        <a:ea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r>
              <a:tr h="228600">
                <a:tc>
                  <a:txBody>
                    <a:bodyPr/>
                    <a:lstStyle/>
                    <a:p>
                      <a:pPr marL="0" marR="0" algn="ctr">
                        <a:spcBef>
                          <a:spcPts val="0"/>
                        </a:spcBef>
                        <a:spcAft>
                          <a:spcPts val="0"/>
                        </a:spcAft>
                      </a:pPr>
                      <a:r>
                        <a:rPr lang="en-US" sz="2400" b="1">
                          <a:solidFill>
                            <a:srgbClr val="000000"/>
                          </a:solidFill>
                          <a:latin typeface="Times New Roman"/>
                          <a:ea typeface="Times New Roman"/>
                        </a:rPr>
                        <a:t>Automatic</a:t>
                      </a:r>
                      <a:endParaRPr lang="en-US" sz="2400" b="1">
                        <a:latin typeface="Times New Roman"/>
                        <a:ea typeface="Times New Roman"/>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2400" b="1" dirty="0">
                          <a:solidFill>
                            <a:srgbClr val="000000"/>
                          </a:solidFill>
                          <a:latin typeface="Times New Roman"/>
                          <a:ea typeface="Times New Roman"/>
                        </a:rPr>
                        <a:t>Warrior II</a:t>
                      </a:r>
                      <a:endParaRPr lang="en-US" sz="2400" b="1" dirty="0">
                        <a:latin typeface="Times New Roman"/>
                        <a:ea typeface="Times New Roman"/>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2400" b="1" dirty="0">
                          <a:latin typeface="Times New Roman"/>
                          <a:ea typeface="Times New Roman"/>
                        </a:rPr>
                        <a:t>1.92 oz/A</a:t>
                      </a:r>
                    </a:p>
                  </a:txBody>
                  <a:tcPr marL="68580" marR="68580" marT="0" marB="0">
                    <a:lnL>
                      <a:noFill/>
                    </a:lnL>
                    <a:lnR>
                      <a:noFill/>
                    </a:lnR>
                    <a:lnT>
                      <a:noFill/>
                    </a:lnT>
                    <a:lnB>
                      <a:noFill/>
                    </a:lnB>
                  </a:tcPr>
                </a:tc>
                <a:tc>
                  <a:txBody>
                    <a:bodyPr/>
                    <a:lstStyle/>
                    <a:p>
                      <a:pPr marL="0" marR="0" algn="ctr">
                        <a:spcBef>
                          <a:spcPts val="0"/>
                        </a:spcBef>
                        <a:spcAft>
                          <a:spcPts val="0"/>
                        </a:spcAft>
                      </a:pPr>
                      <a:r>
                        <a:rPr lang="en-US" sz="2400" b="1" dirty="0">
                          <a:latin typeface="Times New Roman"/>
                          <a:ea typeface="Times New Roman"/>
                        </a:rPr>
                        <a:t>3/16/2010</a:t>
                      </a:r>
                    </a:p>
                  </a:txBody>
                  <a:tcPr marL="68580" marR="68580" marT="0" marB="0">
                    <a:lnL>
                      <a:noFill/>
                    </a:lnL>
                    <a:lnR>
                      <a:noFill/>
                    </a:lnR>
                    <a:lnT>
                      <a:noFill/>
                    </a:lnT>
                    <a:lnB>
                      <a:noFill/>
                    </a:lnB>
                  </a:tcPr>
                </a:tc>
                <a:tc>
                  <a:txBody>
                    <a:bodyPr/>
                    <a:lstStyle/>
                    <a:p>
                      <a:pPr marL="0" marR="0" algn="ctr">
                        <a:spcBef>
                          <a:spcPts val="0"/>
                        </a:spcBef>
                        <a:spcAft>
                          <a:spcPts val="0"/>
                        </a:spcAft>
                      </a:pPr>
                      <a:r>
                        <a:rPr lang="en-US" sz="2400" b="1" dirty="0">
                          <a:latin typeface="Times New Roman"/>
                          <a:ea typeface="Times New Roman"/>
                        </a:rPr>
                        <a:t>77.8 </a:t>
                      </a:r>
                      <a:r>
                        <a:rPr lang="en-US" sz="2400" b="1" dirty="0" smtClean="0">
                          <a:latin typeface="Times New Roman"/>
                          <a:ea typeface="Times New Roman"/>
                        </a:rPr>
                        <a:t>a</a:t>
                      </a:r>
                      <a:endParaRPr lang="en-US" sz="2400" b="1" dirty="0">
                        <a:latin typeface="Times New Roman"/>
                        <a:ea typeface="Times New Roman"/>
                      </a:endParaRPr>
                    </a:p>
                  </a:txBody>
                  <a:tcPr marL="68580" marR="68580" marT="0" marB="0">
                    <a:lnL>
                      <a:noFill/>
                    </a:lnL>
                    <a:lnR>
                      <a:noFill/>
                    </a:lnR>
                    <a:lnT>
                      <a:noFill/>
                    </a:lnT>
                    <a:lnB>
                      <a:noFill/>
                    </a:lnB>
                  </a:tcPr>
                </a:tc>
              </a:tr>
              <a:tr h="228600">
                <a:tc>
                  <a:txBody>
                    <a:bodyPr/>
                    <a:lstStyle/>
                    <a:p>
                      <a:pPr marL="0" marR="0" algn="ctr">
                        <a:spcBef>
                          <a:spcPts val="0"/>
                        </a:spcBef>
                        <a:spcAft>
                          <a:spcPts val="0"/>
                        </a:spcAft>
                      </a:pPr>
                      <a:r>
                        <a:rPr lang="en-US" sz="2400" b="1">
                          <a:latin typeface="Times New Roman"/>
                          <a:ea typeface="Times New Roman"/>
                        </a:rPr>
                        <a:t>IPM</a:t>
                      </a:r>
                    </a:p>
                  </a:txBody>
                  <a:tcPr marL="68580" marR="68580" marT="0" marB="0">
                    <a:lnL>
                      <a:noFill/>
                    </a:lnL>
                    <a:lnR>
                      <a:noFill/>
                    </a:lnR>
                    <a:lnT>
                      <a:noFill/>
                    </a:lnT>
                    <a:lnB>
                      <a:noFill/>
                    </a:lnB>
                  </a:tcPr>
                </a:tc>
                <a:tc>
                  <a:txBody>
                    <a:bodyPr/>
                    <a:lstStyle/>
                    <a:p>
                      <a:pPr marL="0" marR="0" algn="ctr">
                        <a:spcBef>
                          <a:spcPts val="0"/>
                        </a:spcBef>
                        <a:spcAft>
                          <a:spcPts val="0"/>
                        </a:spcAft>
                      </a:pPr>
                      <a:r>
                        <a:rPr lang="en-US" sz="2400" b="1">
                          <a:latin typeface="Times New Roman"/>
                          <a:ea typeface="Times New Roman"/>
                        </a:rPr>
                        <a:t>Warrior II</a:t>
                      </a:r>
                    </a:p>
                  </a:txBody>
                  <a:tcPr marL="68580" marR="68580" marT="0" marB="0">
                    <a:lnL>
                      <a:noFill/>
                    </a:lnL>
                    <a:lnR>
                      <a:noFill/>
                    </a:lnR>
                    <a:lnT>
                      <a:noFill/>
                    </a:lnT>
                    <a:lnB>
                      <a:noFill/>
                    </a:lnB>
                  </a:tcPr>
                </a:tc>
                <a:tc>
                  <a:txBody>
                    <a:bodyPr/>
                    <a:lstStyle/>
                    <a:p>
                      <a:pPr marL="0" marR="0" algn="ctr">
                        <a:spcBef>
                          <a:spcPts val="0"/>
                        </a:spcBef>
                        <a:spcAft>
                          <a:spcPts val="0"/>
                        </a:spcAft>
                      </a:pPr>
                      <a:r>
                        <a:rPr lang="en-US" sz="2400" b="1">
                          <a:latin typeface="Times New Roman"/>
                          <a:ea typeface="Times New Roman"/>
                        </a:rPr>
                        <a:t>1.92 oz/A</a:t>
                      </a:r>
                    </a:p>
                  </a:txBody>
                  <a:tcPr marL="68580" marR="68580" marT="0" marB="0">
                    <a:lnL>
                      <a:noFill/>
                    </a:lnL>
                    <a:lnR>
                      <a:noFill/>
                    </a:lnR>
                    <a:lnT>
                      <a:noFill/>
                    </a:lnT>
                    <a:lnB>
                      <a:noFill/>
                    </a:lnB>
                  </a:tcPr>
                </a:tc>
                <a:tc>
                  <a:txBody>
                    <a:bodyPr/>
                    <a:lstStyle/>
                    <a:p>
                      <a:pPr marL="0" marR="0" algn="ctr">
                        <a:spcBef>
                          <a:spcPts val="0"/>
                        </a:spcBef>
                        <a:spcAft>
                          <a:spcPts val="0"/>
                        </a:spcAft>
                      </a:pPr>
                      <a:r>
                        <a:rPr lang="en-US" sz="2400" b="1">
                          <a:latin typeface="Times New Roman"/>
                          <a:ea typeface="Times New Roman"/>
                        </a:rPr>
                        <a:t>4/16/2010</a:t>
                      </a:r>
                    </a:p>
                  </a:txBody>
                  <a:tcPr marL="68580" marR="68580" marT="0" marB="0">
                    <a:lnL>
                      <a:noFill/>
                    </a:lnL>
                    <a:lnR>
                      <a:noFill/>
                    </a:lnR>
                    <a:lnT>
                      <a:noFill/>
                    </a:lnT>
                    <a:lnB>
                      <a:noFill/>
                    </a:lnB>
                  </a:tcPr>
                </a:tc>
                <a:tc>
                  <a:txBody>
                    <a:bodyPr/>
                    <a:lstStyle/>
                    <a:p>
                      <a:pPr marL="0" marR="0" algn="ctr">
                        <a:spcBef>
                          <a:spcPts val="0"/>
                        </a:spcBef>
                        <a:spcAft>
                          <a:spcPts val="0"/>
                        </a:spcAft>
                      </a:pPr>
                      <a:r>
                        <a:rPr lang="en-US" sz="2400" b="1" dirty="0">
                          <a:latin typeface="Times New Roman"/>
                          <a:ea typeface="Times New Roman"/>
                        </a:rPr>
                        <a:t>83.4 </a:t>
                      </a:r>
                      <a:r>
                        <a:rPr lang="en-US" sz="2400" b="1" dirty="0" smtClean="0">
                          <a:latin typeface="Times New Roman"/>
                          <a:ea typeface="Times New Roman"/>
                        </a:rPr>
                        <a:t>b</a:t>
                      </a:r>
                      <a:endParaRPr lang="en-US" sz="2400" b="1" dirty="0">
                        <a:latin typeface="Times New Roman"/>
                        <a:ea typeface="Times New Roman"/>
                      </a:endParaRPr>
                    </a:p>
                  </a:txBody>
                  <a:tcPr marL="68580" marR="68580" marT="0" marB="0">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0" y="0"/>
            <a:ext cx="9144000" cy="838200"/>
          </a:xfrm>
          <a:solidFill>
            <a:srgbClr val="92D050"/>
          </a:solidFill>
        </p:spPr>
        <p:txBody>
          <a:bodyPr/>
          <a:lstStyle/>
          <a:p>
            <a:pPr eaLnBrk="1" hangingPunct="1"/>
            <a:r>
              <a:rPr lang="en-US" sz="2800" b="1" smtClean="0">
                <a:latin typeface="Arial" charset="0"/>
                <a:cs typeface="Arial" charset="0"/>
              </a:rPr>
              <a:t>Calendar-based vs. IPM wheat trials, 2009-2010</a:t>
            </a:r>
            <a:endParaRPr lang="en-US" sz="2800" smtClean="0"/>
          </a:p>
        </p:txBody>
      </p:sp>
      <p:graphicFrame>
        <p:nvGraphicFramePr>
          <p:cNvPr id="5" name="Table 4"/>
          <p:cNvGraphicFramePr>
            <a:graphicFrameLocks noGrp="1"/>
          </p:cNvGraphicFramePr>
          <p:nvPr/>
        </p:nvGraphicFramePr>
        <p:xfrm>
          <a:off x="304800" y="914400"/>
          <a:ext cx="8382000" cy="5562600"/>
        </p:xfrm>
        <a:graphic>
          <a:graphicData uri="http://schemas.openxmlformats.org/drawingml/2006/table">
            <a:tbl>
              <a:tblPr firstRow="1" bandRow="1">
                <a:tableStyleId>{5C22544A-7EE6-4342-B048-85BDC9FD1C3A}</a:tableStyleId>
              </a:tblPr>
              <a:tblGrid>
                <a:gridCol w="2095500"/>
                <a:gridCol w="2095500"/>
                <a:gridCol w="2095500"/>
                <a:gridCol w="2095500"/>
              </a:tblGrid>
              <a:tr h="370840">
                <a:tc>
                  <a:txBody>
                    <a:bodyPr/>
                    <a:lstStyle/>
                    <a:p>
                      <a:pPr algn="ctr"/>
                      <a:r>
                        <a:rPr lang="en-US" sz="1800" b="1" dirty="0" smtClean="0">
                          <a:solidFill>
                            <a:schemeClr val="tx1"/>
                          </a:solidFill>
                          <a:latin typeface="Arial" pitchFamily="34" charset="0"/>
                          <a:cs typeface="Arial" pitchFamily="34" charset="0"/>
                        </a:rPr>
                        <a:t>Location</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Treatment*</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CLB</a:t>
                      </a:r>
                      <a:r>
                        <a:rPr lang="en-US" sz="1800" b="1" baseline="0" dirty="0" smtClean="0">
                          <a:solidFill>
                            <a:schemeClr val="tx1"/>
                          </a:solidFill>
                          <a:latin typeface="Arial" pitchFamily="34" charset="0"/>
                          <a:cs typeface="Arial" pitchFamily="34" charset="0"/>
                        </a:rPr>
                        <a:t> larvae/row ft</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Yield (</a:t>
                      </a:r>
                      <a:r>
                        <a:rPr lang="en-US" sz="1800" b="1" dirty="0" err="1" smtClean="0">
                          <a:solidFill>
                            <a:schemeClr val="tx1"/>
                          </a:solidFill>
                          <a:latin typeface="Arial" pitchFamily="34" charset="0"/>
                          <a:cs typeface="Arial" pitchFamily="34" charset="0"/>
                        </a:rPr>
                        <a:t>bu</a:t>
                      </a:r>
                      <a:r>
                        <a:rPr lang="en-US" sz="1800" b="1" dirty="0" smtClean="0">
                          <a:solidFill>
                            <a:schemeClr val="tx1"/>
                          </a:solidFill>
                          <a:latin typeface="Arial" pitchFamily="34" charset="0"/>
                          <a:cs typeface="Arial" pitchFamily="34" charset="0"/>
                        </a:rPr>
                        <a:t>/A)</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rowSpan="2">
                  <a:txBody>
                    <a:bodyPr/>
                    <a:lstStyle/>
                    <a:p>
                      <a:pPr algn="ctr"/>
                      <a:r>
                        <a:rPr lang="en-US" sz="1800" b="1" dirty="0" smtClean="0">
                          <a:solidFill>
                            <a:schemeClr val="tx1"/>
                          </a:solidFill>
                          <a:latin typeface="Arial" pitchFamily="34" charset="0"/>
                          <a:cs typeface="Arial" pitchFamily="34" charset="0"/>
                        </a:rPr>
                        <a:t>Augusta Co.</a:t>
                      </a:r>
                      <a:endParaRPr lang="en-US" sz="1800" b="1" dirty="0">
                        <a:solidFill>
                          <a:schemeClr val="tx1"/>
                        </a:solidFill>
                        <a:latin typeface="Arial" pitchFamily="34" charset="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Treated (Apr 6)</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0.0 – 0.5</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67</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pPr algn="ctr"/>
                      <a:endParaRPr lang="en-US" sz="16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Untreated</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0.0 – 0.3</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66</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rowSpan="2">
                  <a:txBody>
                    <a:bodyPr/>
                    <a:lstStyle/>
                    <a:p>
                      <a:pPr algn="ctr"/>
                      <a:r>
                        <a:rPr lang="en-US" sz="1800" b="1" dirty="0" smtClean="0">
                          <a:solidFill>
                            <a:schemeClr val="tx1"/>
                          </a:solidFill>
                          <a:latin typeface="Arial" pitchFamily="34" charset="0"/>
                          <a:cs typeface="Arial" pitchFamily="34" charset="0"/>
                        </a:rPr>
                        <a:t>Blacksburg</a:t>
                      </a:r>
                      <a:endParaRPr lang="en-US" sz="1800" b="1" dirty="0">
                        <a:solidFill>
                          <a:schemeClr val="tx1"/>
                        </a:solidFill>
                        <a:latin typeface="Arial" pitchFamily="34" charset="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Treated (Apr 5)</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0.0</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111</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pPr algn="ctr"/>
                      <a:endParaRPr lang="en-US" sz="16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Untreated</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0.0</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109</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rowSpan="2">
                  <a:txBody>
                    <a:bodyPr/>
                    <a:lstStyle/>
                    <a:p>
                      <a:pPr algn="ctr"/>
                      <a:r>
                        <a:rPr lang="en-US" sz="1800" b="1" dirty="0" smtClean="0">
                          <a:solidFill>
                            <a:schemeClr val="tx1"/>
                          </a:solidFill>
                          <a:latin typeface="Arial" pitchFamily="34" charset="0"/>
                          <a:cs typeface="Arial" pitchFamily="34" charset="0"/>
                        </a:rPr>
                        <a:t>Suffolk</a:t>
                      </a:r>
                      <a:endParaRPr lang="en-US" sz="1800" b="1" dirty="0">
                        <a:solidFill>
                          <a:schemeClr val="tx1"/>
                        </a:solidFill>
                        <a:latin typeface="Arial" pitchFamily="34" charset="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Treated (Apr 1)</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0.0</a:t>
                      </a:r>
                      <a:r>
                        <a:rPr lang="en-US" sz="1800" b="1" baseline="0" dirty="0" smtClean="0">
                          <a:solidFill>
                            <a:schemeClr val="tx1"/>
                          </a:solidFill>
                          <a:latin typeface="Arial" pitchFamily="34" charset="0"/>
                          <a:cs typeface="Arial" pitchFamily="34" charset="0"/>
                        </a:rPr>
                        <a:t> – 0.5</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62</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pPr algn="ctr"/>
                      <a:endParaRPr lang="en-US" sz="16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Untreated</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0.0 – 0.4</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61</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rowSpan="2">
                  <a:txBody>
                    <a:bodyPr/>
                    <a:lstStyle/>
                    <a:p>
                      <a:pPr algn="ctr"/>
                      <a:r>
                        <a:rPr lang="en-US" sz="1800" b="1" dirty="0" smtClean="0">
                          <a:solidFill>
                            <a:schemeClr val="tx1"/>
                          </a:solidFill>
                          <a:latin typeface="Arial" pitchFamily="34" charset="0"/>
                          <a:cs typeface="Arial" pitchFamily="34" charset="0"/>
                        </a:rPr>
                        <a:t>Painter</a:t>
                      </a:r>
                      <a:endParaRPr lang="en-US" sz="1800" b="1" dirty="0">
                        <a:solidFill>
                          <a:schemeClr val="tx1"/>
                        </a:solidFill>
                        <a:latin typeface="Arial" pitchFamily="34" charset="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sz="1800" b="1" dirty="0" smtClean="0">
                          <a:solidFill>
                            <a:schemeClr val="tx1"/>
                          </a:solidFill>
                          <a:latin typeface="Arial" pitchFamily="34" charset="0"/>
                          <a:cs typeface="Arial" pitchFamily="34" charset="0"/>
                        </a:rPr>
                        <a:t>Treated (Apr 2)</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sz="1800" b="1" dirty="0" smtClean="0">
                          <a:solidFill>
                            <a:schemeClr val="tx1"/>
                          </a:solidFill>
                          <a:latin typeface="Arial" pitchFamily="34" charset="0"/>
                          <a:cs typeface="Arial" pitchFamily="34" charset="0"/>
                        </a:rPr>
                        <a:t>0.0</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sz="1800" b="1" dirty="0" smtClean="0">
                          <a:solidFill>
                            <a:schemeClr val="tx1"/>
                          </a:solidFill>
                          <a:latin typeface="Arial" pitchFamily="34" charset="0"/>
                          <a:cs typeface="Arial" pitchFamily="34" charset="0"/>
                        </a:rPr>
                        <a:t>79 a</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r>
              <a:tr h="370840">
                <a:tc vMerge="1">
                  <a:txBody>
                    <a:bodyPr/>
                    <a:lstStyle/>
                    <a:p>
                      <a:pPr algn="ctr"/>
                      <a:endParaRPr lang="en-US" sz="16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sz="1800" b="1" dirty="0" smtClean="0">
                          <a:solidFill>
                            <a:schemeClr val="tx1"/>
                          </a:solidFill>
                          <a:latin typeface="Arial" pitchFamily="34" charset="0"/>
                          <a:cs typeface="Arial" pitchFamily="34" charset="0"/>
                        </a:rPr>
                        <a:t>Untreated</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sz="1800" b="1" dirty="0" smtClean="0">
                          <a:solidFill>
                            <a:schemeClr val="tx1"/>
                          </a:solidFill>
                          <a:latin typeface="Arial" pitchFamily="34" charset="0"/>
                          <a:cs typeface="Arial" pitchFamily="34" charset="0"/>
                        </a:rPr>
                        <a:t>0.3 – 2.5</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sz="1800" b="1" dirty="0" smtClean="0">
                          <a:solidFill>
                            <a:schemeClr val="tx1"/>
                          </a:solidFill>
                          <a:latin typeface="Arial" pitchFamily="34" charset="0"/>
                          <a:cs typeface="Arial" pitchFamily="34" charset="0"/>
                        </a:rPr>
                        <a:t>67 b</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r>
              <a:tr h="370840">
                <a:tc rowSpan="2">
                  <a:txBody>
                    <a:bodyPr/>
                    <a:lstStyle/>
                    <a:p>
                      <a:pPr algn="ctr"/>
                      <a:r>
                        <a:rPr lang="en-US" sz="1800" b="1" dirty="0" smtClean="0">
                          <a:solidFill>
                            <a:schemeClr val="tx1"/>
                          </a:solidFill>
                          <a:latin typeface="Arial" pitchFamily="34" charset="0"/>
                          <a:cs typeface="Arial" pitchFamily="34" charset="0"/>
                        </a:rPr>
                        <a:t>Warsaw</a:t>
                      </a:r>
                      <a:endParaRPr lang="en-US" sz="1800" b="1" dirty="0">
                        <a:solidFill>
                          <a:schemeClr val="tx1"/>
                        </a:solidFill>
                        <a:latin typeface="Arial" pitchFamily="34" charset="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Treated (Apr 1)</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0.0</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75</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pPr algn="ctr"/>
                      <a:endParaRPr lang="en-US" sz="16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Untreated</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0.0</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74</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rowSpan="2">
                  <a:txBody>
                    <a:bodyPr/>
                    <a:lstStyle/>
                    <a:p>
                      <a:pPr algn="ctr"/>
                      <a:r>
                        <a:rPr lang="en-US" sz="1800" b="1" dirty="0" smtClean="0">
                          <a:solidFill>
                            <a:schemeClr val="tx1"/>
                          </a:solidFill>
                          <a:latin typeface="Arial" pitchFamily="34" charset="0"/>
                          <a:cs typeface="Arial" pitchFamily="34" charset="0"/>
                        </a:rPr>
                        <a:t>Blackstone</a:t>
                      </a:r>
                      <a:endParaRPr lang="en-US" sz="1800" b="1" dirty="0">
                        <a:solidFill>
                          <a:schemeClr val="tx1"/>
                        </a:solidFill>
                        <a:latin typeface="Arial" pitchFamily="34" charset="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Treated (Mar 31)</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0.0 – 0.9</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37</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pPr algn="ctr"/>
                      <a:endParaRPr lang="en-US" sz="16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Untreated</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0.0 – 2.5</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29</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rowSpan="2">
                  <a:txBody>
                    <a:bodyPr/>
                    <a:lstStyle/>
                    <a:p>
                      <a:pPr algn="ctr"/>
                      <a:r>
                        <a:rPr lang="en-US" sz="1800" b="1" dirty="0" smtClean="0">
                          <a:solidFill>
                            <a:schemeClr val="tx1"/>
                          </a:solidFill>
                          <a:latin typeface="Arial" pitchFamily="34" charset="0"/>
                          <a:cs typeface="Arial" pitchFamily="34" charset="0"/>
                        </a:rPr>
                        <a:t>Orange Co.</a:t>
                      </a:r>
                      <a:endParaRPr lang="en-US" sz="1800" b="1" dirty="0">
                        <a:solidFill>
                          <a:schemeClr val="tx1"/>
                        </a:solidFill>
                        <a:latin typeface="Arial" pitchFamily="34" charset="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Treated (Apr 1)</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0.0</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62</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pPr algn="ctr"/>
                      <a:endParaRPr lang="en-US" sz="16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Untreated</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0.0 –</a:t>
                      </a:r>
                      <a:r>
                        <a:rPr lang="en-US" sz="1800" b="1" baseline="0" dirty="0" smtClean="0">
                          <a:solidFill>
                            <a:schemeClr val="tx1"/>
                          </a:solidFill>
                          <a:latin typeface="Arial" pitchFamily="34" charset="0"/>
                          <a:cs typeface="Arial" pitchFamily="34" charset="0"/>
                        </a:rPr>
                        <a:t> 0.1</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Arial" pitchFamily="34" charset="0"/>
                          <a:cs typeface="Arial" pitchFamily="34" charset="0"/>
                        </a:rPr>
                        <a:t>62</a:t>
                      </a:r>
                      <a:endParaRPr 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13390" name="TextBox 5"/>
          <p:cNvSpPr txBox="1">
            <a:spLocks noChangeArrowheads="1"/>
          </p:cNvSpPr>
          <p:nvPr/>
        </p:nvSpPr>
        <p:spPr bwMode="auto">
          <a:xfrm>
            <a:off x="147638" y="6519863"/>
            <a:ext cx="2366962" cy="338137"/>
          </a:xfrm>
          <a:prstGeom prst="rect">
            <a:avLst/>
          </a:prstGeom>
          <a:noFill/>
          <a:ln w="9525">
            <a:noFill/>
            <a:miter lim="800000"/>
            <a:headEnd/>
            <a:tailEnd/>
          </a:ln>
        </p:spPr>
        <p:txBody>
          <a:bodyPr wrap="none">
            <a:spAutoFit/>
          </a:bodyPr>
          <a:lstStyle/>
          <a:p>
            <a:r>
              <a:rPr lang="en-US" sz="1600" b="1"/>
              <a:t>*Warrior II @ 1.28 oz/A</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PSNARRATION" val="4,997546245,C:\Work\Presentations\Presentations_07\greensville_wheat\WT_Intensive Small Grain Management_varieties_07.ppc"/>
</p:tagLst>
</file>

<file path=ppt/tags/tag2.xml><?xml version="1.0" encoding="utf-8"?>
<p:tagLst xmlns:a="http://schemas.openxmlformats.org/drawingml/2006/main" xmlns:r="http://schemas.openxmlformats.org/officeDocument/2006/relationships" xmlns:p="http://schemas.openxmlformats.org/presentationml/2006/main">
  <p:tag name="PPSNARRATION" val="4,997546245,C:\Work\Presentations\Presentations_07\greensville_wheat\WT_Intensive Small Grain Management_varieties_07.ppc"/>
</p:tagLst>
</file>

<file path=ppt/tags/tag3.xml><?xml version="1.0" encoding="utf-8"?>
<p:tagLst xmlns:a="http://schemas.openxmlformats.org/drawingml/2006/main" xmlns:r="http://schemas.openxmlformats.org/officeDocument/2006/relationships" xmlns:p="http://schemas.openxmlformats.org/presentationml/2006/main">
  <p:tag name="PPSNARRATION" val="5,997546245,C:\Work\Presentations\Presentations_07\greensville_wheat\WT_Intensive Small Grain Management_varieties_07.ppc"/>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261</TotalTime>
  <Words>4356</Words>
  <Application>Microsoft Office PowerPoint</Application>
  <PresentationFormat>On-screen Show (4:3)</PresentationFormat>
  <Paragraphs>1007</Paragraphs>
  <Slides>76</Slides>
  <Notes>43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76</vt:i4>
      </vt:variant>
    </vt:vector>
  </HeadingPairs>
  <TitlesOfParts>
    <vt:vector size="78" baseType="lpstr">
      <vt:lpstr>Office Theme</vt:lpstr>
      <vt:lpstr>Microsoft Graph Chart</vt:lpstr>
      <vt:lpstr>Wheat and Barley Management</vt:lpstr>
      <vt:lpstr>Slide 2</vt:lpstr>
      <vt:lpstr>Slide 3</vt:lpstr>
      <vt:lpstr>Planting to a population</vt:lpstr>
      <vt:lpstr>30 seeds/sq ft    10 seeds/sq ft</vt:lpstr>
      <vt:lpstr>Yield Development- Precision Planting</vt:lpstr>
      <vt:lpstr>Yield Development- Precision Planting</vt:lpstr>
      <vt:lpstr>Seed Size</vt:lpstr>
      <vt:lpstr>Seeding Rate</vt:lpstr>
      <vt:lpstr>Barley Seeding Rate</vt:lpstr>
      <vt:lpstr>Seeding Rate – Push and Push Back</vt:lpstr>
      <vt:lpstr>Seeding Rate – Push and Push Back</vt:lpstr>
      <vt:lpstr>Slide 13</vt:lpstr>
      <vt:lpstr>Slide 14</vt:lpstr>
      <vt:lpstr>Slide 15</vt:lpstr>
      <vt:lpstr>Planting Method</vt:lpstr>
      <vt:lpstr>Slide 17</vt:lpstr>
      <vt:lpstr>Small Grains </vt:lpstr>
      <vt:lpstr>Late Planted Wheat</vt:lpstr>
      <vt:lpstr>Slide 20</vt:lpstr>
      <vt:lpstr>Middlesex Co, 2007</vt:lpstr>
      <vt:lpstr> What about No-Till and Fall Growth? </vt:lpstr>
      <vt:lpstr>2008-2009 Fall/Winter Growth</vt:lpstr>
      <vt:lpstr>Slide 24</vt:lpstr>
      <vt:lpstr>Wheat Growth Stages</vt:lpstr>
      <vt:lpstr>Slide 26</vt:lpstr>
      <vt:lpstr>Planting Date Impacts Fall Growth Virginia Coastal Plain 2006</vt:lpstr>
      <vt:lpstr>Slide 28</vt:lpstr>
      <vt:lpstr>Slide 29</vt:lpstr>
      <vt:lpstr>Nitrogen Assessment and Management in Wheat Growth</vt:lpstr>
      <vt:lpstr>Contribution of Tillers to Yield</vt:lpstr>
      <vt:lpstr>Winter Wheat Plant Population For Virginia, USA Conditions </vt:lpstr>
      <vt:lpstr>Slide 33</vt:lpstr>
      <vt:lpstr>Slide 34</vt:lpstr>
      <vt:lpstr>Excessive N At Planting</vt:lpstr>
      <vt:lpstr>Slide 36</vt:lpstr>
      <vt:lpstr>Slide 37</vt:lpstr>
      <vt:lpstr>Tillage Effects on Wheat Yields</vt:lpstr>
      <vt:lpstr>Pre-plant and Early Winter N Management, 2010 example</vt:lpstr>
      <vt:lpstr>Slide 40</vt:lpstr>
      <vt:lpstr>GS 25 N Rate  Directly Related to Tiller Numbers</vt:lpstr>
      <vt:lpstr>Slide 42</vt:lpstr>
      <vt:lpstr>Slide 43</vt:lpstr>
      <vt:lpstr>Slide 44</vt:lpstr>
      <vt:lpstr>GS 30 N Application  Directly Related to Tissue N Content</vt:lpstr>
      <vt:lpstr>Nutrient Sufficiency Levels for Whole Plant Wheat Tissue Samples at GS 30</vt:lpstr>
      <vt:lpstr>Nutrient Sufficiency Levels for Whole Plant Wheat Tissue Samples at GS 30</vt:lpstr>
      <vt:lpstr>Spring N for Barley  GS 25 N Application  </vt:lpstr>
      <vt:lpstr>Spring N for Barley  GS 30 N Application  Directly Related to Tissue N Content</vt:lpstr>
      <vt:lpstr>Fall Weed Control</vt:lpstr>
      <vt:lpstr>Weeds - Perennials</vt:lpstr>
      <vt:lpstr>Weeds – Annual Broadleaf</vt:lpstr>
      <vt:lpstr>Weeds – Annual Grasses</vt:lpstr>
      <vt:lpstr>Slide 54</vt:lpstr>
      <vt:lpstr>Slide 55</vt:lpstr>
      <vt:lpstr>Variety Selection and Disease</vt:lpstr>
      <vt:lpstr>Insects – Hessian Fly</vt:lpstr>
      <vt:lpstr>Insects – Hessian Fly</vt:lpstr>
      <vt:lpstr>Hessian Fly Control</vt:lpstr>
      <vt:lpstr>Insects – Aphids</vt:lpstr>
      <vt:lpstr>Barley Yellow Dwarf Virus</vt:lpstr>
      <vt:lpstr>Insects – Aphids</vt:lpstr>
      <vt:lpstr>Insects – Aphids</vt:lpstr>
      <vt:lpstr>Insects – Aphids</vt:lpstr>
      <vt:lpstr>Aphids</vt:lpstr>
      <vt:lpstr>Variety Selection</vt:lpstr>
      <vt:lpstr>BYDV hits—Easley Farm, 2005 (10’ x 140’ plots)</vt:lpstr>
      <vt:lpstr>Yield—Easley Farm, 2005 (small plots)</vt:lpstr>
      <vt:lpstr>BYDV hits—Davis Farm, 2005 (20’ x 45’ plots)</vt:lpstr>
      <vt:lpstr>Aphid Counts—Salmons Farm, 2005 (treatments applied Mar. 30)</vt:lpstr>
      <vt:lpstr>Cereal Leaf Beetle</vt:lpstr>
      <vt:lpstr>Cereal leaf beetle damage to wheat</vt:lpstr>
      <vt:lpstr>Cereal leaf beetle threshold</vt:lpstr>
      <vt:lpstr>Slide 74</vt:lpstr>
      <vt:lpstr>Slide 75</vt:lpstr>
      <vt:lpstr>Calendar-based vs. IPM wheat trials, 2009-2010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Planting to a population</dc:title>
  <dc:creator>Wade Thomason</dc:creator>
  <cp:lastModifiedBy>wthomaso</cp:lastModifiedBy>
  <cp:revision>23</cp:revision>
  <dcterms:created xsi:type="dcterms:W3CDTF">2008-09-17T03:13:18Z</dcterms:created>
  <dcterms:modified xsi:type="dcterms:W3CDTF">2010-12-10T17:24:56Z</dcterms:modified>
</cp:coreProperties>
</file>