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72" r:id="rId4"/>
    <p:sldId id="273" r:id="rId5"/>
    <p:sldId id="276" r:id="rId6"/>
    <p:sldId id="293" r:id="rId7"/>
    <p:sldId id="295" r:id="rId8"/>
    <p:sldId id="296" r:id="rId9"/>
    <p:sldId id="294" r:id="rId10"/>
    <p:sldId id="291" r:id="rId11"/>
    <p:sldId id="300" r:id="rId12"/>
    <p:sldId id="301" r:id="rId13"/>
    <p:sldId id="304" r:id="rId14"/>
    <p:sldId id="305" r:id="rId15"/>
    <p:sldId id="260" r:id="rId16"/>
    <p:sldId id="264" r:id="rId17"/>
    <p:sldId id="262" r:id="rId18"/>
    <p:sldId id="270" r:id="rId19"/>
    <p:sldId id="267" r:id="rId20"/>
    <p:sldId id="269" r:id="rId21"/>
    <p:sldId id="268" r:id="rId22"/>
    <p:sldId id="306" r:id="rId23"/>
    <p:sldId id="333" r:id="rId24"/>
    <p:sldId id="334" r:id="rId25"/>
    <p:sldId id="335" r:id="rId26"/>
    <p:sldId id="336" r:id="rId27"/>
    <p:sldId id="278" r:id="rId28"/>
    <p:sldId id="298" r:id="rId29"/>
    <p:sldId id="299" r:id="rId30"/>
    <p:sldId id="282" r:id="rId31"/>
    <p:sldId id="283" r:id="rId32"/>
    <p:sldId id="281" r:id="rId33"/>
    <p:sldId id="280" r:id="rId34"/>
    <p:sldId id="286" r:id="rId35"/>
    <p:sldId id="308" r:id="rId36"/>
    <p:sldId id="312" r:id="rId37"/>
    <p:sldId id="313" r:id="rId38"/>
    <p:sldId id="314" r:id="rId39"/>
    <p:sldId id="315" r:id="rId40"/>
    <p:sldId id="316" r:id="rId41"/>
    <p:sldId id="332" r:id="rId42"/>
    <p:sldId id="318" r:id="rId43"/>
    <p:sldId id="319" r:id="rId44"/>
    <p:sldId id="325" r:id="rId45"/>
    <p:sldId id="326" r:id="rId46"/>
    <p:sldId id="327" r:id="rId47"/>
    <p:sldId id="329" r:id="rId48"/>
    <p:sldId id="330" r:id="rId49"/>
    <p:sldId id="287" r:id="rId50"/>
    <p:sldId id="288" r:id="rId51"/>
    <p:sldId id="275" r:id="rId52"/>
    <p:sldId id="274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32" autoAdjust="0"/>
  </p:normalViewPr>
  <p:slideViewPr>
    <p:cSldViewPr showGuides="1">
      <p:cViewPr>
        <p:scale>
          <a:sx n="75" d="100"/>
          <a:sy n="75" d="100"/>
        </p:scale>
        <p:origin x="-2580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ork\Experiments\Corn\POP_x_DATE\Copy%20of%20cornyieldandpopulationhistory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Work\Presentations\Presentations_09\ASA_pittsburgh\grfs_US_units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Work\Presentations\Presentations_09\ASA_pittsburgh\grfs_US_units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2290478776359851"/>
          <c:y val="9.9173553719008253E-2"/>
          <c:w val="0.71387682143180375"/>
          <c:h val="0.55229526084520331"/>
        </c:manualLayout>
      </c:layout>
      <c:scatterChart>
        <c:scatterStyle val="lineMarker"/>
        <c:ser>
          <c:idx val="0"/>
          <c:order val="0"/>
          <c:tx>
            <c:strRef>
              <c:f>Sheet1!$B$3</c:f>
              <c:strCache>
                <c:ptCount val="1"/>
                <c:pt idx="0">
                  <c:v>Lightbars</c:v>
                </c:pt>
              </c:strCache>
            </c:strRef>
          </c:tx>
          <c:spPr>
            <a:ln w="53975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Sheet1!$A$4:$A$15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xVal>
          <c:yVal>
            <c:numRef>
              <c:f>Sheet1!$B$4:$B$14</c:f>
              <c:numCache>
                <c:formatCode>General</c:formatCode>
                <c:ptCount val="11"/>
                <c:pt idx="0">
                  <c:v>0.05</c:v>
                </c:pt>
                <c:pt idx="1">
                  <c:v>0.24100000000000021</c:v>
                </c:pt>
                <c:pt idx="2">
                  <c:v>0.41800000000000032</c:v>
                </c:pt>
                <c:pt idx="3">
                  <c:v>0.44</c:v>
                </c:pt>
                <c:pt idx="4">
                  <c:v>0.55500000000000005</c:v>
                </c:pt>
                <c:pt idx="5">
                  <c:v>0.61000000000000065</c:v>
                </c:pt>
                <c:pt idx="6">
                  <c:v>0.73000000000000065</c:v>
                </c:pt>
                <c:pt idx="7">
                  <c:v>0.76000000000000278</c:v>
                </c:pt>
                <c:pt idx="8">
                  <c:v>0.82000000000000062</c:v>
                </c:pt>
                <c:pt idx="9">
                  <c:v>0.86000000000000065</c:v>
                </c:pt>
                <c:pt idx="10">
                  <c:v>0.78600000000000003</c:v>
                </c:pt>
              </c:numCache>
            </c:numRef>
          </c:yVal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Auto Guidance</c:v>
                </c:pt>
              </c:strCache>
            </c:strRef>
          </c:tx>
          <c:spPr>
            <a:ln w="53975">
              <a:solidFill>
                <a:srgbClr val="FF000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00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Sheet1!$A$4:$A$15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xVal>
          <c:yVal>
            <c:numRef>
              <c:f>Sheet1!$C$4:$C$14</c:f>
              <c:numCache>
                <c:formatCode>General</c:formatCode>
                <c:ptCount val="11"/>
                <c:pt idx="5">
                  <c:v>5.3000000000000012E-2</c:v>
                </c:pt>
                <c:pt idx="6">
                  <c:v>6.0000000000000032E-2</c:v>
                </c:pt>
                <c:pt idx="7">
                  <c:v>0.2</c:v>
                </c:pt>
                <c:pt idx="8">
                  <c:v>0.29000000000000031</c:v>
                </c:pt>
                <c:pt idx="9">
                  <c:v>0.28000000000000008</c:v>
                </c:pt>
                <c:pt idx="10">
                  <c:v>0.52500000000000002</c:v>
                </c:pt>
              </c:numCache>
            </c:numRef>
          </c:yVal>
        </c:ser>
        <c:axId val="118420608"/>
        <c:axId val="118422528"/>
      </c:scatterChart>
      <c:valAx>
        <c:axId val="118420608"/>
        <c:scaling>
          <c:orientation val="minMax"/>
          <c:max val="2010"/>
          <c:min val="1998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18422528"/>
        <c:crosses val="autoZero"/>
        <c:crossBetween val="midCat"/>
        <c:majorUnit val="2"/>
      </c:valAx>
      <c:valAx>
        <c:axId val="11842252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of Service Providers</a:t>
                </a:r>
              </a:p>
            </c:rich>
          </c:tx>
          <c:layout>
            <c:manualLayout>
              <c:xMode val="edge"/>
              <c:yMode val="edge"/>
              <c:x val="1.6897081413210537E-2"/>
              <c:y val="0.15702479338843048"/>
            </c:manualLayout>
          </c:layout>
          <c:spPr>
            <a:noFill/>
            <a:ln w="25400">
              <a:noFill/>
            </a:ln>
          </c:spPr>
        </c:title>
        <c:numFmt formatCode="0%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18420608"/>
        <c:crosses val="autoZero"/>
        <c:crossBetween val="midCat"/>
        <c:majorUnit val="0.2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0666644040184692"/>
          <c:y val="0.76658143855613825"/>
          <c:w val="0.7124825776088336"/>
          <c:h val="8.8174820844024268E-2"/>
        </c:manualLayout>
      </c:layout>
      <c:spPr>
        <a:solidFill>
          <a:srgbClr val="FFFFFF"/>
        </a:solidFill>
        <a:ln w="3175">
          <a:noFill/>
          <a:prstDash val="solid"/>
        </a:ln>
      </c:spPr>
    </c:legend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600" b="0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9.795928128914351E-2"/>
          <c:y val="0.11818208048224547"/>
          <c:w val="0.83469470931791023"/>
          <c:h val="0.67727423045594515"/>
        </c:manualLayout>
      </c:layout>
      <c:scatterChart>
        <c:scatterStyle val="lineMarker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none"/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power"/>
            <c:dispEq val="1"/>
            <c:trendlineLbl>
              <c:layout>
                <c:manualLayout>
                  <c:x val="-0.46247253350324347"/>
                  <c:y val="0.19009486942623793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trendlineLbl>
          </c:trendline>
          <c:xVal>
            <c:numRef>
              <c:f>pop!$T$25:$T$37</c:f>
              <c:numCache>
                <c:formatCode>General</c:formatCode>
                <c:ptCount val="13"/>
                <c:pt idx="0">
                  <c:v>18000</c:v>
                </c:pt>
                <c:pt idx="1">
                  <c:v>20000</c:v>
                </c:pt>
                <c:pt idx="2">
                  <c:v>22000</c:v>
                </c:pt>
                <c:pt idx="3">
                  <c:v>24000</c:v>
                </c:pt>
                <c:pt idx="4">
                  <c:v>26000</c:v>
                </c:pt>
                <c:pt idx="5">
                  <c:v>28000</c:v>
                </c:pt>
                <c:pt idx="6">
                  <c:v>30000</c:v>
                </c:pt>
                <c:pt idx="7">
                  <c:v>32000</c:v>
                </c:pt>
                <c:pt idx="8">
                  <c:v>34000</c:v>
                </c:pt>
                <c:pt idx="9">
                  <c:v>36000</c:v>
                </c:pt>
                <c:pt idx="10">
                  <c:v>38000</c:v>
                </c:pt>
                <c:pt idx="11">
                  <c:v>40000</c:v>
                </c:pt>
                <c:pt idx="12">
                  <c:v>42000</c:v>
                </c:pt>
              </c:numCache>
            </c:numRef>
          </c:xVal>
          <c:yVal>
            <c:numRef>
              <c:f>pop!$U$25:$U$37</c:f>
              <c:numCache>
                <c:formatCode>General</c:formatCode>
                <c:ptCount val="13"/>
                <c:pt idx="0">
                  <c:v>134</c:v>
                </c:pt>
                <c:pt idx="2">
                  <c:v>149</c:v>
                </c:pt>
                <c:pt idx="4">
                  <c:v>163</c:v>
                </c:pt>
                <c:pt idx="6">
                  <c:v>175</c:v>
                </c:pt>
                <c:pt idx="8">
                  <c:v>187</c:v>
                </c:pt>
                <c:pt idx="10">
                  <c:v>198</c:v>
                </c:pt>
                <c:pt idx="12">
                  <c:v>208</c:v>
                </c:pt>
              </c:numCache>
            </c:numRef>
          </c:yVal>
        </c:ser>
        <c:ser>
          <c:idx val="1"/>
          <c:order val="1"/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trendline>
            <c:spPr>
              <a:ln w="25400">
                <a:solidFill>
                  <a:srgbClr val="FF0000"/>
                </a:solidFill>
                <a:prstDash val="lgDash"/>
              </a:ln>
            </c:spPr>
            <c:trendlineType val="power"/>
          </c:trendline>
          <c:xVal>
            <c:numRef>
              <c:f>pop!$T$25:$T$37</c:f>
              <c:numCache>
                <c:formatCode>General</c:formatCode>
                <c:ptCount val="13"/>
                <c:pt idx="0">
                  <c:v>18000</c:v>
                </c:pt>
                <c:pt idx="1">
                  <c:v>20000</c:v>
                </c:pt>
                <c:pt idx="2">
                  <c:v>22000</c:v>
                </c:pt>
                <c:pt idx="3">
                  <c:v>24000</c:v>
                </c:pt>
                <c:pt idx="4">
                  <c:v>26000</c:v>
                </c:pt>
                <c:pt idx="5">
                  <c:v>28000</c:v>
                </c:pt>
                <c:pt idx="6">
                  <c:v>30000</c:v>
                </c:pt>
                <c:pt idx="7">
                  <c:v>32000</c:v>
                </c:pt>
                <c:pt idx="8">
                  <c:v>34000</c:v>
                </c:pt>
                <c:pt idx="9">
                  <c:v>36000</c:v>
                </c:pt>
                <c:pt idx="10">
                  <c:v>38000</c:v>
                </c:pt>
                <c:pt idx="11">
                  <c:v>40000</c:v>
                </c:pt>
                <c:pt idx="12">
                  <c:v>42000</c:v>
                </c:pt>
              </c:numCache>
            </c:numRef>
          </c:xVal>
          <c:yVal>
            <c:numRef>
              <c:f>pop!$V$25:$V$37</c:f>
              <c:numCache>
                <c:formatCode>General</c:formatCode>
                <c:ptCount val="13"/>
                <c:pt idx="0">
                  <c:v>84</c:v>
                </c:pt>
                <c:pt idx="2">
                  <c:v>99</c:v>
                </c:pt>
                <c:pt idx="4">
                  <c:v>113</c:v>
                </c:pt>
                <c:pt idx="6">
                  <c:v>125</c:v>
                </c:pt>
                <c:pt idx="8">
                  <c:v>137</c:v>
                </c:pt>
                <c:pt idx="10">
                  <c:v>148</c:v>
                </c:pt>
                <c:pt idx="12">
                  <c:v>158</c:v>
                </c:pt>
              </c:numCache>
            </c:numRef>
          </c:yVal>
        </c:ser>
        <c:ser>
          <c:idx val="2"/>
          <c:order val="2"/>
          <c:spPr>
            <a:ln w="12700">
              <a:solidFill>
                <a:srgbClr val="FFFF00"/>
              </a:solidFill>
              <a:prstDash val="solid"/>
            </a:ln>
          </c:spPr>
          <c:marker>
            <c:symbol val="none"/>
          </c:marker>
          <c:trendline>
            <c:spPr>
              <a:ln w="25400">
                <a:solidFill>
                  <a:srgbClr val="FF0000"/>
                </a:solidFill>
                <a:prstDash val="lgDash"/>
              </a:ln>
            </c:spPr>
            <c:trendlineType val="power"/>
          </c:trendline>
          <c:xVal>
            <c:numRef>
              <c:f>pop!$T$25:$T$37</c:f>
              <c:numCache>
                <c:formatCode>General</c:formatCode>
                <c:ptCount val="13"/>
                <c:pt idx="0">
                  <c:v>18000</c:v>
                </c:pt>
                <c:pt idx="1">
                  <c:v>20000</c:v>
                </c:pt>
                <c:pt idx="2">
                  <c:v>22000</c:v>
                </c:pt>
                <c:pt idx="3">
                  <c:v>24000</c:v>
                </c:pt>
                <c:pt idx="4">
                  <c:v>26000</c:v>
                </c:pt>
                <c:pt idx="5">
                  <c:v>28000</c:v>
                </c:pt>
                <c:pt idx="6">
                  <c:v>30000</c:v>
                </c:pt>
                <c:pt idx="7">
                  <c:v>32000</c:v>
                </c:pt>
                <c:pt idx="8">
                  <c:v>34000</c:v>
                </c:pt>
                <c:pt idx="9">
                  <c:v>36000</c:v>
                </c:pt>
                <c:pt idx="10">
                  <c:v>38000</c:v>
                </c:pt>
                <c:pt idx="11">
                  <c:v>40000</c:v>
                </c:pt>
                <c:pt idx="12">
                  <c:v>42000</c:v>
                </c:pt>
              </c:numCache>
            </c:numRef>
          </c:xVal>
          <c:yVal>
            <c:numRef>
              <c:f>pop!$W$25:$W$37</c:f>
              <c:numCache>
                <c:formatCode>General</c:formatCode>
                <c:ptCount val="13"/>
                <c:pt idx="0">
                  <c:v>184</c:v>
                </c:pt>
                <c:pt idx="2">
                  <c:v>199</c:v>
                </c:pt>
                <c:pt idx="4">
                  <c:v>213</c:v>
                </c:pt>
                <c:pt idx="6">
                  <c:v>225</c:v>
                </c:pt>
                <c:pt idx="8">
                  <c:v>237</c:v>
                </c:pt>
                <c:pt idx="10">
                  <c:v>248</c:v>
                </c:pt>
                <c:pt idx="12">
                  <c:v>258</c:v>
                </c:pt>
              </c:numCache>
            </c:numRef>
          </c:yVal>
        </c:ser>
        <c:axId val="305108864"/>
        <c:axId val="309336320"/>
      </c:scatterChart>
      <c:valAx>
        <c:axId val="3051088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Plant Population</a:t>
                </a:r>
              </a:p>
            </c:rich>
          </c:tx>
          <c:layout/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09336320"/>
        <c:crosses val="autoZero"/>
        <c:crossBetween val="midCat"/>
      </c:valAx>
      <c:valAx>
        <c:axId val="30933632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Grain Yield, bu/ac</a:t>
                </a:r>
              </a:p>
            </c:rich>
          </c:tx>
          <c:layout/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05108864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v>Flat Rate</c:v>
          </c:tx>
          <c:cat>
            <c:strRef>
              <c:f>(Sheet1!$B$5,Sheet1!$B$10,Sheet1!$B$15)</c:f>
              <c:strCache>
                <c:ptCount val="3"/>
                <c:pt idx="0">
                  <c:v>Crowley </c:v>
                </c:pt>
                <c:pt idx="1">
                  <c:v>Rayville </c:v>
                </c:pt>
                <c:pt idx="2">
                  <c:v>Stoneville </c:v>
                </c:pt>
              </c:strCache>
            </c:strRef>
          </c:cat>
          <c:val>
            <c:numRef>
              <c:f>(Sheet1!$O$6,Sheet1!$O$8,Sheet1!$O$10)</c:f>
              <c:numCache>
                <c:formatCode>General</c:formatCode>
                <c:ptCount val="3"/>
                <c:pt idx="0">
                  <c:v>7022</c:v>
                </c:pt>
                <c:pt idx="1">
                  <c:v>8878</c:v>
                </c:pt>
                <c:pt idx="2">
                  <c:v>7645</c:v>
                </c:pt>
              </c:numCache>
            </c:numRef>
          </c:val>
        </c:ser>
        <c:ser>
          <c:idx val="1"/>
          <c:order val="1"/>
          <c:tx>
            <c:v>VR</c:v>
          </c:tx>
          <c:cat>
            <c:strRef>
              <c:f>(Sheet1!$B$5,Sheet1!$B$10,Sheet1!$B$15)</c:f>
              <c:strCache>
                <c:ptCount val="3"/>
                <c:pt idx="0">
                  <c:v>Crowley </c:v>
                </c:pt>
                <c:pt idx="1">
                  <c:v>Rayville </c:v>
                </c:pt>
                <c:pt idx="2">
                  <c:v>Stoneville </c:v>
                </c:pt>
              </c:strCache>
            </c:strRef>
          </c:cat>
          <c:val>
            <c:numRef>
              <c:f>(Sheet1!$O$7,Sheet1!$O$9,Sheet1!$O$11)</c:f>
              <c:numCache>
                <c:formatCode>General</c:formatCode>
                <c:ptCount val="3"/>
                <c:pt idx="0">
                  <c:v>7086</c:v>
                </c:pt>
                <c:pt idx="1">
                  <c:v>8765</c:v>
                </c:pt>
                <c:pt idx="2">
                  <c:v>7817</c:v>
                </c:pt>
              </c:numCache>
            </c:numRef>
          </c:val>
        </c:ser>
        <c:axId val="73048064"/>
        <c:axId val="73049600"/>
      </c:barChart>
      <c:catAx>
        <c:axId val="73048064"/>
        <c:scaling>
          <c:orientation val="minMax"/>
        </c:scaling>
        <c:axPos val="b"/>
        <c:tickLblPos val="nextTo"/>
        <c:crossAx val="73049600"/>
        <c:crosses val="autoZero"/>
        <c:auto val="1"/>
        <c:lblAlgn val="ctr"/>
        <c:lblOffset val="100"/>
      </c:catAx>
      <c:valAx>
        <c:axId val="73049600"/>
        <c:scaling>
          <c:orientation val="minMax"/>
          <c:max val="9000"/>
          <c:min val="60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Rice Yield, lb/ac</a:t>
                </a:r>
              </a:p>
            </c:rich>
          </c:tx>
          <c:layout/>
        </c:title>
        <c:numFmt formatCode="General" sourceLinked="1"/>
        <c:tickLblPos val="nextTo"/>
        <c:crossAx val="73048064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8.4961211860903982E-2"/>
          <c:y val="5.1400554097404488E-2"/>
          <c:w val="0.89896329615339965"/>
          <c:h val="0.73514654418197722"/>
        </c:manualLayout>
      </c:layout>
      <c:barChart>
        <c:barDir val="col"/>
        <c:grouping val="clustered"/>
        <c:ser>
          <c:idx val="1"/>
          <c:order val="0"/>
          <c:tx>
            <c:strRef>
              <c:f>Sheet1!$D$3</c:f>
              <c:strCache>
                <c:ptCount val="1"/>
                <c:pt idx="0">
                  <c:v>VWA </c:v>
                </c:pt>
              </c:strCache>
            </c:strRef>
          </c:tx>
          <c:spPr>
            <a:solidFill>
              <a:srgbClr val="993300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Sheet1!$D$5:$D$20</c:f>
              <c:numCache>
                <c:formatCode>General</c:formatCode>
                <c:ptCount val="16"/>
                <c:pt idx="0">
                  <c:v>41.078000000000003</c:v>
                </c:pt>
                <c:pt idx="1">
                  <c:v>53.58</c:v>
                </c:pt>
                <c:pt idx="2">
                  <c:v>75.905000000000001</c:v>
                </c:pt>
                <c:pt idx="3">
                  <c:v>69.653999999999982</c:v>
                </c:pt>
                <c:pt idx="4">
                  <c:v>49.115000000000002</c:v>
                </c:pt>
                <c:pt idx="5">
                  <c:v>67.867999999999995</c:v>
                </c:pt>
                <c:pt idx="6">
                  <c:v>59.831000000000003</c:v>
                </c:pt>
                <c:pt idx="7">
                  <c:v>55.366</c:v>
                </c:pt>
                <c:pt idx="8">
                  <c:v>58.045000000000002</c:v>
                </c:pt>
                <c:pt idx="9">
                  <c:v>58.045000000000002</c:v>
                </c:pt>
                <c:pt idx="10">
                  <c:v>56.259</c:v>
                </c:pt>
                <c:pt idx="11">
                  <c:v>58.938000000000002</c:v>
                </c:pt>
                <c:pt idx="12">
                  <c:v>75.012</c:v>
                </c:pt>
                <c:pt idx="13">
                  <c:v>63.403000000000006</c:v>
                </c:pt>
                <c:pt idx="14">
                  <c:v>58.045000000000002</c:v>
                </c:pt>
                <c:pt idx="15">
                  <c:v>59.831000000000003</c:v>
                </c:pt>
              </c:numCache>
            </c:numRef>
          </c:val>
        </c:ser>
        <c:ser>
          <c:idx val="2"/>
          <c:order val="1"/>
          <c:tx>
            <c:strRef>
              <c:f>Sheet1!$E$3</c:f>
              <c:strCache>
                <c:ptCount val="1"/>
                <c:pt idx="0">
                  <c:v>STD </c:v>
                </c:pt>
              </c:strCache>
            </c:strRef>
          </c:tx>
          <c:spPr>
            <a:solidFill>
              <a:srgbClr val="E46D0A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Sheet1!$E$5:$E$20</c:f>
              <c:numCache>
                <c:formatCode>General</c:formatCode>
                <c:ptCount val="16"/>
                <c:pt idx="0">
                  <c:v>40.185000000000002</c:v>
                </c:pt>
                <c:pt idx="1">
                  <c:v>69.653999999999982</c:v>
                </c:pt>
                <c:pt idx="2">
                  <c:v>59.831000000000003</c:v>
                </c:pt>
                <c:pt idx="3">
                  <c:v>59.831000000000003</c:v>
                </c:pt>
                <c:pt idx="4">
                  <c:v>59.831000000000003</c:v>
                </c:pt>
                <c:pt idx="5">
                  <c:v>75.012</c:v>
                </c:pt>
                <c:pt idx="6">
                  <c:v>75.012</c:v>
                </c:pt>
                <c:pt idx="7">
                  <c:v>69.653999999999982</c:v>
                </c:pt>
                <c:pt idx="8">
                  <c:v>69.653999999999982</c:v>
                </c:pt>
                <c:pt idx="9">
                  <c:v>59.831000000000003</c:v>
                </c:pt>
                <c:pt idx="10">
                  <c:v>59.831000000000003</c:v>
                </c:pt>
                <c:pt idx="11">
                  <c:v>65.188999999999979</c:v>
                </c:pt>
                <c:pt idx="12">
                  <c:v>75.012</c:v>
                </c:pt>
                <c:pt idx="13">
                  <c:v>69.653999999999982</c:v>
                </c:pt>
                <c:pt idx="14">
                  <c:v>59.831000000000003</c:v>
                </c:pt>
                <c:pt idx="15">
                  <c:v>64.296000000000006</c:v>
                </c:pt>
              </c:numCache>
            </c:numRef>
          </c:val>
        </c:ser>
        <c:axId val="73176192"/>
        <c:axId val="73177728"/>
      </c:barChart>
      <c:catAx>
        <c:axId val="73176192"/>
        <c:scaling>
          <c:orientation val="minMax"/>
        </c:scaling>
        <c:axPos val="b"/>
        <c:tickLblPos val="nextTo"/>
        <c:crossAx val="73177728"/>
        <c:crosses val="autoZero"/>
        <c:auto val="1"/>
        <c:lblAlgn val="ctr"/>
        <c:lblOffset val="100"/>
      </c:catAx>
      <c:valAx>
        <c:axId val="731777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GS 30 N Rate, lb N ac</a:t>
                </a:r>
                <a:r>
                  <a:rPr lang="en-US" baseline="30000"/>
                  <a:t>-1</a:t>
                </a:r>
              </a:p>
            </c:rich>
          </c:tx>
          <c:layout/>
        </c:title>
        <c:numFmt formatCode="General" sourceLinked="1"/>
        <c:tickLblPos val="nextTo"/>
        <c:crossAx val="73176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651601021994519"/>
          <c:y val="4.1282808398949974E-2"/>
          <c:w val="9.2468231822747965E-2"/>
          <c:h val="0.1674343832021003"/>
        </c:manualLayout>
      </c:layout>
    </c:legend>
    <c:plotVisOnly val="1"/>
  </c:chart>
  <c:spPr>
    <a:ln>
      <a:noFill/>
    </a:ln>
  </c:sp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874531391540692"/>
          <c:y val="5.1400554097404488E-2"/>
          <c:w val="0.86346540310779762"/>
          <c:h val="0.7302168999708365"/>
        </c:manualLayout>
      </c:layout>
      <c:barChart>
        <c:barDir val="col"/>
        <c:grouping val="clustered"/>
        <c:ser>
          <c:idx val="0"/>
          <c:order val="0"/>
          <c:tx>
            <c:strRef>
              <c:f>Sheet1!$H$3</c:f>
              <c:strCache>
                <c:ptCount val="1"/>
                <c:pt idx="0">
                  <c:v>VWA </c:v>
                </c:pt>
              </c:strCache>
            </c:strRef>
          </c:tx>
          <c:spPr>
            <a:solidFill>
              <a:srgbClr val="990000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Sheet1!$H$5:$H$20</c:f>
              <c:numCache>
                <c:formatCode>General</c:formatCode>
                <c:ptCount val="16"/>
                <c:pt idx="0">
                  <c:v>115.1225833333332</c:v>
                </c:pt>
                <c:pt idx="1">
                  <c:v>89.017216666666727</c:v>
                </c:pt>
                <c:pt idx="2">
                  <c:v>87.007966666666661</c:v>
                </c:pt>
                <c:pt idx="3">
                  <c:v>86.219150000000027</c:v>
                </c:pt>
                <c:pt idx="4">
                  <c:v>85.013599999999997</c:v>
                </c:pt>
                <c:pt idx="5">
                  <c:v>72.809266666666673</c:v>
                </c:pt>
                <c:pt idx="6">
                  <c:v>77.214733333333328</c:v>
                </c:pt>
                <c:pt idx="7">
                  <c:v>103.3201</c:v>
                </c:pt>
                <c:pt idx="8">
                  <c:v>92.217133333333337</c:v>
                </c:pt>
                <c:pt idx="9">
                  <c:v>79.90861666666666</c:v>
                </c:pt>
                <c:pt idx="10">
                  <c:v>61.215150000000065</c:v>
                </c:pt>
                <c:pt idx="11">
                  <c:v>77.616583333333338</c:v>
                </c:pt>
                <c:pt idx="12">
                  <c:v>93.72035000000001</c:v>
                </c:pt>
                <c:pt idx="13">
                  <c:v>85.117783333333279</c:v>
                </c:pt>
                <c:pt idx="14">
                  <c:v>68.016833333333338</c:v>
                </c:pt>
                <c:pt idx="15">
                  <c:v>84.894533333333342</c:v>
                </c:pt>
              </c:numCache>
            </c:numRef>
          </c:val>
        </c:ser>
        <c:ser>
          <c:idx val="1"/>
          <c:order val="1"/>
          <c:tx>
            <c:strRef>
              <c:f>Sheet1!$I$3</c:f>
              <c:strCache>
                <c:ptCount val="1"/>
                <c:pt idx="0">
                  <c:v>STD </c:v>
                </c:pt>
              </c:strCache>
            </c:strRef>
          </c:tx>
          <c:spPr>
            <a:solidFill>
              <a:srgbClr val="E46D0A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Sheet1!$I$5:$I$20</c:f>
              <c:numCache>
                <c:formatCode>General</c:formatCode>
                <c:ptCount val="16"/>
                <c:pt idx="0">
                  <c:v>114.42306666666667</c:v>
                </c:pt>
                <c:pt idx="1">
                  <c:v>90.014400000000023</c:v>
                </c:pt>
                <c:pt idx="2">
                  <c:v>81.009983333333338</c:v>
                </c:pt>
                <c:pt idx="3">
                  <c:v>86.010783333333308</c:v>
                </c:pt>
                <c:pt idx="4">
                  <c:v>85.608933333333184</c:v>
                </c:pt>
                <c:pt idx="5">
                  <c:v>72.318116666666668</c:v>
                </c:pt>
                <c:pt idx="6">
                  <c:v>82.007166666666677</c:v>
                </c:pt>
                <c:pt idx="7">
                  <c:v>106.22235000000001</c:v>
                </c:pt>
                <c:pt idx="8">
                  <c:v>89.820916666666648</c:v>
                </c:pt>
                <c:pt idx="9">
                  <c:v>80.116983333333309</c:v>
                </c:pt>
                <c:pt idx="10">
                  <c:v>63.507183333333295</c:v>
                </c:pt>
                <c:pt idx="11">
                  <c:v>71.707900000000024</c:v>
                </c:pt>
                <c:pt idx="12">
                  <c:v>96.012383333333318</c:v>
                </c:pt>
                <c:pt idx="13">
                  <c:v>92.708283333333341</c:v>
                </c:pt>
                <c:pt idx="14">
                  <c:v>72.809266666666673</c:v>
                </c:pt>
                <c:pt idx="15">
                  <c:v>85.623816666666542</c:v>
                </c:pt>
              </c:numCache>
            </c:numRef>
          </c:val>
        </c:ser>
        <c:axId val="73190400"/>
        <c:axId val="73192192"/>
      </c:barChart>
      <c:catAx>
        <c:axId val="73190400"/>
        <c:scaling>
          <c:orientation val="minMax"/>
        </c:scaling>
        <c:axPos val="b"/>
        <c:tickLblPos val="nextTo"/>
        <c:crossAx val="73192192"/>
        <c:crosses val="autoZero"/>
        <c:auto val="1"/>
        <c:lblAlgn val="ctr"/>
        <c:lblOffset val="100"/>
      </c:catAx>
      <c:valAx>
        <c:axId val="731921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Grain Yield, bu ac</a:t>
                </a:r>
                <a:r>
                  <a:rPr lang="en-US" baseline="30000"/>
                  <a:t>-1</a:t>
                </a:r>
              </a:p>
            </c:rich>
          </c:tx>
          <c:layout/>
        </c:title>
        <c:numFmt formatCode="General" sourceLinked="1"/>
        <c:tickLblPos val="nextTo"/>
        <c:crossAx val="73190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244358101559115"/>
          <c:y val="5.5171697287839022E-2"/>
          <c:w val="9.2145480636429231E-2"/>
          <c:h val="0.1674343832021003"/>
        </c:manualLayout>
      </c:layout>
    </c:legend>
    <c:plotVisOnly val="1"/>
  </c:chart>
  <c:spPr>
    <a:ln>
      <a:noFill/>
    </a:ln>
  </c:sp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0.85393</cdr:y>
    </cdr:from>
    <cdr:to>
      <cdr:x>0.84483</cdr:x>
      <cdr:y>0.92881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2895600"/>
          <a:ext cx="3733800" cy="2539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"/>
            </a:defRPr>
          </a:lvl1pPr>
          <a:lvl2pPr marL="457200" indent="0">
            <a:defRPr sz="1100">
              <a:latin typeface="Times"/>
            </a:defRPr>
          </a:lvl2pPr>
          <a:lvl3pPr marL="914400" indent="0">
            <a:defRPr sz="1100">
              <a:latin typeface="Times"/>
            </a:defRPr>
          </a:lvl3pPr>
          <a:lvl4pPr marL="1371600" indent="0">
            <a:defRPr sz="1100">
              <a:latin typeface="Times"/>
            </a:defRPr>
          </a:lvl4pPr>
          <a:lvl5pPr marL="1828800" indent="0">
            <a:defRPr sz="1100">
              <a:latin typeface="Times"/>
            </a:defRPr>
          </a:lvl5pPr>
          <a:lvl6pPr marL="2286000" indent="0">
            <a:defRPr sz="1100">
              <a:latin typeface="Times"/>
            </a:defRPr>
          </a:lvl6pPr>
          <a:lvl7pPr marL="2743200" indent="0">
            <a:defRPr sz="1100">
              <a:latin typeface="Times"/>
            </a:defRPr>
          </a:lvl7pPr>
          <a:lvl8pPr marL="3200400" indent="0">
            <a:defRPr sz="1100">
              <a:latin typeface="Times"/>
            </a:defRPr>
          </a:lvl8pPr>
          <a:lvl9pPr marL="3657600" indent="0">
            <a:defRPr sz="1100">
              <a:latin typeface="Times"/>
            </a:defRPr>
          </a:lvl9pPr>
        </a:lstStyle>
        <a:p xmlns:a="http://schemas.openxmlformats.org/drawingml/2006/main">
          <a:r>
            <a:rPr lang="en-US" sz="1600" dirty="0" smtClean="0"/>
            <a:t>Source:  </a:t>
          </a:r>
          <a:r>
            <a:rPr lang="en-US" sz="1600" dirty="0" err="1" smtClean="0"/>
            <a:t>Whipker</a:t>
          </a:r>
          <a:r>
            <a:rPr lang="en-US" sz="1600" dirty="0" smtClean="0"/>
            <a:t> and </a:t>
          </a:r>
          <a:r>
            <a:rPr lang="en-US" sz="1600" dirty="0" err="1" smtClean="0"/>
            <a:t>Akridge</a:t>
          </a:r>
          <a:r>
            <a:rPr lang="en-US" sz="1600" dirty="0" smtClean="0"/>
            <a:t>, 2009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39BAD-F868-4CAA-978F-7E0853C2A186}" type="datetimeFigureOut">
              <a:rPr lang="en-US" smtClean="0"/>
              <a:t>7/11/2011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50AB0-474A-42A4-AB6D-A1360964E1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F81F5-47D1-4117-AED0-C07636533352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A8997-10F3-40CF-92D2-2166A2296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AE9CB8-DBC8-4228-B027-0483D8284A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W&amp;A market</a:t>
            </a:r>
            <a:r>
              <a:rPr lang="en-US" baseline="0" dirty="0" smtClean="0"/>
              <a:t> area with GPS 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Add roundup ready adoption curve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4D222-7877-4346-B851-85488F70149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EAF4BA-79E2-42ED-9C83-C2ADA3E08A89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57605A-BEB4-49FF-B779-495DE52A56B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16C602-0A81-4AC8-A199-A59E740A4E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96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SITE-SPECIFIC IRRIGATION OF PEANUTS ON A COASTAL PLAIN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</a:t>
            </a:r>
          </a:p>
          <a:p>
            <a:r>
              <a:rPr lang="de-DE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Philip J. Bauer, Kenneth C. Stone, Warren J. Busscher, Joseph A. Millen,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Dean E. Evans, and Ernest E. Strickland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USDA-ARS, Coastal Plains Soil, Water, and Plant Research Center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Florence, 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A8997-10F3-40CF-92D2-2166A2296D9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56E74C-FA1F-44BB-A0E3-C9CBAE91DAFC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 primary component of SNP is the generation of accurate, inexpensive geo-referenced, soil EC maps for each field to allow visualization of textural differences referred to as “management zones”.  Once a map of management zones has been constructed for each field, the zones become the units for targeting nematode sampling.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0FE5A2-2669-4213-B009-B70992FB17B2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The soil EC zones are then used to develop a nematode management map for each field based on targeted sampling for assay and quantification of nematode population densities;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CDAD03-5F27-4B1A-A064-FD9491327643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The soil EC zones are then used to develop a nematode management map for each field based on targeted sampling for assay and quantification of nematode population densities;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C5D2E7-E93B-41FA-A6BD-17874461C420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The soil EC zones are then used to develop a nematode management map for each field based on targeted sampling for assay and quantification of nematode population densities;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33 acres in SE Virginia on loamy</a:t>
            </a:r>
            <a:r>
              <a:rPr lang="en-US" baseline="0" dirty="0" smtClean="0"/>
              <a:t> sand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A8997-10F3-40CF-92D2-2166A2296D9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 lb P205</a:t>
            </a:r>
            <a:r>
              <a:rPr lang="en-US" baseline="0" dirty="0" smtClean="0"/>
              <a:t> = 43 lb DAP.  Can we reliably spread that?</a:t>
            </a:r>
          </a:p>
          <a:p>
            <a:r>
              <a:rPr lang="en-US" baseline="0" dirty="0" smtClean="0"/>
              <a:t>60 lb/ac 130 lb DAP/ac.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A8997-10F3-40CF-92D2-2166A2296D9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68740F-0D07-49C9-BD4E-EC51FE2F150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3BDC2A-3F4D-4856-BEE9-26DCE2208CB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/>
          </a:p>
        </p:txBody>
      </p:sp>
      <p:sp>
        <p:nvSpPr>
          <p:cNvPr id="35845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BC4631-7D95-439F-A44E-33C40AE2E35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19AF0A-63EB-469C-99DB-D0F308CE414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EFBE73-7737-4792-A6F6-B458F8137AC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/>
          </a:p>
        </p:txBody>
      </p:sp>
      <p:sp>
        <p:nvSpPr>
          <p:cNvPr id="38917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BBCE-DEDC-4A24-B083-DCB3AC264DE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BBCE-DEDC-4A24-B083-DCB3AC264DE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BBCE-DEDC-4A24-B083-DCB3AC264DE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BBCE-DEDC-4A24-B083-DCB3AC264DE4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BBCE-DEDC-4A24-B083-DCB3AC264DE4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BBCE-DEDC-4A24-B083-DCB3AC264DE4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D7E75-72E1-4DE1-B7BF-C536934CC60B}" type="slidenum">
              <a:rPr lang="en-US">
                <a:latin typeface="Arial" pitchFamily="34" charset="0"/>
              </a:rPr>
              <a:pPr/>
              <a:t>44</a:t>
            </a:fld>
            <a:endParaRPr lang="en-US">
              <a:latin typeface="Arial" pitchFamily="34" charset="0"/>
            </a:endParaRPr>
          </a:p>
        </p:txBody>
      </p:sp>
      <p:sp>
        <p:nvSpPr>
          <p:cNvPr id="440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Validation – plots are 60’ wide by 300’ long</a:t>
            </a:r>
          </a:p>
        </p:txBody>
      </p:sp>
      <p:sp>
        <p:nvSpPr>
          <p:cNvPr id="4403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BBE5F5C-FBB8-459C-895C-003A27659110}" type="slidenum">
              <a:rPr lang="en-US" sz="1200">
                <a:latin typeface="Times New Roman" pitchFamily="18" charset="0"/>
                <a:cs typeface="Times New Roman" pitchFamily="18" charset="0"/>
              </a:rPr>
              <a:pPr algn="r"/>
              <a:t>44</a:t>
            </a:fld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A8997-10F3-40CF-92D2-2166A2296D93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959096-E898-4837-A030-0C67A49A5C8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DAAA15-BE66-490D-9034-FC293FDF800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5871EC-A5BA-41C2-B001-1462A44F6D4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tandard_backgroun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 userDrawn="1"/>
        </p:nvSpPr>
        <p:spPr bwMode="auto">
          <a:xfrm>
            <a:off x="2362200" y="228600"/>
            <a:ext cx="632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>
                <a:solidFill>
                  <a:schemeClr val="bg1"/>
                </a:solidFill>
                <a:latin typeface="Univers LT Std 57 Cn" pitchFamily="34" charset="0"/>
              </a:rPr>
              <a:t>Soil Science Dept, College of Agriculture &amp; Life Sciences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0831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HEADING GOES HERE IN RED UNIVERS CONDENSED BOLD ALL CAPS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C4B48-DC46-41E2-B562-BB3B196861FB}" type="datetimeFigureOut">
              <a:rPr lang="en-US" smtClean="0"/>
              <a:pPr/>
              <a:t>7/11/2011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1910C-CD67-496B-AD55-C92B82036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shd.files.wordpress.com/2008/10/rice-field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wthomaso@vt.edu" TargetMode="Externa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9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Precision Ag in </a:t>
            </a:r>
            <a:r>
              <a:rPr lang="en-US" dirty="0" smtClean="0"/>
              <a:t>the Southeast USA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3538" y="0"/>
            <a:ext cx="33104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Wade Thomason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Virginia Tech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Grain Crops Specialist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2740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6" descr="DSC02084.JPG"/>
          <p:cNvPicPr>
            <a:picLocks noChangeAspect="1"/>
          </p:cNvPicPr>
          <p:nvPr/>
        </p:nvPicPr>
        <p:blipFill>
          <a:blip r:embed="rId4" cstate="print">
            <a:lum bright="-11000" contrast="30000"/>
          </a:blip>
          <a:stretch>
            <a:fillRect/>
          </a:stretch>
        </p:blipFill>
        <p:spPr>
          <a:xfrm>
            <a:off x="76200" y="4343400"/>
            <a:ext cx="1523548" cy="11420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899" y="5591528"/>
            <a:ext cx="1498273" cy="1190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:\DSC01654.JPG"/>
          <p:cNvPicPr>
            <a:picLocks noChangeAspect="1" noChangeArrowheads="1"/>
          </p:cNvPicPr>
          <p:nvPr/>
        </p:nvPicPr>
        <p:blipFill>
          <a:blip r:embed="rId2" cstate="print">
            <a:lum bright="34000"/>
          </a:blip>
          <a:srcRect/>
          <a:stretch>
            <a:fillRect/>
          </a:stretch>
        </p:blipFill>
        <p:spPr bwMode="auto">
          <a:xfrm>
            <a:off x="92075" y="1670050"/>
            <a:ext cx="8948738" cy="51323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Precision Ag in </a:t>
            </a:r>
            <a:r>
              <a:rPr lang="en-US" dirty="0" smtClean="0"/>
              <a:t>the Southeast USA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the contributors:</a:t>
            </a:r>
          </a:p>
          <a:p>
            <a:pPr lvl="1"/>
            <a:r>
              <a:rPr lang="en-US" dirty="0" smtClean="0"/>
              <a:t>Carl </a:t>
            </a:r>
            <a:r>
              <a:rPr lang="en-US" dirty="0" err="1" smtClean="0"/>
              <a:t>Crozier</a:t>
            </a:r>
            <a:r>
              <a:rPr lang="en-US" dirty="0" smtClean="0"/>
              <a:t>, NCSU</a:t>
            </a:r>
          </a:p>
          <a:p>
            <a:pPr lvl="1"/>
            <a:r>
              <a:rPr lang="en-US" dirty="0" smtClean="0"/>
              <a:t>John Fulton, Auburn</a:t>
            </a:r>
          </a:p>
          <a:p>
            <a:pPr lvl="1"/>
            <a:r>
              <a:rPr lang="en-US" dirty="0" smtClean="0"/>
              <a:t>Terry Griffin, U of Arkansas</a:t>
            </a:r>
          </a:p>
          <a:p>
            <a:pPr lvl="1"/>
            <a:r>
              <a:rPr lang="en-US" dirty="0" smtClean="0"/>
              <a:t>Will </a:t>
            </a:r>
            <a:r>
              <a:rPr lang="en-US" dirty="0" smtClean="0"/>
              <a:t>Henderson and </a:t>
            </a:r>
            <a:r>
              <a:rPr lang="en-US" dirty="0" smtClean="0"/>
              <a:t>Ahmad </a:t>
            </a:r>
            <a:r>
              <a:rPr lang="en-US" dirty="0" err="1" smtClean="0"/>
              <a:t>Khalilian</a:t>
            </a:r>
            <a:r>
              <a:rPr lang="en-US" dirty="0" smtClean="0"/>
              <a:t>, </a:t>
            </a:r>
            <a:r>
              <a:rPr lang="en-US" dirty="0" smtClean="0"/>
              <a:t>Clemson</a:t>
            </a:r>
          </a:p>
          <a:p>
            <a:pPr lvl="1"/>
            <a:r>
              <a:rPr lang="en-US" dirty="0" smtClean="0"/>
              <a:t>Brenda </a:t>
            </a:r>
            <a:r>
              <a:rPr lang="en-US" dirty="0" err="1" smtClean="0"/>
              <a:t>Tubana</a:t>
            </a:r>
            <a:r>
              <a:rPr lang="en-US" dirty="0" smtClean="0"/>
              <a:t>, </a:t>
            </a:r>
            <a:r>
              <a:rPr lang="en-US" dirty="0" smtClean="0"/>
              <a:t>LSU</a:t>
            </a:r>
          </a:p>
        </p:txBody>
      </p:sp>
      <p:pic>
        <p:nvPicPr>
          <p:cNvPr id="4" name="Picture 1" descr="C:\Documents and Settings\fultojp\My Documents\My Pictures\AU_logo_larg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6200" y="5338482"/>
            <a:ext cx="639762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SU AgCen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5525" y="5288476"/>
            <a:ext cx="1152525" cy="666751"/>
          </a:xfrm>
          <a:prstGeom prst="rect">
            <a:avLst/>
          </a:prstGeom>
          <a:noFill/>
        </p:spPr>
      </p:pic>
      <p:pic>
        <p:nvPicPr>
          <p:cNvPr id="1028" name="Picture 4" descr="brick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7613" y="5431351"/>
            <a:ext cx="1866900" cy="381001"/>
          </a:xfrm>
          <a:prstGeom prst="rect">
            <a:avLst/>
          </a:prstGeom>
          <a:noFill/>
        </p:spPr>
      </p:pic>
      <p:pic>
        <p:nvPicPr>
          <p:cNvPr id="1030" name="Picture 6" descr="http://arkansasagnews.uark.edu/UA-Color-Cntr-Me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4075" y="5223902"/>
            <a:ext cx="1635125" cy="795898"/>
          </a:xfrm>
          <a:prstGeom prst="rect">
            <a:avLst/>
          </a:prstGeom>
          <a:noFill/>
        </p:spPr>
      </p:pic>
      <p:pic>
        <p:nvPicPr>
          <p:cNvPr id="9" name="Picture 7" descr="academicSymbolWdm_copur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075" y="5486400"/>
            <a:ext cx="19605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Ag in the Southeast USA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Current state of adoption and promising applications</a:t>
            </a:r>
          </a:p>
          <a:p>
            <a:endParaRPr lang="en-US" dirty="0" smtClean="0"/>
          </a:p>
          <a:p>
            <a:r>
              <a:rPr lang="en-US" dirty="0" smtClean="0"/>
              <a:t>Precision land leveling and drainage for water management</a:t>
            </a:r>
          </a:p>
          <a:p>
            <a:r>
              <a:rPr lang="en-US" dirty="0" smtClean="0"/>
              <a:t>Map- and Sensor-based variable rate nutrient application</a:t>
            </a:r>
          </a:p>
          <a:p>
            <a:r>
              <a:rPr lang="en-US" dirty="0" smtClean="0"/>
              <a:t>On-farm research support</a:t>
            </a:r>
          </a:p>
          <a:p>
            <a:r>
              <a:rPr lang="en-US" dirty="0" smtClean="0"/>
              <a:t>Precision irrigation</a:t>
            </a:r>
          </a:p>
          <a:p>
            <a:r>
              <a:rPr lang="en-US" dirty="0" smtClean="0"/>
              <a:t>Precision/VR seeding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rt 1"/>
          <p:cNvPicPr>
            <a:picLocks noGrp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300" y="1190625"/>
            <a:ext cx="7804150" cy="4676775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Precision Ag Adoption in Alabama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229290"/>
            <a:ext cx="662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Farmer responses at the Alabama Cooperative Extension System (ACES) 2009 Precision Agriculture and Field Crops Conference </a:t>
            </a:r>
            <a:endParaRPr 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 smtClean="0">
                <a:latin typeface="+mn-lt"/>
                <a:cs typeface="Times New Roman" pitchFamily="18" charset="0"/>
              </a:rPr>
              <a:t>GPS-enabled Navigation Technologies Adoption</a:t>
            </a:r>
            <a:endParaRPr lang="en-US" sz="3200" dirty="0">
              <a:latin typeface="+mn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135563"/>
          </a:xfrm>
        </p:spPr>
        <p:txBody>
          <a:bodyPr/>
          <a:lstStyle/>
          <a:p>
            <a:r>
              <a:rPr lang="en-US" i="1" dirty="0" smtClean="0">
                <a:latin typeface="+mn-lt"/>
                <a:cs typeface="Times New Roman" pitchFamily="18" charset="0"/>
              </a:rPr>
              <a:t>Service Providers</a:t>
            </a:r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0" y="1676400"/>
          <a:ext cx="4419600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4" descr="P:\DCIM\100CANON\IMG_2619.JPG"/>
          <p:cNvPicPr>
            <a:picLocks noChangeAspect="1" noChangeArrowheads="1"/>
          </p:cNvPicPr>
          <p:nvPr/>
        </p:nvPicPr>
        <p:blipFill>
          <a:blip r:embed="rId4" cstate="print"/>
          <a:srcRect r="41" b="-93"/>
          <a:stretch>
            <a:fillRect/>
          </a:stretch>
        </p:blipFill>
        <p:spPr bwMode="auto">
          <a:xfrm>
            <a:off x="6324600" y="3733800"/>
            <a:ext cx="2424828" cy="1905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Picture 5" descr="D:\BSEN Images\PA_Activities\RTK Bridge_photos\IMG_3271.JPG"/>
          <p:cNvPicPr>
            <a:picLocks noChangeAspect="1" noChangeArrowheads="1"/>
          </p:cNvPicPr>
          <p:nvPr/>
        </p:nvPicPr>
        <p:blipFill>
          <a:blip r:embed="rId5" cstate="print"/>
          <a:srcRect r="96" b="-64"/>
          <a:stretch>
            <a:fillRect/>
          </a:stretch>
        </p:blipFill>
        <p:spPr bwMode="auto">
          <a:xfrm>
            <a:off x="5029200" y="1905000"/>
            <a:ext cx="1867647" cy="16808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438150" y="1165225"/>
            <a:ext cx="32766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800" b="1" dirty="0" smtClean="0"/>
              <a:t> 60 acre field in Caroline County, VA</a:t>
            </a:r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endParaRPr lang="en-US" sz="2800" b="1" dirty="0" smtClean="0"/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800" b="1" dirty="0" smtClean="0"/>
              <a:t> Wheat yields:  44 to 80 bu/acre</a:t>
            </a:r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endParaRPr lang="en-US" sz="2800" b="1" dirty="0" smtClean="0"/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800" b="1" dirty="0" smtClean="0"/>
              <a:t> Corn yields:    85 to 178 bu/acre </a:t>
            </a:r>
            <a:endParaRPr lang="en-US" sz="2800" b="1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38575" y="228600"/>
            <a:ext cx="5457825" cy="5391150"/>
            <a:chOff x="2334" y="635"/>
            <a:chExt cx="3438" cy="3396"/>
          </a:xfrm>
        </p:grpSpPr>
        <p:sp>
          <p:nvSpPr>
            <p:cNvPr id="126980" name="Freeform 4"/>
            <p:cNvSpPr>
              <a:spLocks noChangeAspect="1"/>
            </p:cNvSpPr>
            <p:nvPr/>
          </p:nvSpPr>
          <p:spPr bwMode="auto">
            <a:xfrm>
              <a:off x="2334" y="1294"/>
              <a:ext cx="1184" cy="1075"/>
            </a:xfrm>
            <a:custGeom>
              <a:avLst/>
              <a:gdLst>
                <a:gd name="T0" fmla="*/ 0 w 1192"/>
                <a:gd name="T1" fmla="*/ 324 h 1083"/>
                <a:gd name="T2" fmla="*/ 959 w 1192"/>
                <a:gd name="T3" fmla="*/ 0 h 1083"/>
                <a:gd name="T4" fmla="*/ 976 w 1192"/>
                <a:gd name="T5" fmla="*/ 72 h 1083"/>
                <a:gd name="T6" fmla="*/ 985 w 1192"/>
                <a:gd name="T7" fmla="*/ 153 h 1083"/>
                <a:gd name="T8" fmla="*/ 1014 w 1192"/>
                <a:gd name="T9" fmla="*/ 243 h 1083"/>
                <a:gd name="T10" fmla="*/ 1022 w 1192"/>
                <a:gd name="T11" fmla="*/ 298 h 1083"/>
                <a:gd name="T12" fmla="*/ 1049 w 1192"/>
                <a:gd name="T13" fmla="*/ 387 h 1083"/>
                <a:gd name="T14" fmla="*/ 1057 w 1192"/>
                <a:gd name="T15" fmla="*/ 413 h 1083"/>
                <a:gd name="T16" fmla="*/ 1075 w 1192"/>
                <a:gd name="T17" fmla="*/ 460 h 1083"/>
                <a:gd name="T18" fmla="*/ 1066 w 1192"/>
                <a:gd name="T19" fmla="*/ 497 h 1083"/>
                <a:gd name="T20" fmla="*/ 1086 w 1192"/>
                <a:gd name="T21" fmla="*/ 532 h 1083"/>
                <a:gd name="T22" fmla="*/ 1095 w 1192"/>
                <a:gd name="T23" fmla="*/ 569 h 1083"/>
                <a:gd name="T24" fmla="*/ 1104 w 1192"/>
                <a:gd name="T25" fmla="*/ 604 h 1083"/>
                <a:gd name="T26" fmla="*/ 1120 w 1192"/>
                <a:gd name="T27" fmla="*/ 659 h 1083"/>
                <a:gd name="T28" fmla="*/ 1146 w 1192"/>
                <a:gd name="T29" fmla="*/ 723 h 1083"/>
                <a:gd name="T30" fmla="*/ 1184 w 1192"/>
                <a:gd name="T31" fmla="*/ 774 h 1083"/>
                <a:gd name="T32" fmla="*/ 1184 w 1192"/>
                <a:gd name="T33" fmla="*/ 794 h 1083"/>
                <a:gd name="T34" fmla="*/ 361 w 1192"/>
                <a:gd name="T35" fmla="*/ 1075 h 1083"/>
                <a:gd name="T36" fmla="*/ 297 w 1192"/>
                <a:gd name="T37" fmla="*/ 1075 h 1083"/>
                <a:gd name="T38" fmla="*/ 242 w 1192"/>
                <a:gd name="T39" fmla="*/ 1075 h 1083"/>
                <a:gd name="T40" fmla="*/ 179 w 1192"/>
                <a:gd name="T41" fmla="*/ 1046 h 1083"/>
                <a:gd name="T42" fmla="*/ 144 w 1192"/>
                <a:gd name="T43" fmla="*/ 1037 h 1083"/>
                <a:gd name="T44" fmla="*/ 0 w 1192"/>
                <a:gd name="T45" fmla="*/ 324 h 10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92"/>
                <a:gd name="T70" fmla="*/ 0 h 1083"/>
                <a:gd name="T71" fmla="*/ 1192 w 1192"/>
                <a:gd name="T72" fmla="*/ 1083 h 10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92" h="1083">
                  <a:moveTo>
                    <a:pt x="0" y="326"/>
                  </a:moveTo>
                  <a:lnTo>
                    <a:pt x="965" y="0"/>
                  </a:lnTo>
                  <a:lnTo>
                    <a:pt x="983" y="73"/>
                  </a:lnTo>
                  <a:lnTo>
                    <a:pt x="992" y="154"/>
                  </a:lnTo>
                  <a:lnTo>
                    <a:pt x="1021" y="245"/>
                  </a:lnTo>
                  <a:lnTo>
                    <a:pt x="1029" y="300"/>
                  </a:lnTo>
                  <a:lnTo>
                    <a:pt x="1056" y="390"/>
                  </a:lnTo>
                  <a:lnTo>
                    <a:pt x="1064" y="416"/>
                  </a:lnTo>
                  <a:lnTo>
                    <a:pt x="1082" y="463"/>
                  </a:lnTo>
                  <a:lnTo>
                    <a:pt x="1073" y="501"/>
                  </a:lnTo>
                  <a:lnTo>
                    <a:pt x="1093" y="536"/>
                  </a:lnTo>
                  <a:lnTo>
                    <a:pt x="1102" y="573"/>
                  </a:lnTo>
                  <a:lnTo>
                    <a:pt x="1111" y="608"/>
                  </a:lnTo>
                  <a:lnTo>
                    <a:pt x="1128" y="664"/>
                  </a:lnTo>
                  <a:lnTo>
                    <a:pt x="1154" y="728"/>
                  </a:lnTo>
                  <a:lnTo>
                    <a:pt x="1192" y="780"/>
                  </a:lnTo>
                  <a:lnTo>
                    <a:pt x="1192" y="800"/>
                  </a:lnTo>
                  <a:lnTo>
                    <a:pt x="363" y="1083"/>
                  </a:lnTo>
                  <a:lnTo>
                    <a:pt x="299" y="1083"/>
                  </a:lnTo>
                  <a:lnTo>
                    <a:pt x="244" y="1083"/>
                  </a:lnTo>
                  <a:lnTo>
                    <a:pt x="180" y="1054"/>
                  </a:lnTo>
                  <a:lnTo>
                    <a:pt x="145" y="1045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1" name="Freeform 5"/>
            <p:cNvSpPr>
              <a:spLocks noChangeAspect="1"/>
            </p:cNvSpPr>
            <p:nvPr/>
          </p:nvSpPr>
          <p:spPr bwMode="auto">
            <a:xfrm>
              <a:off x="3293" y="1221"/>
              <a:ext cx="399" cy="867"/>
            </a:xfrm>
            <a:custGeom>
              <a:avLst/>
              <a:gdLst>
                <a:gd name="T0" fmla="*/ 0 w 402"/>
                <a:gd name="T1" fmla="*/ 72 h 873"/>
                <a:gd name="T2" fmla="*/ 200 w 402"/>
                <a:gd name="T3" fmla="*/ 0 h 873"/>
                <a:gd name="T4" fmla="*/ 200 w 402"/>
                <a:gd name="T5" fmla="*/ 27 h 873"/>
                <a:gd name="T6" fmla="*/ 225 w 402"/>
                <a:gd name="T7" fmla="*/ 65 h 873"/>
                <a:gd name="T8" fmla="*/ 254 w 402"/>
                <a:gd name="T9" fmla="*/ 116 h 873"/>
                <a:gd name="T10" fmla="*/ 254 w 402"/>
                <a:gd name="T11" fmla="*/ 162 h 873"/>
                <a:gd name="T12" fmla="*/ 272 w 402"/>
                <a:gd name="T13" fmla="*/ 217 h 873"/>
                <a:gd name="T14" fmla="*/ 289 w 402"/>
                <a:gd name="T15" fmla="*/ 289 h 873"/>
                <a:gd name="T16" fmla="*/ 280 w 402"/>
                <a:gd name="T17" fmla="*/ 333 h 873"/>
                <a:gd name="T18" fmla="*/ 307 w 402"/>
                <a:gd name="T19" fmla="*/ 353 h 873"/>
                <a:gd name="T20" fmla="*/ 307 w 402"/>
                <a:gd name="T21" fmla="*/ 396 h 873"/>
                <a:gd name="T22" fmla="*/ 307 w 402"/>
                <a:gd name="T23" fmla="*/ 443 h 873"/>
                <a:gd name="T24" fmla="*/ 335 w 402"/>
                <a:gd name="T25" fmla="*/ 486 h 873"/>
                <a:gd name="T26" fmla="*/ 352 w 402"/>
                <a:gd name="T27" fmla="*/ 532 h 873"/>
                <a:gd name="T28" fmla="*/ 399 w 402"/>
                <a:gd name="T29" fmla="*/ 558 h 873"/>
                <a:gd name="T30" fmla="*/ 378 w 402"/>
                <a:gd name="T31" fmla="*/ 613 h 873"/>
                <a:gd name="T32" fmla="*/ 387 w 402"/>
                <a:gd name="T33" fmla="*/ 622 h 873"/>
                <a:gd name="T34" fmla="*/ 387 w 402"/>
                <a:gd name="T35" fmla="*/ 668 h 873"/>
                <a:gd name="T36" fmla="*/ 378 w 402"/>
                <a:gd name="T37" fmla="*/ 723 h 873"/>
                <a:gd name="T38" fmla="*/ 399 w 402"/>
                <a:gd name="T39" fmla="*/ 749 h 873"/>
                <a:gd name="T40" fmla="*/ 399 w 402"/>
                <a:gd name="T41" fmla="*/ 812 h 873"/>
                <a:gd name="T42" fmla="*/ 225 w 402"/>
                <a:gd name="T43" fmla="*/ 867 h 873"/>
                <a:gd name="T44" fmla="*/ 225 w 402"/>
                <a:gd name="T45" fmla="*/ 847 h 873"/>
                <a:gd name="T46" fmla="*/ 188 w 402"/>
                <a:gd name="T47" fmla="*/ 795 h 873"/>
                <a:gd name="T48" fmla="*/ 162 w 402"/>
                <a:gd name="T49" fmla="*/ 732 h 873"/>
                <a:gd name="T50" fmla="*/ 145 w 402"/>
                <a:gd name="T51" fmla="*/ 676 h 873"/>
                <a:gd name="T52" fmla="*/ 136 w 402"/>
                <a:gd name="T53" fmla="*/ 642 h 873"/>
                <a:gd name="T54" fmla="*/ 127 w 402"/>
                <a:gd name="T55" fmla="*/ 605 h 873"/>
                <a:gd name="T56" fmla="*/ 107 w 402"/>
                <a:gd name="T57" fmla="*/ 570 h 873"/>
                <a:gd name="T58" fmla="*/ 116 w 402"/>
                <a:gd name="T59" fmla="*/ 532 h 873"/>
                <a:gd name="T60" fmla="*/ 98 w 402"/>
                <a:gd name="T61" fmla="*/ 486 h 873"/>
                <a:gd name="T62" fmla="*/ 90 w 402"/>
                <a:gd name="T63" fmla="*/ 460 h 873"/>
                <a:gd name="T64" fmla="*/ 64 w 402"/>
                <a:gd name="T65" fmla="*/ 370 h 873"/>
                <a:gd name="T66" fmla="*/ 56 w 402"/>
                <a:gd name="T67" fmla="*/ 316 h 873"/>
                <a:gd name="T68" fmla="*/ 27 w 402"/>
                <a:gd name="T69" fmla="*/ 225 h 873"/>
                <a:gd name="T70" fmla="*/ 18 w 402"/>
                <a:gd name="T71" fmla="*/ 145 h 873"/>
                <a:gd name="T72" fmla="*/ 0 w 402"/>
                <a:gd name="T73" fmla="*/ 72 h 87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02"/>
                <a:gd name="T112" fmla="*/ 0 h 873"/>
                <a:gd name="T113" fmla="*/ 402 w 402"/>
                <a:gd name="T114" fmla="*/ 873 h 87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02" h="873">
                  <a:moveTo>
                    <a:pt x="0" y="73"/>
                  </a:moveTo>
                  <a:lnTo>
                    <a:pt x="201" y="0"/>
                  </a:lnTo>
                  <a:lnTo>
                    <a:pt x="201" y="27"/>
                  </a:lnTo>
                  <a:lnTo>
                    <a:pt x="227" y="65"/>
                  </a:lnTo>
                  <a:lnTo>
                    <a:pt x="256" y="117"/>
                  </a:lnTo>
                  <a:lnTo>
                    <a:pt x="256" y="163"/>
                  </a:lnTo>
                  <a:lnTo>
                    <a:pt x="274" y="219"/>
                  </a:lnTo>
                  <a:lnTo>
                    <a:pt x="291" y="291"/>
                  </a:lnTo>
                  <a:lnTo>
                    <a:pt x="282" y="335"/>
                  </a:lnTo>
                  <a:lnTo>
                    <a:pt x="309" y="355"/>
                  </a:lnTo>
                  <a:lnTo>
                    <a:pt x="309" y="399"/>
                  </a:lnTo>
                  <a:lnTo>
                    <a:pt x="309" y="446"/>
                  </a:lnTo>
                  <a:lnTo>
                    <a:pt x="338" y="489"/>
                  </a:lnTo>
                  <a:lnTo>
                    <a:pt x="355" y="536"/>
                  </a:lnTo>
                  <a:lnTo>
                    <a:pt x="402" y="562"/>
                  </a:lnTo>
                  <a:lnTo>
                    <a:pt x="381" y="617"/>
                  </a:lnTo>
                  <a:lnTo>
                    <a:pt x="390" y="626"/>
                  </a:lnTo>
                  <a:lnTo>
                    <a:pt x="390" y="673"/>
                  </a:lnTo>
                  <a:lnTo>
                    <a:pt x="381" y="728"/>
                  </a:lnTo>
                  <a:lnTo>
                    <a:pt x="402" y="754"/>
                  </a:lnTo>
                  <a:lnTo>
                    <a:pt x="402" y="818"/>
                  </a:lnTo>
                  <a:lnTo>
                    <a:pt x="227" y="873"/>
                  </a:lnTo>
                  <a:lnTo>
                    <a:pt x="227" y="853"/>
                  </a:lnTo>
                  <a:lnTo>
                    <a:pt x="189" y="801"/>
                  </a:lnTo>
                  <a:lnTo>
                    <a:pt x="163" y="737"/>
                  </a:lnTo>
                  <a:lnTo>
                    <a:pt x="146" y="681"/>
                  </a:lnTo>
                  <a:lnTo>
                    <a:pt x="137" y="646"/>
                  </a:lnTo>
                  <a:lnTo>
                    <a:pt x="128" y="609"/>
                  </a:lnTo>
                  <a:lnTo>
                    <a:pt x="108" y="574"/>
                  </a:lnTo>
                  <a:lnTo>
                    <a:pt x="117" y="536"/>
                  </a:lnTo>
                  <a:lnTo>
                    <a:pt x="99" y="489"/>
                  </a:lnTo>
                  <a:lnTo>
                    <a:pt x="91" y="463"/>
                  </a:lnTo>
                  <a:lnTo>
                    <a:pt x="64" y="373"/>
                  </a:lnTo>
                  <a:lnTo>
                    <a:pt x="56" y="318"/>
                  </a:lnTo>
                  <a:lnTo>
                    <a:pt x="27" y="227"/>
                  </a:lnTo>
                  <a:lnTo>
                    <a:pt x="18" y="146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2" name="Freeform 6"/>
            <p:cNvSpPr>
              <a:spLocks noChangeAspect="1"/>
            </p:cNvSpPr>
            <p:nvPr/>
          </p:nvSpPr>
          <p:spPr bwMode="auto">
            <a:xfrm>
              <a:off x="3492" y="635"/>
              <a:ext cx="1936" cy="1208"/>
            </a:xfrm>
            <a:custGeom>
              <a:avLst/>
              <a:gdLst>
                <a:gd name="T0" fmla="*/ 0 w 1949"/>
                <a:gd name="T1" fmla="*/ 586 h 1216"/>
                <a:gd name="T2" fmla="*/ 1754 w 1949"/>
                <a:gd name="T3" fmla="*/ 0 h 1216"/>
                <a:gd name="T4" fmla="*/ 1936 w 1949"/>
                <a:gd name="T5" fmla="*/ 812 h 1216"/>
                <a:gd name="T6" fmla="*/ 1358 w 1949"/>
                <a:gd name="T7" fmla="*/ 1011 h 1216"/>
                <a:gd name="T8" fmla="*/ 1338 w 1949"/>
                <a:gd name="T9" fmla="*/ 1011 h 1216"/>
                <a:gd name="T10" fmla="*/ 1303 w 1949"/>
                <a:gd name="T11" fmla="*/ 982 h 1216"/>
                <a:gd name="T12" fmla="*/ 1211 w 1949"/>
                <a:gd name="T13" fmla="*/ 893 h 1216"/>
                <a:gd name="T14" fmla="*/ 1176 w 1949"/>
                <a:gd name="T15" fmla="*/ 838 h 1216"/>
                <a:gd name="T16" fmla="*/ 1121 w 1949"/>
                <a:gd name="T17" fmla="*/ 821 h 1216"/>
                <a:gd name="T18" fmla="*/ 1040 w 1949"/>
                <a:gd name="T19" fmla="*/ 795 h 1216"/>
                <a:gd name="T20" fmla="*/ 1002 w 1949"/>
                <a:gd name="T21" fmla="*/ 795 h 1216"/>
                <a:gd name="T22" fmla="*/ 968 w 1949"/>
                <a:gd name="T23" fmla="*/ 838 h 1216"/>
                <a:gd name="T24" fmla="*/ 960 w 1949"/>
                <a:gd name="T25" fmla="*/ 846 h 1216"/>
                <a:gd name="T26" fmla="*/ 931 w 1949"/>
                <a:gd name="T27" fmla="*/ 875 h 1216"/>
                <a:gd name="T28" fmla="*/ 896 w 1949"/>
                <a:gd name="T29" fmla="*/ 884 h 1216"/>
                <a:gd name="T30" fmla="*/ 858 w 1949"/>
                <a:gd name="T31" fmla="*/ 902 h 1216"/>
                <a:gd name="T32" fmla="*/ 840 w 1949"/>
                <a:gd name="T33" fmla="*/ 982 h 1216"/>
                <a:gd name="T34" fmla="*/ 840 w 1949"/>
                <a:gd name="T35" fmla="*/ 1011 h 1216"/>
                <a:gd name="T36" fmla="*/ 840 w 1949"/>
                <a:gd name="T37" fmla="*/ 1046 h 1216"/>
                <a:gd name="T38" fmla="*/ 812 w 1949"/>
                <a:gd name="T39" fmla="*/ 1064 h 1216"/>
                <a:gd name="T40" fmla="*/ 769 w 1949"/>
                <a:gd name="T41" fmla="*/ 1037 h 1216"/>
                <a:gd name="T42" fmla="*/ 705 w 1949"/>
                <a:gd name="T43" fmla="*/ 1011 h 1216"/>
                <a:gd name="T44" fmla="*/ 679 w 1949"/>
                <a:gd name="T45" fmla="*/ 1072 h 1216"/>
                <a:gd name="T46" fmla="*/ 668 w 1949"/>
                <a:gd name="T47" fmla="*/ 1144 h 1216"/>
                <a:gd name="T48" fmla="*/ 642 w 1949"/>
                <a:gd name="T49" fmla="*/ 1199 h 1216"/>
                <a:gd name="T50" fmla="*/ 616 w 1949"/>
                <a:gd name="T51" fmla="*/ 1182 h 1216"/>
                <a:gd name="T52" fmla="*/ 552 w 1949"/>
                <a:gd name="T53" fmla="*/ 1182 h 1216"/>
                <a:gd name="T54" fmla="*/ 425 w 1949"/>
                <a:gd name="T55" fmla="*/ 1110 h 1216"/>
                <a:gd name="T56" fmla="*/ 335 w 1949"/>
                <a:gd name="T57" fmla="*/ 1072 h 1216"/>
                <a:gd name="T58" fmla="*/ 306 w 1949"/>
                <a:gd name="T59" fmla="*/ 1064 h 1216"/>
                <a:gd name="T60" fmla="*/ 280 w 1949"/>
                <a:gd name="T61" fmla="*/ 1084 h 1216"/>
                <a:gd name="T62" fmla="*/ 251 w 1949"/>
                <a:gd name="T63" fmla="*/ 1119 h 1216"/>
                <a:gd name="T64" fmla="*/ 234 w 1949"/>
                <a:gd name="T65" fmla="*/ 1144 h 1216"/>
                <a:gd name="T66" fmla="*/ 188 w 1949"/>
                <a:gd name="T67" fmla="*/ 1208 h 1216"/>
                <a:gd name="T68" fmla="*/ 179 w 1949"/>
                <a:gd name="T69" fmla="*/ 1199 h 1216"/>
                <a:gd name="T70" fmla="*/ 200 w 1949"/>
                <a:gd name="T71" fmla="*/ 1144 h 1216"/>
                <a:gd name="T72" fmla="*/ 153 w 1949"/>
                <a:gd name="T73" fmla="*/ 1119 h 1216"/>
                <a:gd name="T74" fmla="*/ 136 w 1949"/>
                <a:gd name="T75" fmla="*/ 1072 h 1216"/>
                <a:gd name="T76" fmla="*/ 107 w 1949"/>
                <a:gd name="T77" fmla="*/ 1029 h 1216"/>
                <a:gd name="T78" fmla="*/ 107 w 1949"/>
                <a:gd name="T79" fmla="*/ 982 h 1216"/>
                <a:gd name="T80" fmla="*/ 107 w 1949"/>
                <a:gd name="T81" fmla="*/ 939 h 1216"/>
                <a:gd name="T82" fmla="*/ 80 w 1949"/>
                <a:gd name="T83" fmla="*/ 919 h 1216"/>
                <a:gd name="T84" fmla="*/ 89 w 1949"/>
                <a:gd name="T85" fmla="*/ 875 h 1216"/>
                <a:gd name="T86" fmla="*/ 73 w 1949"/>
                <a:gd name="T87" fmla="*/ 804 h 1216"/>
                <a:gd name="T88" fmla="*/ 55 w 1949"/>
                <a:gd name="T89" fmla="*/ 748 h 1216"/>
                <a:gd name="T90" fmla="*/ 55 w 1949"/>
                <a:gd name="T91" fmla="*/ 702 h 1216"/>
                <a:gd name="T92" fmla="*/ 26 w 1949"/>
                <a:gd name="T93" fmla="*/ 651 h 1216"/>
                <a:gd name="T94" fmla="*/ 0 w 1949"/>
                <a:gd name="T95" fmla="*/ 613 h 1216"/>
                <a:gd name="T96" fmla="*/ 0 w 1949"/>
                <a:gd name="T97" fmla="*/ 586 h 1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9"/>
                <a:gd name="T148" fmla="*/ 0 h 1216"/>
                <a:gd name="T149" fmla="*/ 1949 w 1949"/>
                <a:gd name="T150" fmla="*/ 1216 h 1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9" h="1216">
                  <a:moveTo>
                    <a:pt x="0" y="590"/>
                  </a:moveTo>
                  <a:lnTo>
                    <a:pt x="1766" y="0"/>
                  </a:lnTo>
                  <a:lnTo>
                    <a:pt x="1949" y="817"/>
                  </a:lnTo>
                  <a:lnTo>
                    <a:pt x="1367" y="1018"/>
                  </a:lnTo>
                  <a:lnTo>
                    <a:pt x="1347" y="1018"/>
                  </a:lnTo>
                  <a:lnTo>
                    <a:pt x="1312" y="989"/>
                  </a:lnTo>
                  <a:lnTo>
                    <a:pt x="1219" y="899"/>
                  </a:lnTo>
                  <a:lnTo>
                    <a:pt x="1184" y="844"/>
                  </a:lnTo>
                  <a:lnTo>
                    <a:pt x="1129" y="826"/>
                  </a:lnTo>
                  <a:lnTo>
                    <a:pt x="1047" y="800"/>
                  </a:lnTo>
                  <a:lnTo>
                    <a:pt x="1009" y="800"/>
                  </a:lnTo>
                  <a:lnTo>
                    <a:pt x="974" y="844"/>
                  </a:lnTo>
                  <a:lnTo>
                    <a:pt x="966" y="852"/>
                  </a:lnTo>
                  <a:lnTo>
                    <a:pt x="937" y="881"/>
                  </a:lnTo>
                  <a:lnTo>
                    <a:pt x="902" y="890"/>
                  </a:lnTo>
                  <a:lnTo>
                    <a:pt x="864" y="908"/>
                  </a:lnTo>
                  <a:lnTo>
                    <a:pt x="846" y="989"/>
                  </a:lnTo>
                  <a:lnTo>
                    <a:pt x="846" y="1018"/>
                  </a:lnTo>
                  <a:lnTo>
                    <a:pt x="846" y="1053"/>
                  </a:lnTo>
                  <a:lnTo>
                    <a:pt x="817" y="1071"/>
                  </a:lnTo>
                  <a:lnTo>
                    <a:pt x="774" y="1044"/>
                  </a:lnTo>
                  <a:lnTo>
                    <a:pt x="710" y="1018"/>
                  </a:lnTo>
                  <a:lnTo>
                    <a:pt x="684" y="1079"/>
                  </a:lnTo>
                  <a:lnTo>
                    <a:pt x="672" y="1152"/>
                  </a:lnTo>
                  <a:lnTo>
                    <a:pt x="646" y="1207"/>
                  </a:lnTo>
                  <a:lnTo>
                    <a:pt x="620" y="1190"/>
                  </a:lnTo>
                  <a:lnTo>
                    <a:pt x="556" y="1190"/>
                  </a:lnTo>
                  <a:lnTo>
                    <a:pt x="428" y="1117"/>
                  </a:lnTo>
                  <a:lnTo>
                    <a:pt x="337" y="1079"/>
                  </a:lnTo>
                  <a:lnTo>
                    <a:pt x="308" y="1071"/>
                  </a:lnTo>
                  <a:lnTo>
                    <a:pt x="282" y="1091"/>
                  </a:lnTo>
                  <a:lnTo>
                    <a:pt x="253" y="1126"/>
                  </a:lnTo>
                  <a:lnTo>
                    <a:pt x="236" y="1152"/>
                  </a:lnTo>
                  <a:lnTo>
                    <a:pt x="189" y="1216"/>
                  </a:lnTo>
                  <a:lnTo>
                    <a:pt x="180" y="1207"/>
                  </a:lnTo>
                  <a:lnTo>
                    <a:pt x="201" y="1152"/>
                  </a:lnTo>
                  <a:lnTo>
                    <a:pt x="154" y="1126"/>
                  </a:lnTo>
                  <a:lnTo>
                    <a:pt x="137" y="1079"/>
                  </a:lnTo>
                  <a:lnTo>
                    <a:pt x="108" y="1036"/>
                  </a:lnTo>
                  <a:lnTo>
                    <a:pt x="108" y="989"/>
                  </a:lnTo>
                  <a:lnTo>
                    <a:pt x="108" y="945"/>
                  </a:lnTo>
                  <a:lnTo>
                    <a:pt x="81" y="925"/>
                  </a:lnTo>
                  <a:lnTo>
                    <a:pt x="90" y="881"/>
                  </a:lnTo>
                  <a:lnTo>
                    <a:pt x="73" y="809"/>
                  </a:lnTo>
                  <a:lnTo>
                    <a:pt x="55" y="753"/>
                  </a:lnTo>
                  <a:lnTo>
                    <a:pt x="55" y="707"/>
                  </a:lnTo>
                  <a:lnTo>
                    <a:pt x="26" y="655"/>
                  </a:lnTo>
                  <a:lnTo>
                    <a:pt x="0" y="617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3" name="Freeform 7"/>
            <p:cNvSpPr>
              <a:spLocks noChangeAspect="1"/>
            </p:cNvSpPr>
            <p:nvPr/>
          </p:nvSpPr>
          <p:spPr bwMode="auto">
            <a:xfrm>
              <a:off x="4850" y="1447"/>
              <a:ext cx="598" cy="225"/>
            </a:xfrm>
            <a:custGeom>
              <a:avLst/>
              <a:gdLst>
                <a:gd name="T0" fmla="*/ 581 w 602"/>
                <a:gd name="T1" fmla="*/ 0 h 227"/>
                <a:gd name="T2" fmla="*/ 0 w 602"/>
                <a:gd name="T3" fmla="*/ 199 h 227"/>
                <a:gd name="T4" fmla="*/ 55 w 602"/>
                <a:gd name="T5" fmla="*/ 199 h 227"/>
                <a:gd name="T6" fmla="*/ 101 w 602"/>
                <a:gd name="T7" fmla="*/ 225 h 227"/>
                <a:gd name="T8" fmla="*/ 598 w 602"/>
                <a:gd name="T9" fmla="*/ 63 h 227"/>
                <a:gd name="T10" fmla="*/ 581 w 602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"/>
                <a:gd name="T19" fmla="*/ 0 h 227"/>
                <a:gd name="T20" fmla="*/ 602 w 602"/>
                <a:gd name="T21" fmla="*/ 227 h 2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" h="227">
                  <a:moveTo>
                    <a:pt x="585" y="0"/>
                  </a:moveTo>
                  <a:lnTo>
                    <a:pt x="0" y="201"/>
                  </a:lnTo>
                  <a:lnTo>
                    <a:pt x="55" y="201"/>
                  </a:lnTo>
                  <a:lnTo>
                    <a:pt x="102" y="227"/>
                  </a:lnTo>
                  <a:lnTo>
                    <a:pt x="602" y="64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4" name="Freeform 8"/>
            <p:cNvSpPr>
              <a:spLocks noChangeAspect="1"/>
            </p:cNvSpPr>
            <p:nvPr/>
          </p:nvSpPr>
          <p:spPr bwMode="auto">
            <a:xfrm>
              <a:off x="3671" y="1430"/>
              <a:ext cx="1179" cy="604"/>
            </a:xfrm>
            <a:custGeom>
              <a:avLst/>
              <a:gdLst>
                <a:gd name="T0" fmla="*/ 1179 w 1187"/>
                <a:gd name="T1" fmla="*/ 217 h 608"/>
                <a:gd name="T2" fmla="*/ 21 w 1187"/>
                <a:gd name="T3" fmla="*/ 604 h 608"/>
                <a:gd name="T4" fmla="*/ 21 w 1187"/>
                <a:gd name="T5" fmla="*/ 540 h 608"/>
                <a:gd name="T6" fmla="*/ 0 w 1187"/>
                <a:gd name="T7" fmla="*/ 515 h 608"/>
                <a:gd name="T8" fmla="*/ 9 w 1187"/>
                <a:gd name="T9" fmla="*/ 460 h 608"/>
                <a:gd name="T10" fmla="*/ 9 w 1187"/>
                <a:gd name="T11" fmla="*/ 413 h 608"/>
                <a:gd name="T12" fmla="*/ 56 w 1187"/>
                <a:gd name="T13" fmla="*/ 350 h 608"/>
                <a:gd name="T14" fmla="*/ 73 w 1187"/>
                <a:gd name="T15" fmla="*/ 324 h 608"/>
                <a:gd name="T16" fmla="*/ 101 w 1187"/>
                <a:gd name="T17" fmla="*/ 289 h 608"/>
                <a:gd name="T18" fmla="*/ 127 w 1187"/>
                <a:gd name="T19" fmla="*/ 269 h 608"/>
                <a:gd name="T20" fmla="*/ 156 w 1187"/>
                <a:gd name="T21" fmla="*/ 277 h 608"/>
                <a:gd name="T22" fmla="*/ 246 w 1187"/>
                <a:gd name="T23" fmla="*/ 315 h 608"/>
                <a:gd name="T24" fmla="*/ 373 w 1187"/>
                <a:gd name="T25" fmla="*/ 387 h 608"/>
                <a:gd name="T26" fmla="*/ 437 w 1187"/>
                <a:gd name="T27" fmla="*/ 387 h 608"/>
                <a:gd name="T28" fmla="*/ 463 w 1187"/>
                <a:gd name="T29" fmla="*/ 404 h 608"/>
                <a:gd name="T30" fmla="*/ 489 w 1187"/>
                <a:gd name="T31" fmla="*/ 350 h 608"/>
                <a:gd name="T32" fmla="*/ 501 w 1187"/>
                <a:gd name="T33" fmla="*/ 277 h 608"/>
                <a:gd name="T34" fmla="*/ 526 w 1187"/>
                <a:gd name="T35" fmla="*/ 217 h 608"/>
                <a:gd name="T36" fmla="*/ 590 w 1187"/>
                <a:gd name="T37" fmla="*/ 242 h 608"/>
                <a:gd name="T38" fmla="*/ 633 w 1187"/>
                <a:gd name="T39" fmla="*/ 269 h 608"/>
                <a:gd name="T40" fmla="*/ 662 w 1187"/>
                <a:gd name="T41" fmla="*/ 251 h 608"/>
                <a:gd name="T42" fmla="*/ 662 w 1187"/>
                <a:gd name="T43" fmla="*/ 217 h 608"/>
                <a:gd name="T44" fmla="*/ 662 w 1187"/>
                <a:gd name="T45" fmla="*/ 188 h 608"/>
                <a:gd name="T46" fmla="*/ 679 w 1187"/>
                <a:gd name="T47" fmla="*/ 107 h 608"/>
                <a:gd name="T48" fmla="*/ 717 w 1187"/>
                <a:gd name="T49" fmla="*/ 89 h 608"/>
                <a:gd name="T50" fmla="*/ 752 w 1187"/>
                <a:gd name="T51" fmla="*/ 80 h 608"/>
                <a:gd name="T52" fmla="*/ 781 w 1187"/>
                <a:gd name="T53" fmla="*/ 52 h 608"/>
                <a:gd name="T54" fmla="*/ 789 w 1187"/>
                <a:gd name="T55" fmla="*/ 44 h 608"/>
                <a:gd name="T56" fmla="*/ 823 w 1187"/>
                <a:gd name="T57" fmla="*/ 0 h 608"/>
                <a:gd name="T58" fmla="*/ 861 w 1187"/>
                <a:gd name="T59" fmla="*/ 0 h 608"/>
                <a:gd name="T60" fmla="*/ 943 w 1187"/>
                <a:gd name="T61" fmla="*/ 26 h 608"/>
                <a:gd name="T62" fmla="*/ 997 w 1187"/>
                <a:gd name="T63" fmla="*/ 44 h 608"/>
                <a:gd name="T64" fmla="*/ 1032 w 1187"/>
                <a:gd name="T65" fmla="*/ 98 h 608"/>
                <a:gd name="T66" fmla="*/ 1124 w 1187"/>
                <a:gd name="T67" fmla="*/ 188 h 608"/>
                <a:gd name="T68" fmla="*/ 1159 w 1187"/>
                <a:gd name="T69" fmla="*/ 217 h 608"/>
                <a:gd name="T70" fmla="*/ 1179 w 1187"/>
                <a:gd name="T71" fmla="*/ 217 h 6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87"/>
                <a:gd name="T109" fmla="*/ 0 h 608"/>
                <a:gd name="T110" fmla="*/ 1187 w 1187"/>
                <a:gd name="T111" fmla="*/ 608 h 6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87" h="608">
                  <a:moveTo>
                    <a:pt x="1187" y="218"/>
                  </a:moveTo>
                  <a:lnTo>
                    <a:pt x="21" y="608"/>
                  </a:lnTo>
                  <a:lnTo>
                    <a:pt x="21" y="544"/>
                  </a:lnTo>
                  <a:lnTo>
                    <a:pt x="0" y="518"/>
                  </a:lnTo>
                  <a:lnTo>
                    <a:pt x="9" y="463"/>
                  </a:lnTo>
                  <a:lnTo>
                    <a:pt x="9" y="416"/>
                  </a:lnTo>
                  <a:lnTo>
                    <a:pt x="56" y="352"/>
                  </a:lnTo>
                  <a:lnTo>
                    <a:pt x="73" y="326"/>
                  </a:lnTo>
                  <a:lnTo>
                    <a:pt x="102" y="291"/>
                  </a:lnTo>
                  <a:lnTo>
                    <a:pt x="128" y="271"/>
                  </a:lnTo>
                  <a:lnTo>
                    <a:pt x="157" y="279"/>
                  </a:lnTo>
                  <a:lnTo>
                    <a:pt x="248" y="317"/>
                  </a:lnTo>
                  <a:lnTo>
                    <a:pt x="376" y="390"/>
                  </a:lnTo>
                  <a:lnTo>
                    <a:pt x="440" y="390"/>
                  </a:lnTo>
                  <a:lnTo>
                    <a:pt x="466" y="407"/>
                  </a:lnTo>
                  <a:lnTo>
                    <a:pt x="492" y="352"/>
                  </a:lnTo>
                  <a:lnTo>
                    <a:pt x="504" y="279"/>
                  </a:lnTo>
                  <a:lnTo>
                    <a:pt x="530" y="218"/>
                  </a:lnTo>
                  <a:lnTo>
                    <a:pt x="594" y="244"/>
                  </a:lnTo>
                  <a:lnTo>
                    <a:pt x="637" y="271"/>
                  </a:lnTo>
                  <a:lnTo>
                    <a:pt x="666" y="253"/>
                  </a:lnTo>
                  <a:lnTo>
                    <a:pt x="666" y="218"/>
                  </a:lnTo>
                  <a:lnTo>
                    <a:pt x="666" y="189"/>
                  </a:lnTo>
                  <a:lnTo>
                    <a:pt x="684" y="108"/>
                  </a:lnTo>
                  <a:lnTo>
                    <a:pt x="722" y="90"/>
                  </a:lnTo>
                  <a:lnTo>
                    <a:pt x="757" y="81"/>
                  </a:lnTo>
                  <a:lnTo>
                    <a:pt x="786" y="52"/>
                  </a:lnTo>
                  <a:lnTo>
                    <a:pt x="794" y="44"/>
                  </a:lnTo>
                  <a:lnTo>
                    <a:pt x="829" y="0"/>
                  </a:lnTo>
                  <a:lnTo>
                    <a:pt x="867" y="0"/>
                  </a:lnTo>
                  <a:lnTo>
                    <a:pt x="949" y="26"/>
                  </a:lnTo>
                  <a:lnTo>
                    <a:pt x="1004" y="44"/>
                  </a:lnTo>
                  <a:lnTo>
                    <a:pt x="1039" y="99"/>
                  </a:lnTo>
                  <a:lnTo>
                    <a:pt x="1132" y="189"/>
                  </a:lnTo>
                  <a:lnTo>
                    <a:pt x="1167" y="218"/>
                  </a:lnTo>
                  <a:lnTo>
                    <a:pt x="1187" y="218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5" name="Freeform 9"/>
            <p:cNvSpPr>
              <a:spLocks noChangeAspect="1"/>
            </p:cNvSpPr>
            <p:nvPr/>
          </p:nvSpPr>
          <p:spPr bwMode="auto">
            <a:xfrm>
              <a:off x="3692" y="1646"/>
              <a:ext cx="1257" cy="451"/>
            </a:xfrm>
            <a:custGeom>
              <a:avLst/>
              <a:gdLst>
                <a:gd name="T0" fmla="*/ 1159 w 1265"/>
                <a:gd name="T1" fmla="*/ 0 h 454"/>
                <a:gd name="T2" fmla="*/ 0 w 1265"/>
                <a:gd name="T3" fmla="*/ 387 h 454"/>
                <a:gd name="T4" fmla="*/ 0 w 1265"/>
                <a:gd name="T5" fmla="*/ 413 h 454"/>
                <a:gd name="T6" fmla="*/ 0 w 1265"/>
                <a:gd name="T7" fmla="*/ 451 h 454"/>
                <a:gd name="T8" fmla="*/ 1257 w 1265"/>
                <a:gd name="T9" fmla="*/ 26 h 454"/>
                <a:gd name="T10" fmla="*/ 1210 w 1265"/>
                <a:gd name="T11" fmla="*/ 0 h 454"/>
                <a:gd name="T12" fmla="*/ 1159 w 1265"/>
                <a:gd name="T13" fmla="*/ 0 h 4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5"/>
                <a:gd name="T22" fmla="*/ 0 h 454"/>
                <a:gd name="T23" fmla="*/ 1265 w 1265"/>
                <a:gd name="T24" fmla="*/ 454 h 4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5" h="454">
                  <a:moveTo>
                    <a:pt x="1166" y="0"/>
                  </a:moveTo>
                  <a:lnTo>
                    <a:pt x="0" y="390"/>
                  </a:lnTo>
                  <a:lnTo>
                    <a:pt x="0" y="416"/>
                  </a:lnTo>
                  <a:lnTo>
                    <a:pt x="0" y="454"/>
                  </a:lnTo>
                  <a:lnTo>
                    <a:pt x="1265" y="26"/>
                  </a:lnTo>
                  <a:lnTo>
                    <a:pt x="1218" y="0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6" name="Freeform 10"/>
            <p:cNvSpPr>
              <a:spLocks noChangeAspect="1"/>
            </p:cNvSpPr>
            <p:nvPr/>
          </p:nvSpPr>
          <p:spPr bwMode="auto">
            <a:xfrm>
              <a:off x="3518" y="2034"/>
              <a:ext cx="174" cy="107"/>
            </a:xfrm>
            <a:custGeom>
              <a:avLst/>
              <a:gdLst>
                <a:gd name="T0" fmla="*/ 174 w 175"/>
                <a:gd name="T1" fmla="*/ 0 h 108"/>
                <a:gd name="T2" fmla="*/ 0 w 175"/>
                <a:gd name="T3" fmla="*/ 54 h 108"/>
                <a:gd name="T4" fmla="*/ 18 w 175"/>
                <a:gd name="T5" fmla="*/ 107 h 108"/>
                <a:gd name="T6" fmla="*/ 174 w 175"/>
                <a:gd name="T7" fmla="*/ 63 h 108"/>
                <a:gd name="T8" fmla="*/ 174 w 175"/>
                <a:gd name="T9" fmla="*/ 26 h 108"/>
                <a:gd name="T10" fmla="*/ 174 w 175"/>
                <a:gd name="T11" fmla="*/ 0 h 1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5"/>
                <a:gd name="T19" fmla="*/ 0 h 108"/>
                <a:gd name="T20" fmla="*/ 175 w 175"/>
                <a:gd name="T21" fmla="*/ 108 h 1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5" h="108">
                  <a:moveTo>
                    <a:pt x="175" y="0"/>
                  </a:moveTo>
                  <a:lnTo>
                    <a:pt x="0" y="55"/>
                  </a:lnTo>
                  <a:lnTo>
                    <a:pt x="18" y="108"/>
                  </a:lnTo>
                  <a:lnTo>
                    <a:pt x="175" y="64"/>
                  </a:lnTo>
                  <a:lnTo>
                    <a:pt x="175" y="26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7" name="Freeform 11"/>
            <p:cNvSpPr>
              <a:spLocks noChangeAspect="1"/>
            </p:cNvSpPr>
            <p:nvPr/>
          </p:nvSpPr>
          <p:spPr bwMode="auto">
            <a:xfrm>
              <a:off x="2695" y="2088"/>
              <a:ext cx="841" cy="298"/>
            </a:xfrm>
            <a:custGeom>
              <a:avLst/>
              <a:gdLst>
                <a:gd name="T0" fmla="*/ 823 w 847"/>
                <a:gd name="T1" fmla="*/ 0 h 300"/>
                <a:gd name="T2" fmla="*/ 0 w 847"/>
                <a:gd name="T3" fmla="*/ 281 h 300"/>
                <a:gd name="T4" fmla="*/ 72 w 847"/>
                <a:gd name="T5" fmla="*/ 281 h 300"/>
                <a:gd name="T6" fmla="*/ 110 w 847"/>
                <a:gd name="T7" fmla="*/ 298 h 300"/>
                <a:gd name="T8" fmla="*/ 841 w 847"/>
                <a:gd name="T9" fmla="*/ 53 h 300"/>
                <a:gd name="T10" fmla="*/ 823 w 847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7"/>
                <a:gd name="T19" fmla="*/ 0 h 300"/>
                <a:gd name="T20" fmla="*/ 847 w 847"/>
                <a:gd name="T21" fmla="*/ 300 h 3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7" h="300">
                  <a:moveTo>
                    <a:pt x="829" y="0"/>
                  </a:moveTo>
                  <a:lnTo>
                    <a:pt x="0" y="283"/>
                  </a:lnTo>
                  <a:lnTo>
                    <a:pt x="73" y="283"/>
                  </a:lnTo>
                  <a:lnTo>
                    <a:pt x="111" y="300"/>
                  </a:lnTo>
                  <a:lnTo>
                    <a:pt x="847" y="53"/>
                  </a:lnTo>
                  <a:lnTo>
                    <a:pt x="829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8" name="Freeform 12"/>
            <p:cNvSpPr>
              <a:spLocks noChangeAspect="1"/>
            </p:cNvSpPr>
            <p:nvPr/>
          </p:nvSpPr>
          <p:spPr bwMode="auto">
            <a:xfrm>
              <a:off x="2478" y="2332"/>
              <a:ext cx="217" cy="98"/>
            </a:xfrm>
            <a:custGeom>
              <a:avLst/>
              <a:gdLst>
                <a:gd name="T0" fmla="*/ 217 w 218"/>
                <a:gd name="T1" fmla="*/ 38 h 99"/>
                <a:gd name="T2" fmla="*/ 18 w 218"/>
                <a:gd name="T3" fmla="*/ 98 h 99"/>
                <a:gd name="T4" fmla="*/ 0 w 218"/>
                <a:gd name="T5" fmla="*/ 0 h 99"/>
                <a:gd name="T6" fmla="*/ 35 w 218"/>
                <a:gd name="T7" fmla="*/ 9 h 99"/>
                <a:gd name="T8" fmla="*/ 99 w 218"/>
                <a:gd name="T9" fmla="*/ 38 h 99"/>
                <a:gd name="T10" fmla="*/ 153 w 218"/>
                <a:gd name="T11" fmla="*/ 38 h 99"/>
                <a:gd name="T12" fmla="*/ 217 w 218"/>
                <a:gd name="T13" fmla="*/ 38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8"/>
                <a:gd name="T22" fmla="*/ 0 h 99"/>
                <a:gd name="T23" fmla="*/ 218 w 218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8" h="99">
                  <a:moveTo>
                    <a:pt x="218" y="38"/>
                  </a:moveTo>
                  <a:lnTo>
                    <a:pt x="18" y="99"/>
                  </a:lnTo>
                  <a:lnTo>
                    <a:pt x="0" y="0"/>
                  </a:lnTo>
                  <a:lnTo>
                    <a:pt x="35" y="9"/>
                  </a:lnTo>
                  <a:lnTo>
                    <a:pt x="99" y="38"/>
                  </a:lnTo>
                  <a:lnTo>
                    <a:pt x="154" y="38"/>
                  </a:ln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89" name="Freeform 13"/>
            <p:cNvSpPr>
              <a:spLocks noChangeAspect="1"/>
            </p:cNvSpPr>
            <p:nvPr/>
          </p:nvSpPr>
          <p:spPr bwMode="auto">
            <a:xfrm>
              <a:off x="2496" y="2369"/>
              <a:ext cx="309" cy="115"/>
            </a:xfrm>
            <a:custGeom>
              <a:avLst/>
              <a:gdLst>
                <a:gd name="T0" fmla="*/ 199 w 311"/>
                <a:gd name="T1" fmla="*/ 0 h 116"/>
                <a:gd name="T2" fmla="*/ 0 w 311"/>
                <a:gd name="T3" fmla="*/ 60 h 116"/>
                <a:gd name="T4" fmla="*/ 8 w 311"/>
                <a:gd name="T5" fmla="*/ 115 h 116"/>
                <a:gd name="T6" fmla="*/ 309 w 311"/>
                <a:gd name="T7" fmla="*/ 17 h 116"/>
                <a:gd name="T8" fmla="*/ 271 w 311"/>
                <a:gd name="T9" fmla="*/ 0 h 116"/>
                <a:gd name="T10" fmla="*/ 199 w 311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1"/>
                <a:gd name="T19" fmla="*/ 0 h 116"/>
                <a:gd name="T20" fmla="*/ 311 w 311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1" h="116">
                  <a:moveTo>
                    <a:pt x="200" y="0"/>
                  </a:moveTo>
                  <a:lnTo>
                    <a:pt x="0" y="61"/>
                  </a:lnTo>
                  <a:lnTo>
                    <a:pt x="8" y="116"/>
                  </a:lnTo>
                  <a:lnTo>
                    <a:pt x="311" y="17"/>
                  </a:lnTo>
                  <a:lnTo>
                    <a:pt x="27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0" name="Freeform 14"/>
            <p:cNvSpPr>
              <a:spLocks noChangeAspect="1"/>
            </p:cNvSpPr>
            <p:nvPr/>
          </p:nvSpPr>
          <p:spPr bwMode="auto">
            <a:xfrm>
              <a:off x="4949" y="1510"/>
              <a:ext cx="543" cy="197"/>
            </a:xfrm>
            <a:custGeom>
              <a:avLst/>
              <a:gdLst>
                <a:gd name="T0" fmla="*/ 496 w 547"/>
                <a:gd name="T1" fmla="*/ 0 h 198"/>
                <a:gd name="T2" fmla="*/ 0 w 547"/>
                <a:gd name="T3" fmla="*/ 162 h 198"/>
                <a:gd name="T4" fmla="*/ 64 w 547"/>
                <a:gd name="T5" fmla="*/ 189 h 198"/>
                <a:gd name="T6" fmla="*/ 254 w 547"/>
                <a:gd name="T7" fmla="*/ 197 h 198"/>
                <a:gd name="T8" fmla="*/ 343 w 547"/>
                <a:gd name="T9" fmla="*/ 197 h 198"/>
                <a:gd name="T10" fmla="*/ 462 w 547"/>
                <a:gd name="T11" fmla="*/ 197 h 198"/>
                <a:gd name="T12" fmla="*/ 543 w 547"/>
                <a:gd name="T13" fmla="*/ 197 h 198"/>
                <a:gd name="T14" fmla="*/ 496 w 547"/>
                <a:gd name="T15" fmla="*/ 0 h 1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7"/>
                <a:gd name="T25" fmla="*/ 0 h 198"/>
                <a:gd name="T26" fmla="*/ 547 w 547"/>
                <a:gd name="T27" fmla="*/ 198 h 1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7" h="198">
                  <a:moveTo>
                    <a:pt x="500" y="0"/>
                  </a:moveTo>
                  <a:lnTo>
                    <a:pt x="0" y="163"/>
                  </a:lnTo>
                  <a:lnTo>
                    <a:pt x="64" y="190"/>
                  </a:lnTo>
                  <a:lnTo>
                    <a:pt x="256" y="198"/>
                  </a:lnTo>
                  <a:lnTo>
                    <a:pt x="346" y="198"/>
                  </a:lnTo>
                  <a:lnTo>
                    <a:pt x="465" y="198"/>
                  </a:lnTo>
                  <a:lnTo>
                    <a:pt x="547" y="198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1" name="Freeform 15"/>
            <p:cNvSpPr>
              <a:spLocks noChangeAspect="1"/>
            </p:cNvSpPr>
            <p:nvPr/>
          </p:nvSpPr>
          <p:spPr bwMode="auto">
            <a:xfrm>
              <a:off x="3692" y="1672"/>
              <a:ext cx="1863" cy="769"/>
            </a:xfrm>
            <a:custGeom>
              <a:avLst/>
              <a:gdLst>
                <a:gd name="T0" fmla="*/ 1256 w 1876"/>
                <a:gd name="T1" fmla="*/ 0 h 774"/>
                <a:gd name="T2" fmla="*/ 0 w 1876"/>
                <a:gd name="T3" fmla="*/ 425 h 774"/>
                <a:gd name="T4" fmla="*/ 0 w 1876"/>
                <a:gd name="T5" fmla="*/ 434 h 774"/>
                <a:gd name="T6" fmla="*/ 17 w 1876"/>
                <a:gd name="T7" fmla="*/ 489 h 774"/>
                <a:gd name="T8" fmla="*/ 35 w 1876"/>
                <a:gd name="T9" fmla="*/ 552 h 774"/>
                <a:gd name="T10" fmla="*/ 43 w 1876"/>
                <a:gd name="T11" fmla="*/ 605 h 774"/>
                <a:gd name="T12" fmla="*/ 61 w 1876"/>
                <a:gd name="T13" fmla="*/ 686 h 774"/>
                <a:gd name="T14" fmla="*/ 72 w 1876"/>
                <a:gd name="T15" fmla="*/ 740 h 774"/>
                <a:gd name="T16" fmla="*/ 72 w 1876"/>
                <a:gd name="T17" fmla="*/ 769 h 774"/>
                <a:gd name="T18" fmla="*/ 80 w 1876"/>
                <a:gd name="T19" fmla="*/ 769 h 774"/>
                <a:gd name="T20" fmla="*/ 106 w 1876"/>
                <a:gd name="T21" fmla="*/ 732 h 774"/>
                <a:gd name="T22" fmla="*/ 135 w 1876"/>
                <a:gd name="T23" fmla="*/ 697 h 774"/>
                <a:gd name="T24" fmla="*/ 162 w 1876"/>
                <a:gd name="T25" fmla="*/ 677 h 774"/>
                <a:gd name="T26" fmla="*/ 251 w 1876"/>
                <a:gd name="T27" fmla="*/ 669 h 774"/>
                <a:gd name="T28" fmla="*/ 341 w 1876"/>
                <a:gd name="T29" fmla="*/ 625 h 774"/>
                <a:gd name="T30" fmla="*/ 378 w 1876"/>
                <a:gd name="T31" fmla="*/ 605 h 774"/>
                <a:gd name="T32" fmla="*/ 442 w 1876"/>
                <a:gd name="T33" fmla="*/ 596 h 774"/>
                <a:gd name="T34" fmla="*/ 540 w 1876"/>
                <a:gd name="T35" fmla="*/ 552 h 774"/>
                <a:gd name="T36" fmla="*/ 604 w 1876"/>
                <a:gd name="T37" fmla="*/ 498 h 774"/>
                <a:gd name="T38" fmla="*/ 658 w 1876"/>
                <a:gd name="T39" fmla="*/ 451 h 774"/>
                <a:gd name="T40" fmla="*/ 739 w 1876"/>
                <a:gd name="T41" fmla="*/ 443 h 774"/>
                <a:gd name="T42" fmla="*/ 831 w 1876"/>
                <a:gd name="T43" fmla="*/ 416 h 774"/>
                <a:gd name="T44" fmla="*/ 913 w 1876"/>
                <a:gd name="T45" fmla="*/ 380 h 774"/>
                <a:gd name="T46" fmla="*/ 967 w 1876"/>
                <a:gd name="T47" fmla="*/ 345 h 774"/>
                <a:gd name="T48" fmla="*/ 1075 w 1876"/>
                <a:gd name="T49" fmla="*/ 281 h 774"/>
                <a:gd name="T50" fmla="*/ 1112 w 1876"/>
                <a:gd name="T51" fmla="*/ 252 h 774"/>
                <a:gd name="T52" fmla="*/ 1184 w 1876"/>
                <a:gd name="T53" fmla="*/ 243 h 774"/>
                <a:gd name="T54" fmla="*/ 1265 w 1876"/>
                <a:gd name="T55" fmla="*/ 252 h 774"/>
                <a:gd name="T56" fmla="*/ 1346 w 1876"/>
                <a:gd name="T57" fmla="*/ 243 h 774"/>
                <a:gd name="T58" fmla="*/ 1456 w 1876"/>
                <a:gd name="T59" fmla="*/ 263 h 774"/>
                <a:gd name="T60" fmla="*/ 1536 w 1876"/>
                <a:gd name="T61" fmla="*/ 281 h 774"/>
                <a:gd name="T62" fmla="*/ 1618 w 1876"/>
                <a:gd name="T63" fmla="*/ 298 h 774"/>
                <a:gd name="T64" fmla="*/ 1718 w 1876"/>
                <a:gd name="T65" fmla="*/ 307 h 774"/>
                <a:gd name="T66" fmla="*/ 1782 w 1876"/>
                <a:gd name="T67" fmla="*/ 324 h 774"/>
                <a:gd name="T68" fmla="*/ 1863 w 1876"/>
                <a:gd name="T69" fmla="*/ 345 h 774"/>
                <a:gd name="T70" fmla="*/ 1799 w 1876"/>
                <a:gd name="T71" fmla="*/ 35 h 774"/>
                <a:gd name="T72" fmla="*/ 1718 w 1876"/>
                <a:gd name="T73" fmla="*/ 35 h 774"/>
                <a:gd name="T74" fmla="*/ 1600 w 1876"/>
                <a:gd name="T75" fmla="*/ 35 h 774"/>
                <a:gd name="T76" fmla="*/ 1510 w 1876"/>
                <a:gd name="T77" fmla="*/ 35 h 774"/>
                <a:gd name="T78" fmla="*/ 1320 w 1876"/>
                <a:gd name="T79" fmla="*/ 27 h 774"/>
                <a:gd name="T80" fmla="*/ 1256 w 1876"/>
                <a:gd name="T81" fmla="*/ 0 h 7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76"/>
                <a:gd name="T124" fmla="*/ 0 h 774"/>
                <a:gd name="T125" fmla="*/ 1876 w 1876"/>
                <a:gd name="T126" fmla="*/ 774 h 7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76" h="774">
                  <a:moveTo>
                    <a:pt x="1265" y="0"/>
                  </a:moveTo>
                  <a:lnTo>
                    <a:pt x="0" y="428"/>
                  </a:lnTo>
                  <a:lnTo>
                    <a:pt x="0" y="437"/>
                  </a:lnTo>
                  <a:lnTo>
                    <a:pt x="17" y="492"/>
                  </a:lnTo>
                  <a:lnTo>
                    <a:pt x="35" y="556"/>
                  </a:lnTo>
                  <a:lnTo>
                    <a:pt x="43" y="609"/>
                  </a:lnTo>
                  <a:lnTo>
                    <a:pt x="61" y="690"/>
                  </a:lnTo>
                  <a:lnTo>
                    <a:pt x="72" y="745"/>
                  </a:lnTo>
                  <a:lnTo>
                    <a:pt x="72" y="774"/>
                  </a:lnTo>
                  <a:lnTo>
                    <a:pt x="81" y="774"/>
                  </a:lnTo>
                  <a:lnTo>
                    <a:pt x="107" y="737"/>
                  </a:lnTo>
                  <a:lnTo>
                    <a:pt x="136" y="702"/>
                  </a:lnTo>
                  <a:lnTo>
                    <a:pt x="163" y="681"/>
                  </a:lnTo>
                  <a:lnTo>
                    <a:pt x="253" y="673"/>
                  </a:lnTo>
                  <a:lnTo>
                    <a:pt x="343" y="629"/>
                  </a:lnTo>
                  <a:lnTo>
                    <a:pt x="381" y="609"/>
                  </a:lnTo>
                  <a:lnTo>
                    <a:pt x="445" y="600"/>
                  </a:lnTo>
                  <a:lnTo>
                    <a:pt x="544" y="556"/>
                  </a:lnTo>
                  <a:lnTo>
                    <a:pt x="608" y="501"/>
                  </a:lnTo>
                  <a:lnTo>
                    <a:pt x="663" y="454"/>
                  </a:lnTo>
                  <a:lnTo>
                    <a:pt x="744" y="446"/>
                  </a:lnTo>
                  <a:lnTo>
                    <a:pt x="837" y="419"/>
                  </a:lnTo>
                  <a:lnTo>
                    <a:pt x="919" y="382"/>
                  </a:lnTo>
                  <a:lnTo>
                    <a:pt x="974" y="347"/>
                  </a:lnTo>
                  <a:lnTo>
                    <a:pt x="1082" y="283"/>
                  </a:lnTo>
                  <a:lnTo>
                    <a:pt x="1120" y="254"/>
                  </a:lnTo>
                  <a:lnTo>
                    <a:pt x="1192" y="245"/>
                  </a:lnTo>
                  <a:lnTo>
                    <a:pt x="1274" y="254"/>
                  </a:lnTo>
                  <a:lnTo>
                    <a:pt x="1355" y="245"/>
                  </a:lnTo>
                  <a:lnTo>
                    <a:pt x="1466" y="265"/>
                  </a:lnTo>
                  <a:lnTo>
                    <a:pt x="1547" y="283"/>
                  </a:lnTo>
                  <a:lnTo>
                    <a:pt x="1629" y="300"/>
                  </a:lnTo>
                  <a:lnTo>
                    <a:pt x="1730" y="309"/>
                  </a:lnTo>
                  <a:lnTo>
                    <a:pt x="1794" y="326"/>
                  </a:lnTo>
                  <a:lnTo>
                    <a:pt x="1876" y="347"/>
                  </a:lnTo>
                  <a:lnTo>
                    <a:pt x="1812" y="35"/>
                  </a:lnTo>
                  <a:lnTo>
                    <a:pt x="1730" y="35"/>
                  </a:lnTo>
                  <a:lnTo>
                    <a:pt x="1611" y="35"/>
                  </a:lnTo>
                  <a:lnTo>
                    <a:pt x="1521" y="35"/>
                  </a:lnTo>
                  <a:lnTo>
                    <a:pt x="1329" y="27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2" name="Freeform 16"/>
            <p:cNvSpPr>
              <a:spLocks noChangeAspect="1"/>
            </p:cNvSpPr>
            <p:nvPr/>
          </p:nvSpPr>
          <p:spPr bwMode="auto">
            <a:xfrm>
              <a:off x="2504" y="2097"/>
              <a:ext cx="2835" cy="1934"/>
            </a:xfrm>
            <a:custGeom>
              <a:avLst/>
              <a:gdLst>
                <a:gd name="T0" fmla="*/ 1032 w 2854"/>
                <a:gd name="T1" fmla="*/ 44 h 1947"/>
                <a:gd name="T2" fmla="*/ 1043 w 2854"/>
                <a:gd name="T3" fmla="*/ 180 h 1947"/>
                <a:gd name="T4" fmla="*/ 1023 w 2854"/>
                <a:gd name="T5" fmla="*/ 307 h 1947"/>
                <a:gd name="T6" fmla="*/ 976 w 2854"/>
                <a:gd name="T7" fmla="*/ 371 h 1947"/>
                <a:gd name="T8" fmla="*/ 887 w 2854"/>
                <a:gd name="T9" fmla="*/ 416 h 1947"/>
                <a:gd name="T10" fmla="*/ 772 w 2854"/>
                <a:gd name="T11" fmla="*/ 442 h 1947"/>
                <a:gd name="T12" fmla="*/ 717 w 2854"/>
                <a:gd name="T13" fmla="*/ 489 h 1947"/>
                <a:gd name="T14" fmla="*/ 662 w 2854"/>
                <a:gd name="T15" fmla="*/ 523 h 1947"/>
                <a:gd name="T16" fmla="*/ 598 w 2854"/>
                <a:gd name="T17" fmla="*/ 506 h 1947"/>
                <a:gd name="T18" fmla="*/ 561 w 2854"/>
                <a:gd name="T19" fmla="*/ 405 h 1947"/>
                <a:gd name="T20" fmla="*/ 509 w 2854"/>
                <a:gd name="T21" fmla="*/ 371 h 1947"/>
                <a:gd name="T22" fmla="*/ 416 w 2854"/>
                <a:gd name="T23" fmla="*/ 344 h 1947"/>
                <a:gd name="T24" fmla="*/ 301 w 2854"/>
                <a:gd name="T25" fmla="*/ 289 h 1947"/>
                <a:gd name="T26" fmla="*/ 327 w 2854"/>
                <a:gd name="T27" fmla="*/ 1934 h 1947"/>
                <a:gd name="T28" fmla="*/ 2823 w 2854"/>
                <a:gd name="T29" fmla="*/ 1055 h 1947"/>
                <a:gd name="T30" fmla="*/ 2708 w 2854"/>
                <a:gd name="T31" fmla="*/ 974 h 1947"/>
                <a:gd name="T32" fmla="*/ 2572 w 2854"/>
                <a:gd name="T33" fmla="*/ 922 h 1947"/>
                <a:gd name="T34" fmla="*/ 2445 w 2854"/>
                <a:gd name="T35" fmla="*/ 885 h 1947"/>
                <a:gd name="T36" fmla="*/ 2309 w 2854"/>
                <a:gd name="T37" fmla="*/ 922 h 1947"/>
                <a:gd name="T38" fmla="*/ 2245 w 2854"/>
                <a:gd name="T39" fmla="*/ 829 h 1947"/>
                <a:gd name="T40" fmla="*/ 2173 w 2854"/>
                <a:gd name="T41" fmla="*/ 778 h 1947"/>
                <a:gd name="T42" fmla="*/ 2075 w 2854"/>
                <a:gd name="T43" fmla="*/ 758 h 1947"/>
                <a:gd name="T44" fmla="*/ 1919 w 2854"/>
                <a:gd name="T45" fmla="*/ 749 h 1947"/>
                <a:gd name="T46" fmla="*/ 1719 w 2854"/>
                <a:gd name="T47" fmla="*/ 723 h 1947"/>
                <a:gd name="T48" fmla="*/ 1595 w 2854"/>
                <a:gd name="T49" fmla="*/ 642 h 1947"/>
                <a:gd name="T50" fmla="*/ 1503 w 2854"/>
                <a:gd name="T51" fmla="*/ 549 h 1947"/>
                <a:gd name="T52" fmla="*/ 1376 w 2854"/>
                <a:gd name="T53" fmla="*/ 451 h 1947"/>
                <a:gd name="T54" fmla="*/ 1260 w 2854"/>
                <a:gd name="T55" fmla="*/ 353 h 1947"/>
                <a:gd name="T56" fmla="*/ 1260 w 2854"/>
                <a:gd name="T57" fmla="*/ 315 h 1947"/>
                <a:gd name="T58" fmla="*/ 1231 w 2854"/>
                <a:gd name="T59" fmla="*/ 180 h 1947"/>
                <a:gd name="T60" fmla="*/ 1205 w 2854"/>
                <a:gd name="T61" fmla="*/ 64 h 1947"/>
                <a:gd name="T62" fmla="*/ 1188 w 2854"/>
                <a:gd name="T63" fmla="*/ 0 h 19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54"/>
                <a:gd name="T97" fmla="*/ 0 h 1947"/>
                <a:gd name="T98" fmla="*/ 2854 w 2854"/>
                <a:gd name="T99" fmla="*/ 1947 h 19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54" h="1947">
                  <a:moveTo>
                    <a:pt x="1196" y="0"/>
                  </a:moveTo>
                  <a:lnTo>
                    <a:pt x="1039" y="44"/>
                  </a:lnTo>
                  <a:lnTo>
                    <a:pt x="1039" y="82"/>
                  </a:lnTo>
                  <a:lnTo>
                    <a:pt x="1050" y="181"/>
                  </a:lnTo>
                  <a:lnTo>
                    <a:pt x="1050" y="245"/>
                  </a:lnTo>
                  <a:lnTo>
                    <a:pt x="1030" y="309"/>
                  </a:lnTo>
                  <a:lnTo>
                    <a:pt x="995" y="346"/>
                  </a:lnTo>
                  <a:lnTo>
                    <a:pt x="983" y="373"/>
                  </a:lnTo>
                  <a:lnTo>
                    <a:pt x="966" y="399"/>
                  </a:lnTo>
                  <a:lnTo>
                    <a:pt x="893" y="419"/>
                  </a:lnTo>
                  <a:lnTo>
                    <a:pt x="821" y="445"/>
                  </a:lnTo>
                  <a:lnTo>
                    <a:pt x="777" y="445"/>
                  </a:lnTo>
                  <a:lnTo>
                    <a:pt x="748" y="454"/>
                  </a:lnTo>
                  <a:lnTo>
                    <a:pt x="722" y="492"/>
                  </a:lnTo>
                  <a:lnTo>
                    <a:pt x="684" y="518"/>
                  </a:lnTo>
                  <a:lnTo>
                    <a:pt x="666" y="527"/>
                  </a:lnTo>
                  <a:lnTo>
                    <a:pt x="637" y="527"/>
                  </a:lnTo>
                  <a:lnTo>
                    <a:pt x="602" y="509"/>
                  </a:lnTo>
                  <a:lnTo>
                    <a:pt x="594" y="472"/>
                  </a:lnTo>
                  <a:lnTo>
                    <a:pt x="565" y="408"/>
                  </a:lnTo>
                  <a:lnTo>
                    <a:pt x="547" y="399"/>
                  </a:lnTo>
                  <a:lnTo>
                    <a:pt x="512" y="373"/>
                  </a:lnTo>
                  <a:lnTo>
                    <a:pt x="457" y="364"/>
                  </a:lnTo>
                  <a:lnTo>
                    <a:pt x="419" y="346"/>
                  </a:lnTo>
                  <a:lnTo>
                    <a:pt x="367" y="317"/>
                  </a:lnTo>
                  <a:lnTo>
                    <a:pt x="303" y="291"/>
                  </a:lnTo>
                  <a:lnTo>
                    <a:pt x="0" y="390"/>
                  </a:lnTo>
                  <a:lnTo>
                    <a:pt x="329" y="1947"/>
                  </a:lnTo>
                  <a:lnTo>
                    <a:pt x="2854" y="1074"/>
                  </a:lnTo>
                  <a:lnTo>
                    <a:pt x="2842" y="1062"/>
                  </a:lnTo>
                  <a:lnTo>
                    <a:pt x="2781" y="1001"/>
                  </a:lnTo>
                  <a:lnTo>
                    <a:pt x="2726" y="981"/>
                  </a:lnTo>
                  <a:lnTo>
                    <a:pt x="2636" y="928"/>
                  </a:lnTo>
                  <a:lnTo>
                    <a:pt x="2589" y="928"/>
                  </a:lnTo>
                  <a:lnTo>
                    <a:pt x="2508" y="899"/>
                  </a:lnTo>
                  <a:lnTo>
                    <a:pt x="2461" y="891"/>
                  </a:lnTo>
                  <a:lnTo>
                    <a:pt x="2397" y="899"/>
                  </a:lnTo>
                  <a:lnTo>
                    <a:pt x="2324" y="928"/>
                  </a:lnTo>
                  <a:lnTo>
                    <a:pt x="2295" y="899"/>
                  </a:lnTo>
                  <a:lnTo>
                    <a:pt x="2260" y="835"/>
                  </a:lnTo>
                  <a:lnTo>
                    <a:pt x="2234" y="809"/>
                  </a:lnTo>
                  <a:lnTo>
                    <a:pt x="2188" y="783"/>
                  </a:lnTo>
                  <a:lnTo>
                    <a:pt x="2161" y="771"/>
                  </a:lnTo>
                  <a:lnTo>
                    <a:pt x="2089" y="763"/>
                  </a:lnTo>
                  <a:lnTo>
                    <a:pt x="2013" y="754"/>
                  </a:lnTo>
                  <a:lnTo>
                    <a:pt x="1932" y="754"/>
                  </a:lnTo>
                  <a:lnTo>
                    <a:pt x="1769" y="754"/>
                  </a:lnTo>
                  <a:lnTo>
                    <a:pt x="1731" y="728"/>
                  </a:lnTo>
                  <a:lnTo>
                    <a:pt x="1679" y="672"/>
                  </a:lnTo>
                  <a:lnTo>
                    <a:pt x="1606" y="646"/>
                  </a:lnTo>
                  <a:lnTo>
                    <a:pt x="1551" y="591"/>
                  </a:lnTo>
                  <a:lnTo>
                    <a:pt x="1513" y="553"/>
                  </a:lnTo>
                  <a:lnTo>
                    <a:pt x="1449" y="509"/>
                  </a:lnTo>
                  <a:lnTo>
                    <a:pt x="1385" y="454"/>
                  </a:lnTo>
                  <a:lnTo>
                    <a:pt x="1359" y="419"/>
                  </a:lnTo>
                  <a:lnTo>
                    <a:pt x="1268" y="355"/>
                  </a:lnTo>
                  <a:lnTo>
                    <a:pt x="1268" y="346"/>
                  </a:lnTo>
                  <a:lnTo>
                    <a:pt x="1268" y="317"/>
                  </a:lnTo>
                  <a:lnTo>
                    <a:pt x="1257" y="262"/>
                  </a:lnTo>
                  <a:lnTo>
                    <a:pt x="1239" y="181"/>
                  </a:lnTo>
                  <a:lnTo>
                    <a:pt x="1231" y="128"/>
                  </a:lnTo>
                  <a:lnTo>
                    <a:pt x="1213" y="64"/>
                  </a:lnTo>
                  <a:lnTo>
                    <a:pt x="1196" y="9"/>
                  </a:lnTo>
                  <a:lnTo>
                    <a:pt x="1196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3" name="Freeform 17"/>
            <p:cNvSpPr>
              <a:spLocks noChangeAspect="1"/>
            </p:cNvSpPr>
            <p:nvPr/>
          </p:nvSpPr>
          <p:spPr bwMode="auto">
            <a:xfrm>
              <a:off x="2805" y="2141"/>
              <a:ext cx="742" cy="480"/>
            </a:xfrm>
            <a:custGeom>
              <a:avLst/>
              <a:gdLst>
                <a:gd name="T0" fmla="*/ 731 w 747"/>
                <a:gd name="T1" fmla="*/ 0 h 483"/>
                <a:gd name="T2" fmla="*/ 0 w 747"/>
                <a:gd name="T3" fmla="*/ 245 h 483"/>
                <a:gd name="T4" fmla="*/ 64 w 747"/>
                <a:gd name="T5" fmla="*/ 271 h 483"/>
                <a:gd name="T6" fmla="*/ 115 w 747"/>
                <a:gd name="T7" fmla="*/ 300 h 483"/>
                <a:gd name="T8" fmla="*/ 153 w 747"/>
                <a:gd name="T9" fmla="*/ 318 h 483"/>
                <a:gd name="T10" fmla="*/ 208 w 747"/>
                <a:gd name="T11" fmla="*/ 327 h 483"/>
                <a:gd name="T12" fmla="*/ 242 w 747"/>
                <a:gd name="T13" fmla="*/ 353 h 483"/>
                <a:gd name="T14" fmla="*/ 260 w 747"/>
                <a:gd name="T15" fmla="*/ 362 h 483"/>
                <a:gd name="T16" fmla="*/ 289 w 747"/>
                <a:gd name="T17" fmla="*/ 425 h 483"/>
                <a:gd name="T18" fmla="*/ 297 w 747"/>
                <a:gd name="T19" fmla="*/ 462 h 483"/>
                <a:gd name="T20" fmla="*/ 332 w 747"/>
                <a:gd name="T21" fmla="*/ 480 h 483"/>
                <a:gd name="T22" fmla="*/ 361 w 747"/>
                <a:gd name="T23" fmla="*/ 480 h 483"/>
                <a:gd name="T24" fmla="*/ 378 w 747"/>
                <a:gd name="T25" fmla="*/ 471 h 483"/>
                <a:gd name="T26" fmla="*/ 416 w 747"/>
                <a:gd name="T27" fmla="*/ 445 h 483"/>
                <a:gd name="T28" fmla="*/ 442 w 747"/>
                <a:gd name="T29" fmla="*/ 407 h 483"/>
                <a:gd name="T30" fmla="*/ 471 w 747"/>
                <a:gd name="T31" fmla="*/ 399 h 483"/>
                <a:gd name="T32" fmla="*/ 515 w 747"/>
                <a:gd name="T33" fmla="*/ 399 h 483"/>
                <a:gd name="T34" fmla="*/ 586 w 747"/>
                <a:gd name="T35" fmla="*/ 373 h 483"/>
                <a:gd name="T36" fmla="*/ 659 w 747"/>
                <a:gd name="T37" fmla="*/ 353 h 483"/>
                <a:gd name="T38" fmla="*/ 675 w 747"/>
                <a:gd name="T39" fmla="*/ 327 h 483"/>
                <a:gd name="T40" fmla="*/ 687 w 747"/>
                <a:gd name="T41" fmla="*/ 300 h 483"/>
                <a:gd name="T42" fmla="*/ 722 w 747"/>
                <a:gd name="T43" fmla="*/ 263 h 483"/>
                <a:gd name="T44" fmla="*/ 742 w 747"/>
                <a:gd name="T45" fmla="*/ 200 h 483"/>
                <a:gd name="T46" fmla="*/ 742 w 747"/>
                <a:gd name="T47" fmla="*/ 136 h 483"/>
                <a:gd name="T48" fmla="*/ 731 w 747"/>
                <a:gd name="T49" fmla="*/ 38 h 483"/>
                <a:gd name="T50" fmla="*/ 731 w 747"/>
                <a:gd name="T51" fmla="*/ 0 h 4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47"/>
                <a:gd name="T79" fmla="*/ 0 h 483"/>
                <a:gd name="T80" fmla="*/ 747 w 747"/>
                <a:gd name="T81" fmla="*/ 483 h 4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47" h="483">
                  <a:moveTo>
                    <a:pt x="736" y="0"/>
                  </a:moveTo>
                  <a:lnTo>
                    <a:pt x="0" y="247"/>
                  </a:lnTo>
                  <a:lnTo>
                    <a:pt x="64" y="273"/>
                  </a:lnTo>
                  <a:lnTo>
                    <a:pt x="116" y="302"/>
                  </a:lnTo>
                  <a:lnTo>
                    <a:pt x="154" y="320"/>
                  </a:lnTo>
                  <a:lnTo>
                    <a:pt x="209" y="329"/>
                  </a:lnTo>
                  <a:lnTo>
                    <a:pt x="244" y="355"/>
                  </a:lnTo>
                  <a:lnTo>
                    <a:pt x="262" y="364"/>
                  </a:lnTo>
                  <a:lnTo>
                    <a:pt x="291" y="428"/>
                  </a:lnTo>
                  <a:lnTo>
                    <a:pt x="299" y="465"/>
                  </a:lnTo>
                  <a:lnTo>
                    <a:pt x="334" y="483"/>
                  </a:lnTo>
                  <a:lnTo>
                    <a:pt x="363" y="483"/>
                  </a:lnTo>
                  <a:lnTo>
                    <a:pt x="381" y="474"/>
                  </a:lnTo>
                  <a:lnTo>
                    <a:pt x="419" y="448"/>
                  </a:lnTo>
                  <a:lnTo>
                    <a:pt x="445" y="410"/>
                  </a:lnTo>
                  <a:lnTo>
                    <a:pt x="474" y="401"/>
                  </a:lnTo>
                  <a:lnTo>
                    <a:pt x="518" y="401"/>
                  </a:lnTo>
                  <a:lnTo>
                    <a:pt x="590" y="375"/>
                  </a:lnTo>
                  <a:lnTo>
                    <a:pt x="663" y="355"/>
                  </a:lnTo>
                  <a:lnTo>
                    <a:pt x="680" y="329"/>
                  </a:lnTo>
                  <a:lnTo>
                    <a:pt x="692" y="302"/>
                  </a:lnTo>
                  <a:lnTo>
                    <a:pt x="727" y="265"/>
                  </a:lnTo>
                  <a:lnTo>
                    <a:pt x="747" y="201"/>
                  </a:lnTo>
                  <a:lnTo>
                    <a:pt x="747" y="137"/>
                  </a:lnTo>
                  <a:lnTo>
                    <a:pt x="736" y="38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4" name="Freeform 18"/>
            <p:cNvSpPr>
              <a:spLocks noChangeAspect="1"/>
            </p:cNvSpPr>
            <p:nvPr/>
          </p:nvSpPr>
          <p:spPr bwMode="auto">
            <a:xfrm>
              <a:off x="3763" y="1915"/>
              <a:ext cx="2009" cy="1249"/>
            </a:xfrm>
            <a:custGeom>
              <a:avLst/>
              <a:gdLst>
                <a:gd name="T0" fmla="*/ 1792 w 2022"/>
                <a:gd name="T1" fmla="*/ 101 h 1257"/>
                <a:gd name="T2" fmla="*/ 2009 w 2022"/>
                <a:gd name="T3" fmla="*/ 1104 h 1257"/>
                <a:gd name="T4" fmla="*/ 1576 w 2022"/>
                <a:gd name="T5" fmla="*/ 1249 h 1257"/>
                <a:gd name="T6" fmla="*/ 1564 w 2022"/>
                <a:gd name="T7" fmla="*/ 1237 h 1257"/>
                <a:gd name="T8" fmla="*/ 1503 w 2022"/>
                <a:gd name="T9" fmla="*/ 1176 h 1257"/>
                <a:gd name="T10" fmla="*/ 1449 w 2022"/>
                <a:gd name="T11" fmla="*/ 1157 h 1257"/>
                <a:gd name="T12" fmla="*/ 1359 w 2022"/>
                <a:gd name="T13" fmla="*/ 1104 h 1257"/>
                <a:gd name="T14" fmla="*/ 1313 w 2022"/>
                <a:gd name="T15" fmla="*/ 1104 h 1257"/>
                <a:gd name="T16" fmla="*/ 1232 w 2022"/>
                <a:gd name="T17" fmla="*/ 1075 h 1257"/>
                <a:gd name="T18" fmla="*/ 1185 w 2022"/>
                <a:gd name="T19" fmla="*/ 1067 h 1257"/>
                <a:gd name="T20" fmla="*/ 1122 w 2022"/>
                <a:gd name="T21" fmla="*/ 1075 h 1257"/>
                <a:gd name="T22" fmla="*/ 1049 w 2022"/>
                <a:gd name="T23" fmla="*/ 1104 h 1257"/>
                <a:gd name="T24" fmla="*/ 1020 w 2022"/>
                <a:gd name="T25" fmla="*/ 1075 h 1257"/>
                <a:gd name="T26" fmla="*/ 986 w 2022"/>
                <a:gd name="T27" fmla="*/ 1012 h 1257"/>
                <a:gd name="T28" fmla="*/ 960 w 2022"/>
                <a:gd name="T29" fmla="*/ 986 h 1257"/>
                <a:gd name="T30" fmla="*/ 914 w 2022"/>
                <a:gd name="T31" fmla="*/ 960 h 1257"/>
                <a:gd name="T32" fmla="*/ 887 w 2022"/>
                <a:gd name="T33" fmla="*/ 948 h 1257"/>
                <a:gd name="T34" fmla="*/ 816 w 2022"/>
                <a:gd name="T35" fmla="*/ 940 h 1257"/>
                <a:gd name="T36" fmla="*/ 740 w 2022"/>
                <a:gd name="T37" fmla="*/ 931 h 1257"/>
                <a:gd name="T38" fmla="*/ 660 w 2022"/>
                <a:gd name="T39" fmla="*/ 931 h 1257"/>
                <a:gd name="T40" fmla="*/ 498 w 2022"/>
                <a:gd name="T41" fmla="*/ 931 h 1257"/>
                <a:gd name="T42" fmla="*/ 460 w 2022"/>
                <a:gd name="T43" fmla="*/ 905 h 1257"/>
                <a:gd name="T44" fmla="*/ 408 w 2022"/>
                <a:gd name="T45" fmla="*/ 850 h 1257"/>
                <a:gd name="T46" fmla="*/ 336 w 2022"/>
                <a:gd name="T47" fmla="*/ 824 h 1257"/>
                <a:gd name="T48" fmla="*/ 281 w 2022"/>
                <a:gd name="T49" fmla="*/ 769 h 1257"/>
                <a:gd name="T50" fmla="*/ 243 w 2022"/>
                <a:gd name="T51" fmla="*/ 731 h 1257"/>
                <a:gd name="T52" fmla="*/ 180 w 2022"/>
                <a:gd name="T53" fmla="*/ 688 h 1257"/>
                <a:gd name="T54" fmla="*/ 116 w 2022"/>
                <a:gd name="T55" fmla="*/ 633 h 1257"/>
                <a:gd name="T56" fmla="*/ 90 w 2022"/>
                <a:gd name="T57" fmla="*/ 598 h 1257"/>
                <a:gd name="T58" fmla="*/ 0 w 2022"/>
                <a:gd name="T59" fmla="*/ 535 h 1257"/>
                <a:gd name="T60" fmla="*/ 0 w 2022"/>
                <a:gd name="T61" fmla="*/ 526 h 1257"/>
                <a:gd name="T62" fmla="*/ 9 w 2022"/>
                <a:gd name="T63" fmla="*/ 526 h 1257"/>
                <a:gd name="T64" fmla="*/ 35 w 2022"/>
                <a:gd name="T65" fmla="*/ 489 h 1257"/>
                <a:gd name="T66" fmla="*/ 64 w 2022"/>
                <a:gd name="T67" fmla="*/ 454 h 1257"/>
                <a:gd name="T68" fmla="*/ 90 w 2022"/>
                <a:gd name="T69" fmla="*/ 433 h 1257"/>
                <a:gd name="T70" fmla="*/ 180 w 2022"/>
                <a:gd name="T71" fmla="*/ 425 h 1257"/>
                <a:gd name="T72" fmla="*/ 269 w 2022"/>
                <a:gd name="T73" fmla="*/ 382 h 1257"/>
                <a:gd name="T74" fmla="*/ 307 w 2022"/>
                <a:gd name="T75" fmla="*/ 362 h 1257"/>
                <a:gd name="T76" fmla="*/ 371 w 2022"/>
                <a:gd name="T77" fmla="*/ 353 h 1257"/>
                <a:gd name="T78" fmla="*/ 469 w 2022"/>
                <a:gd name="T79" fmla="*/ 309 h 1257"/>
                <a:gd name="T80" fmla="*/ 533 w 2022"/>
                <a:gd name="T81" fmla="*/ 254 h 1257"/>
                <a:gd name="T82" fmla="*/ 587 w 2022"/>
                <a:gd name="T83" fmla="*/ 208 h 1257"/>
                <a:gd name="T84" fmla="*/ 668 w 2022"/>
                <a:gd name="T85" fmla="*/ 200 h 1257"/>
                <a:gd name="T86" fmla="*/ 760 w 2022"/>
                <a:gd name="T87" fmla="*/ 173 h 1257"/>
                <a:gd name="T88" fmla="*/ 842 w 2022"/>
                <a:gd name="T89" fmla="*/ 136 h 1257"/>
                <a:gd name="T90" fmla="*/ 896 w 2022"/>
                <a:gd name="T91" fmla="*/ 101 h 1257"/>
                <a:gd name="T92" fmla="*/ 1004 w 2022"/>
                <a:gd name="T93" fmla="*/ 38 h 1257"/>
                <a:gd name="T94" fmla="*/ 1041 w 2022"/>
                <a:gd name="T95" fmla="*/ 9 h 1257"/>
                <a:gd name="T96" fmla="*/ 1113 w 2022"/>
                <a:gd name="T97" fmla="*/ 0 h 1257"/>
                <a:gd name="T98" fmla="*/ 1194 w 2022"/>
                <a:gd name="T99" fmla="*/ 9 h 1257"/>
                <a:gd name="T100" fmla="*/ 1275 w 2022"/>
                <a:gd name="T101" fmla="*/ 0 h 1257"/>
                <a:gd name="T102" fmla="*/ 1385 w 2022"/>
                <a:gd name="T103" fmla="*/ 20 h 1257"/>
                <a:gd name="T104" fmla="*/ 1466 w 2022"/>
                <a:gd name="T105" fmla="*/ 38 h 1257"/>
                <a:gd name="T106" fmla="*/ 1547 w 2022"/>
                <a:gd name="T107" fmla="*/ 55 h 1257"/>
                <a:gd name="T108" fmla="*/ 1647 w 2022"/>
                <a:gd name="T109" fmla="*/ 64 h 1257"/>
                <a:gd name="T110" fmla="*/ 1711 w 2022"/>
                <a:gd name="T111" fmla="*/ 80 h 1257"/>
                <a:gd name="T112" fmla="*/ 1792 w 2022"/>
                <a:gd name="T113" fmla="*/ 101 h 125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022"/>
                <a:gd name="T172" fmla="*/ 0 h 1257"/>
                <a:gd name="T173" fmla="*/ 2022 w 2022"/>
                <a:gd name="T174" fmla="*/ 1257 h 125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022" h="1257">
                  <a:moveTo>
                    <a:pt x="1804" y="102"/>
                  </a:moveTo>
                  <a:lnTo>
                    <a:pt x="2022" y="1111"/>
                  </a:lnTo>
                  <a:lnTo>
                    <a:pt x="1586" y="1257"/>
                  </a:lnTo>
                  <a:lnTo>
                    <a:pt x="1574" y="1245"/>
                  </a:lnTo>
                  <a:lnTo>
                    <a:pt x="1513" y="1184"/>
                  </a:lnTo>
                  <a:lnTo>
                    <a:pt x="1458" y="1164"/>
                  </a:lnTo>
                  <a:lnTo>
                    <a:pt x="1368" y="1111"/>
                  </a:lnTo>
                  <a:lnTo>
                    <a:pt x="1321" y="1111"/>
                  </a:lnTo>
                  <a:lnTo>
                    <a:pt x="1240" y="1082"/>
                  </a:lnTo>
                  <a:lnTo>
                    <a:pt x="1193" y="1074"/>
                  </a:lnTo>
                  <a:lnTo>
                    <a:pt x="1129" y="1082"/>
                  </a:lnTo>
                  <a:lnTo>
                    <a:pt x="1056" y="1111"/>
                  </a:lnTo>
                  <a:lnTo>
                    <a:pt x="1027" y="1082"/>
                  </a:lnTo>
                  <a:lnTo>
                    <a:pt x="992" y="1018"/>
                  </a:lnTo>
                  <a:lnTo>
                    <a:pt x="966" y="992"/>
                  </a:lnTo>
                  <a:lnTo>
                    <a:pt x="920" y="966"/>
                  </a:lnTo>
                  <a:lnTo>
                    <a:pt x="893" y="954"/>
                  </a:lnTo>
                  <a:lnTo>
                    <a:pt x="821" y="946"/>
                  </a:lnTo>
                  <a:lnTo>
                    <a:pt x="745" y="937"/>
                  </a:lnTo>
                  <a:lnTo>
                    <a:pt x="664" y="937"/>
                  </a:lnTo>
                  <a:lnTo>
                    <a:pt x="501" y="937"/>
                  </a:lnTo>
                  <a:lnTo>
                    <a:pt x="463" y="911"/>
                  </a:lnTo>
                  <a:lnTo>
                    <a:pt x="411" y="855"/>
                  </a:lnTo>
                  <a:lnTo>
                    <a:pt x="338" y="829"/>
                  </a:lnTo>
                  <a:lnTo>
                    <a:pt x="283" y="774"/>
                  </a:lnTo>
                  <a:lnTo>
                    <a:pt x="245" y="736"/>
                  </a:lnTo>
                  <a:lnTo>
                    <a:pt x="181" y="692"/>
                  </a:lnTo>
                  <a:lnTo>
                    <a:pt x="117" y="637"/>
                  </a:lnTo>
                  <a:lnTo>
                    <a:pt x="91" y="602"/>
                  </a:lnTo>
                  <a:lnTo>
                    <a:pt x="0" y="538"/>
                  </a:lnTo>
                  <a:lnTo>
                    <a:pt x="0" y="529"/>
                  </a:lnTo>
                  <a:lnTo>
                    <a:pt x="9" y="529"/>
                  </a:lnTo>
                  <a:lnTo>
                    <a:pt x="35" y="492"/>
                  </a:lnTo>
                  <a:lnTo>
                    <a:pt x="64" y="457"/>
                  </a:lnTo>
                  <a:lnTo>
                    <a:pt x="91" y="436"/>
                  </a:lnTo>
                  <a:lnTo>
                    <a:pt x="181" y="428"/>
                  </a:lnTo>
                  <a:lnTo>
                    <a:pt x="271" y="384"/>
                  </a:lnTo>
                  <a:lnTo>
                    <a:pt x="309" y="364"/>
                  </a:lnTo>
                  <a:lnTo>
                    <a:pt x="373" y="355"/>
                  </a:lnTo>
                  <a:lnTo>
                    <a:pt x="472" y="311"/>
                  </a:lnTo>
                  <a:lnTo>
                    <a:pt x="536" y="256"/>
                  </a:lnTo>
                  <a:lnTo>
                    <a:pt x="591" y="209"/>
                  </a:lnTo>
                  <a:lnTo>
                    <a:pt x="672" y="201"/>
                  </a:lnTo>
                  <a:lnTo>
                    <a:pt x="765" y="174"/>
                  </a:lnTo>
                  <a:lnTo>
                    <a:pt x="847" y="137"/>
                  </a:lnTo>
                  <a:lnTo>
                    <a:pt x="902" y="102"/>
                  </a:lnTo>
                  <a:lnTo>
                    <a:pt x="1010" y="38"/>
                  </a:lnTo>
                  <a:lnTo>
                    <a:pt x="1048" y="9"/>
                  </a:lnTo>
                  <a:lnTo>
                    <a:pt x="1120" y="0"/>
                  </a:lnTo>
                  <a:lnTo>
                    <a:pt x="1202" y="9"/>
                  </a:lnTo>
                  <a:lnTo>
                    <a:pt x="1283" y="0"/>
                  </a:lnTo>
                  <a:lnTo>
                    <a:pt x="1394" y="20"/>
                  </a:lnTo>
                  <a:lnTo>
                    <a:pt x="1475" y="38"/>
                  </a:lnTo>
                  <a:lnTo>
                    <a:pt x="1557" y="55"/>
                  </a:lnTo>
                  <a:lnTo>
                    <a:pt x="1658" y="64"/>
                  </a:lnTo>
                  <a:lnTo>
                    <a:pt x="1722" y="81"/>
                  </a:lnTo>
                  <a:lnTo>
                    <a:pt x="1804" y="102"/>
                  </a:lnTo>
                  <a:close/>
                </a:path>
              </a:pathLst>
            </a:custGeom>
            <a:solidFill>
              <a:srgbClr val="993366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5" name="Rectangle 19"/>
            <p:cNvSpPr>
              <a:spLocks noChangeAspect="1" noChangeArrowheads="1"/>
            </p:cNvSpPr>
            <p:nvPr/>
          </p:nvSpPr>
          <p:spPr bwMode="auto">
            <a:xfrm>
              <a:off x="2449" y="1664"/>
              <a:ext cx="87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6" name="Rectangle 20"/>
            <p:cNvSpPr>
              <a:spLocks noChangeAspect="1" noChangeArrowheads="1"/>
            </p:cNvSpPr>
            <p:nvPr/>
          </p:nvSpPr>
          <p:spPr bwMode="auto">
            <a:xfrm>
              <a:off x="4223" y="1039"/>
              <a:ext cx="64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7" name="Rectangle 21"/>
            <p:cNvSpPr>
              <a:spLocks noChangeAspect="1" noChangeArrowheads="1"/>
            </p:cNvSpPr>
            <p:nvPr/>
          </p:nvSpPr>
          <p:spPr bwMode="auto">
            <a:xfrm>
              <a:off x="4587" y="2468"/>
              <a:ext cx="870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98" name="Rectangle 22"/>
            <p:cNvSpPr>
              <a:spLocks noChangeAspect="1" noChangeArrowheads="1"/>
            </p:cNvSpPr>
            <p:nvPr/>
          </p:nvSpPr>
          <p:spPr bwMode="auto">
            <a:xfrm>
              <a:off x="2929" y="3100"/>
              <a:ext cx="647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999" name="Rectangle 23"/>
          <p:cNvSpPr>
            <a:spLocks noChangeAspect="1" noChangeArrowheads="1"/>
          </p:cNvSpPr>
          <p:nvPr/>
        </p:nvSpPr>
        <p:spPr bwMode="auto">
          <a:xfrm>
            <a:off x="5103812" y="4430712"/>
            <a:ext cx="904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 dirty="0" err="1">
                <a:solidFill>
                  <a:srgbClr val="000000"/>
                </a:solidFill>
                <a:latin typeface="Times New Roman" pitchFamily="18" charset="0"/>
              </a:rPr>
              <a:t>Bojac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</a:rPr>
              <a:t> 2A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27000" name="Rectangle 24"/>
          <p:cNvSpPr>
            <a:spLocks noChangeAspect="1" noChangeArrowheads="1"/>
          </p:cNvSpPr>
          <p:nvPr/>
        </p:nvSpPr>
        <p:spPr bwMode="auto">
          <a:xfrm>
            <a:off x="7237412" y="3048000"/>
            <a:ext cx="1296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Wickham 3A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27001" name="Rectangle 25"/>
          <p:cNvSpPr>
            <a:spLocks noChangeAspect="1" noChangeArrowheads="1"/>
          </p:cNvSpPr>
          <p:nvPr/>
        </p:nvSpPr>
        <p:spPr bwMode="auto">
          <a:xfrm>
            <a:off x="4150518" y="2101056"/>
            <a:ext cx="1296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 dirty="0">
                <a:solidFill>
                  <a:srgbClr val="000000"/>
                </a:solidFill>
                <a:latin typeface="Times New Roman" pitchFamily="18" charset="0"/>
              </a:rPr>
              <a:t>Wickham 4A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27002" name="Rectangle 26"/>
          <p:cNvSpPr>
            <a:spLocks noChangeAspect="1" noChangeArrowheads="1"/>
          </p:cNvSpPr>
          <p:nvPr/>
        </p:nvSpPr>
        <p:spPr bwMode="auto">
          <a:xfrm>
            <a:off x="7466012" y="914400"/>
            <a:ext cx="904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Bojac 1A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517524" y="231775"/>
            <a:ext cx="9236075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FF00"/>
                </a:solidFill>
                <a:latin typeface="Tahoma" pitchFamily="34" charset="0"/>
              </a:rPr>
              <a:t>SPATIAL </a:t>
            </a:r>
            <a:r>
              <a:rPr lang="en-US" sz="4000" b="1" dirty="0" smtClean="0">
                <a:solidFill>
                  <a:srgbClr val="FFFF00"/>
                </a:solidFill>
                <a:latin typeface="Tahoma" pitchFamily="34" charset="0"/>
              </a:rPr>
              <a:t>VARIABILITY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2401" y="5562600"/>
            <a:ext cx="8077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Opportunity for VR Fertilization, Liming, and Seeding Rate??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Fields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388" y="1587500"/>
            <a:ext cx="8023225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2819400" y="3581400"/>
            <a:ext cx="854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34.7 ac</a:t>
            </a: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4038600" y="1600200"/>
            <a:ext cx="4443413" cy="1200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 2 passes w/ 12 row planter = 10.6 ac (~30%)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 Total area covered by planter = 46.2 ac</a:t>
            </a:r>
          </a:p>
          <a:p>
            <a:pPr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 Total area double planted = 2.99 ac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8051800" cy="5489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Rectangle 409"/>
          <p:cNvSpPr txBox="1">
            <a:spLocks noChangeArrowheads="1"/>
          </p:cNvSpPr>
          <p:nvPr/>
        </p:nvSpPr>
        <p:spPr>
          <a:xfrm>
            <a:off x="1905000" y="79375"/>
            <a:ext cx="5257800" cy="1063625"/>
          </a:xfrm>
          <a:prstGeom prst="rect">
            <a:avLst/>
          </a:prstGeom>
          <a:noFill/>
          <a:ln/>
        </p:spPr>
        <p:txBody>
          <a:bodyPr lIns="90488" tIns="44450" rIns="90488" bIns="44450" anchor="ctr">
            <a:normAutofit fontScale="90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1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Waterways and Tree Rows</a:t>
            </a:r>
            <a:endParaRPr lang="en-US" sz="41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Work\Presentations\Presentations_11\info_ag\Hunt_223_5.4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2712"/>
            <a:ext cx="9144000" cy="5385288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 Fields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38100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5.4 Ac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Precision Ag: The Tale of Two Technologies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Information-intensive &amp; Embodied-knowledge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3429000" cy="2283364"/>
          </a:xfrm>
          <a:noFill/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Information-intensive</a:t>
            </a:r>
          </a:p>
          <a:p>
            <a:pPr>
              <a:lnSpc>
                <a:spcPct val="115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Field level data to make decisions</a:t>
            </a:r>
          </a:p>
          <a:p>
            <a:pPr>
              <a:lnSpc>
                <a:spcPct val="115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Requires additional data and skill</a:t>
            </a:r>
          </a:p>
          <a:p>
            <a:pPr>
              <a:lnSpc>
                <a:spcPct val="115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IPM</a:t>
            </a:r>
          </a:p>
          <a:p>
            <a:pPr>
              <a:lnSpc>
                <a:spcPct val="115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55060"/>
            <a:ext cx="4038600" cy="2131140"/>
          </a:xfrm>
          <a:noFill/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Embodied-knowledge</a:t>
            </a:r>
          </a:p>
          <a:p>
            <a:pPr>
              <a:lnSpc>
                <a:spcPct val="115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Information purchased in the form of an input</a:t>
            </a:r>
          </a:p>
          <a:p>
            <a:pPr>
              <a:lnSpc>
                <a:spcPct val="115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Requires minimal additional data/skill</a:t>
            </a:r>
          </a:p>
          <a:p>
            <a:pPr>
              <a:lnSpc>
                <a:spcPct val="115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Round-up Ready or Bt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4267200"/>
            <a:ext cx="3429000" cy="274026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Yield monitors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Traditional variable rate applications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*Data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876800" y="4267200"/>
            <a:ext cx="4267200" cy="2590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Automated guidance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On-the-go sensors applying variable rates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*Automated</a:t>
            </a:r>
          </a:p>
        </p:txBody>
      </p:sp>
      <p:sp>
        <p:nvSpPr>
          <p:cNvPr id="10" name="Curved Up Arrow 9"/>
          <p:cNvSpPr/>
          <p:nvPr/>
        </p:nvSpPr>
        <p:spPr bwMode="auto">
          <a:xfrm rot="21405945">
            <a:off x="1608051" y="6339577"/>
            <a:ext cx="4259447" cy="398585"/>
          </a:xfrm>
          <a:prstGeom prst="curvedUpArrow">
            <a:avLst>
              <a:gd name="adj1" fmla="val 25000"/>
              <a:gd name="adj2" fmla="val 37548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04800" y="4114800"/>
            <a:ext cx="84582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  <p:bldP spid="18436" grpId="0" build="p"/>
      <p:bldP spid="8" grpId="0" build="p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4150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Variable-rate Seeding </a:t>
            </a:r>
            <a:r>
              <a:rPr lang="en-US" smtClean="0"/>
              <a:t>of Cotton and Corn</a:t>
            </a:r>
            <a:endParaRPr lang="en-US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1371600" y="3724275"/>
            <a:ext cx="6400800" cy="1752600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5127" name="Picture 7" descr="16 row JD Planter.jpg"/>
          <p:cNvPicPr>
            <a:picLocks noChangeAspect="1"/>
          </p:cNvPicPr>
          <p:nvPr/>
        </p:nvPicPr>
        <p:blipFill>
          <a:blip r:embed="rId3" cstate="print"/>
          <a:srcRect b="-50"/>
          <a:stretch>
            <a:fillRect/>
          </a:stretch>
        </p:blipFill>
        <p:spPr bwMode="auto">
          <a:xfrm>
            <a:off x="0" y="1676400"/>
            <a:ext cx="9144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Cotton – </a:t>
            </a:r>
            <a:r>
              <a:rPr lang="en-US" dirty="0" err="1" smtClean="0"/>
              <a:t>Brosch</a:t>
            </a:r>
            <a:r>
              <a:rPr lang="en-US" dirty="0" smtClean="0"/>
              <a:t>,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9539" y="1457326"/>
            <a:ext cx="5273061" cy="258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892" y="1447800"/>
            <a:ext cx="393910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6825" y="4343400"/>
            <a:ext cx="66103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219200" y="6159500"/>
            <a:ext cx="66294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 VR Seeding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 rot="1044091">
            <a:off x="4831362" y="1815816"/>
            <a:ext cx="4208073" cy="4755735"/>
            <a:chOff x="2334" y="635"/>
            <a:chExt cx="3438" cy="3396"/>
          </a:xfrm>
        </p:grpSpPr>
        <p:sp>
          <p:nvSpPr>
            <p:cNvPr id="14364" name="Freeform 4"/>
            <p:cNvSpPr>
              <a:spLocks noChangeAspect="1"/>
            </p:cNvSpPr>
            <p:nvPr/>
          </p:nvSpPr>
          <p:spPr bwMode="auto">
            <a:xfrm>
              <a:off x="2334" y="1294"/>
              <a:ext cx="1184" cy="1075"/>
            </a:xfrm>
            <a:custGeom>
              <a:avLst/>
              <a:gdLst>
                <a:gd name="T0" fmla="*/ 0 w 1192"/>
                <a:gd name="T1" fmla="*/ 326 h 1083"/>
                <a:gd name="T2" fmla="*/ 965 w 1192"/>
                <a:gd name="T3" fmla="*/ 0 h 1083"/>
                <a:gd name="T4" fmla="*/ 983 w 1192"/>
                <a:gd name="T5" fmla="*/ 73 h 1083"/>
                <a:gd name="T6" fmla="*/ 992 w 1192"/>
                <a:gd name="T7" fmla="*/ 154 h 1083"/>
                <a:gd name="T8" fmla="*/ 1021 w 1192"/>
                <a:gd name="T9" fmla="*/ 245 h 1083"/>
                <a:gd name="T10" fmla="*/ 1029 w 1192"/>
                <a:gd name="T11" fmla="*/ 300 h 1083"/>
                <a:gd name="T12" fmla="*/ 1056 w 1192"/>
                <a:gd name="T13" fmla="*/ 390 h 1083"/>
                <a:gd name="T14" fmla="*/ 1064 w 1192"/>
                <a:gd name="T15" fmla="*/ 416 h 1083"/>
                <a:gd name="T16" fmla="*/ 1082 w 1192"/>
                <a:gd name="T17" fmla="*/ 463 h 1083"/>
                <a:gd name="T18" fmla="*/ 1073 w 1192"/>
                <a:gd name="T19" fmla="*/ 501 h 1083"/>
                <a:gd name="T20" fmla="*/ 1093 w 1192"/>
                <a:gd name="T21" fmla="*/ 536 h 1083"/>
                <a:gd name="T22" fmla="*/ 1102 w 1192"/>
                <a:gd name="T23" fmla="*/ 573 h 1083"/>
                <a:gd name="T24" fmla="*/ 1111 w 1192"/>
                <a:gd name="T25" fmla="*/ 608 h 1083"/>
                <a:gd name="T26" fmla="*/ 1128 w 1192"/>
                <a:gd name="T27" fmla="*/ 664 h 1083"/>
                <a:gd name="T28" fmla="*/ 1154 w 1192"/>
                <a:gd name="T29" fmla="*/ 728 h 1083"/>
                <a:gd name="T30" fmla="*/ 1192 w 1192"/>
                <a:gd name="T31" fmla="*/ 780 h 1083"/>
                <a:gd name="T32" fmla="*/ 1192 w 1192"/>
                <a:gd name="T33" fmla="*/ 800 h 1083"/>
                <a:gd name="T34" fmla="*/ 363 w 1192"/>
                <a:gd name="T35" fmla="*/ 1083 h 1083"/>
                <a:gd name="T36" fmla="*/ 299 w 1192"/>
                <a:gd name="T37" fmla="*/ 1083 h 1083"/>
                <a:gd name="T38" fmla="*/ 244 w 1192"/>
                <a:gd name="T39" fmla="*/ 1083 h 1083"/>
                <a:gd name="T40" fmla="*/ 180 w 1192"/>
                <a:gd name="T41" fmla="*/ 1054 h 1083"/>
                <a:gd name="T42" fmla="*/ 145 w 1192"/>
                <a:gd name="T43" fmla="*/ 1045 h 1083"/>
                <a:gd name="T44" fmla="*/ 0 w 1192"/>
                <a:gd name="T45" fmla="*/ 326 h 10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92"/>
                <a:gd name="T70" fmla="*/ 0 h 1083"/>
                <a:gd name="T71" fmla="*/ 1192 w 1192"/>
                <a:gd name="T72" fmla="*/ 1083 h 10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92" h="1083">
                  <a:moveTo>
                    <a:pt x="0" y="326"/>
                  </a:moveTo>
                  <a:lnTo>
                    <a:pt x="965" y="0"/>
                  </a:lnTo>
                  <a:lnTo>
                    <a:pt x="983" y="73"/>
                  </a:lnTo>
                  <a:lnTo>
                    <a:pt x="992" y="154"/>
                  </a:lnTo>
                  <a:lnTo>
                    <a:pt x="1021" y="245"/>
                  </a:lnTo>
                  <a:lnTo>
                    <a:pt x="1029" y="300"/>
                  </a:lnTo>
                  <a:lnTo>
                    <a:pt x="1056" y="390"/>
                  </a:lnTo>
                  <a:lnTo>
                    <a:pt x="1064" y="416"/>
                  </a:lnTo>
                  <a:lnTo>
                    <a:pt x="1082" y="463"/>
                  </a:lnTo>
                  <a:lnTo>
                    <a:pt x="1073" y="501"/>
                  </a:lnTo>
                  <a:lnTo>
                    <a:pt x="1093" y="536"/>
                  </a:lnTo>
                  <a:lnTo>
                    <a:pt x="1102" y="573"/>
                  </a:lnTo>
                  <a:lnTo>
                    <a:pt x="1111" y="608"/>
                  </a:lnTo>
                  <a:lnTo>
                    <a:pt x="1128" y="664"/>
                  </a:lnTo>
                  <a:lnTo>
                    <a:pt x="1154" y="728"/>
                  </a:lnTo>
                  <a:lnTo>
                    <a:pt x="1192" y="780"/>
                  </a:lnTo>
                  <a:lnTo>
                    <a:pt x="1192" y="800"/>
                  </a:lnTo>
                  <a:lnTo>
                    <a:pt x="363" y="1083"/>
                  </a:lnTo>
                  <a:lnTo>
                    <a:pt x="299" y="1083"/>
                  </a:lnTo>
                  <a:lnTo>
                    <a:pt x="244" y="1083"/>
                  </a:lnTo>
                  <a:lnTo>
                    <a:pt x="180" y="1054"/>
                  </a:lnTo>
                  <a:lnTo>
                    <a:pt x="145" y="1045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65" name="Freeform 5"/>
            <p:cNvSpPr>
              <a:spLocks noChangeAspect="1"/>
            </p:cNvSpPr>
            <p:nvPr/>
          </p:nvSpPr>
          <p:spPr bwMode="auto">
            <a:xfrm>
              <a:off x="3293" y="1221"/>
              <a:ext cx="399" cy="867"/>
            </a:xfrm>
            <a:custGeom>
              <a:avLst/>
              <a:gdLst>
                <a:gd name="T0" fmla="*/ 0 w 402"/>
                <a:gd name="T1" fmla="*/ 73 h 873"/>
                <a:gd name="T2" fmla="*/ 201 w 402"/>
                <a:gd name="T3" fmla="*/ 0 h 873"/>
                <a:gd name="T4" fmla="*/ 201 w 402"/>
                <a:gd name="T5" fmla="*/ 27 h 873"/>
                <a:gd name="T6" fmla="*/ 227 w 402"/>
                <a:gd name="T7" fmla="*/ 65 h 873"/>
                <a:gd name="T8" fmla="*/ 256 w 402"/>
                <a:gd name="T9" fmla="*/ 117 h 873"/>
                <a:gd name="T10" fmla="*/ 256 w 402"/>
                <a:gd name="T11" fmla="*/ 163 h 873"/>
                <a:gd name="T12" fmla="*/ 274 w 402"/>
                <a:gd name="T13" fmla="*/ 219 h 873"/>
                <a:gd name="T14" fmla="*/ 291 w 402"/>
                <a:gd name="T15" fmla="*/ 291 h 873"/>
                <a:gd name="T16" fmla="*/ 282 w 402"/>
                <a:gd name="T17" fmla="*/ 335 h 873"/>
                <a:gd name="T18" fmla="*/ 309 w 402"/>
                <a:gd name="T19" fmla="*/ 355 h 873"/>
                <a:gd name="T20" fmla="*/ 309 w 402"/>
                <a:gd name="T21" fmla="*/ 399 h 873"/>
                <a:gd name="T22" fmla="*/ 309 w 402"/>
                <a:gd name="T23" fmla="*/ 446 h 873"/>
                <a:gd name="T24" fmla="*/ 338 w 402"/>
                <a:gd name="T25" fmla="*/ 489 h 873"/>
                <a:gd name="T26" fmla="*/ 355 w 402"/>
                <a:gd name="T27" fmla="*/ 536 h 873"/>
                <a:gd name="T28" fmla="*/ 402 w 402"/>
                <a:gd name="T29" fmla="*/ 562 h 873"/>
                <a:gd name="T30" fmla="*/ 381 w 402"/>
                <a:gd name="T31" fmla="*/ 617 h 873"/>
                <a:gd name="T32" fmla="*/ 390 w 402"/>
                <a:gd name="T33" fmla="*/ 626 h 873"/>
                <a:gd name="T34" fmla="*/ 390 w 402"/>
                <a:gd name="T35" fmla="*/ 673 h 873"/>
                <a:gd name="T36" fmla="*/ 381 w 402"/>
                <a:gd name="T37" fmla="*/ 728 h 873"/>
                <a:gd name="T38" fmla="*/ 402 w 402"/>
                <a:gd name="T39" fmla="*/ 754 h 873"/>
                <a:gd name="T40" fmla="*/ 402 w 402"/>
                <a:gd name="T41" fmla="*/ 818 h 873"/>
                <a:gd name="T42" fmla="*/ 227 w 402"/>
                <a:gd name="T43" fmla="*/ 873 h 873"/>
                <a:gd name="T44" fmla="*/ 227 w 402"/>
                <a:gd name="T45" fmla="*/ 853 h 873"/>
                <a:gd name="T46" fmla="*/ 189 w 402"/>
                <a:gd name="T47" fmla="*/ 801 h 873"/>
                <a:gd name="T48" fmla="*/ 163 w 402"/>
                <a:gd name="T49" fmla="*/ 737 h 873"/>
                <a:gd name="T50" fmla="*/ 146 w 402"/>
                <a:gd name="T51" fmla="*/ 681 h 873"/>
                <a:gd name="T52" fmla="*/ 137 w 402"/>
                <a:gd name="T53" fmla="*/ 646 h 873"/>
                <a:gd name="T54" fmla="*/ 128 w 402"/>
                <a:gd name="T55" fmla="*/ 609 h 873"/>
                <a:gd name="T56" fmla="*/ 108 w 402"/>
                <a:gd name="T57" fmla="*/ 574 h 873"/>
                <a:gd name="T58" fmla="*/ 117 w 402"/>
                <a:gd name="T59" fmla="*/ 536 h 873"/>
                <a:gd name="T60" fmla="*/ 99 w 402"/>
                <a:gd name="T61" fmla="*/ 489 h 873"/>
                <a:gd name="T62" fmla="*/ 91 w 402"/>
                <a:gd name="T63" fmla="*/ 463 h 873"/>
                <a:gd name="T64" fmla="*/ 64 w 402"/>
                <a:gd name="T65" fmla="*/ 373 h 873"/>
                <a:gd name="T66" fmla="*/ 56 w 402"/>
                <a:gd name="T67" fmla="*/ 318 h 873"/>
                <a:gd name="T68" fmla="*/ 27 w 402"/>
                <a:gd name="T69" fmla="*/ 227 h 873"/>
                <a:gd name="T70" fmla="*/ 18 w 402"/>
                <a:gd name="T71" fmla="*/ 146 h 873"/>
                <a:gd name="T72" fmla="*/ 0 w 402"/>
                <a:gd name="T73" fmla="*/ 73 h 87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02"/>
                <a:gd name="T112" fmla="*/ 0 h 873"/>
                <a:gd name="T113" fmla="*/ 402 w 402"/>
                <a:gd name="T114" fmla="*/ 873 h 87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02" h="873">
                  <a:moveTo>
                    <a:pt x="0" y="73"/>
                  </a:moveTo>
                  <a:lnTo>
                    <a:pt x="201" y="0"/>
                  </a:lnTo>
                  <a:lnTo>
                    <a:pt x="201" y="27"/>
                  </a:lnTo>
                  <a:lnTo>
                    <a:pt x="227" y="65"/>
                  </a:lnTo>
                  <a:lnTo>
                    <a:pt x="256" y="117"/>
                  </a:lnTo>
                  <a:lnTo>
                    <a:pt x="256" y="163"/>
                  </a:lnTo>
                  <a:lnTo>
                    <a:pt x="274" y="219"/>
                  </a:lnTo>
                  <a:lnTo>
                    <a:pt x="291" y="291"/>
                  </a:lnTo>
                  <a:lnTo>
                    <a:pt x="282" y="335"/>
                  </a:lnTo>
                  <a:lnTo>
                    <a:pt x="309" y="355"/>
                  </a:lnTo>
                  <a:lnTo>
                    <a:pt x="309" y="399"/>
                  </a:lnTo>
                  <a:lnTo>
                    <a:pt x="309" y="446"/>
                  </a:lnTo>
                  <a:lnTo>
                    <a:pt x="338" y="489"/>
                  </a:lnTo>
                  <a:lnTo>
                    <a:pt x="355" y="536"/>
                  </a:lnTo>
                  <a:lnTo>
                    <a:pt x="402" y="562"/>
                  </a:lnTo>
                  <a:lnTo>
                    <a:pt x="381" y="617"/>
                  </a:lnTo>
                  <a:lnTo>
                    <a:pt x="390" y="626"/>
                  </a:lnTo>
                  <a:lnTo>
                    <a:pt x="390" y="673"/>
                  </a:lnTo>
                  <a:lnTo>
                    <a:pt x="381" y="728"/>
                  </a:lnTo>
                  <a:lnTo>
                    <a:pt x="402" y="754"/>
                  </a:lnTo>
                  <a:lnTo>
                    <a:pt x="402" y="818"/>
                  </a:lnTo>
                  <a:lnTo>
                    <a:pt x="227" y="873"/>
                  </a:lnTo>
                  <a:lnTo>
                    <a:pt x="227" y="853"/>
                  </a:lnTo>
                  <a:lnTo>
                    <a:pt x="189" y="801"/>
                  </a:lnTo>
                  <a:lnTo>
                    <a:pt x="163" y="737"/>
                  </a:lnTo>
                  <a:lnTo>
                    <a:pt x="146" y="681"/>
                  </a:lnTo>
                  <a:lnTo>
                    <a:pt x="137" y="646"/>
                  </a:lnTo>
                  <a:lnTo>
                    <a:pt x="128" y="609"/>
                  </a:lnTo>
                  <a:lnTo>
                    <a:pt x="108" y="574"/>
                  </a:lnTo>
                  <a:lnTo>
                    <a:pt x="117" y="536"/>
                  </a:lnTo>
                  <a:lnTo>
                    <a:pt x="99" y="489"/>
                  </a:lnTo>
                  <a:lnTo>
                    <a:pt x="91" y="463"/>
                  </a:lnTo>
                  <a:lnTo>
                    <a:pt x="64" y="373"/>
                  </a:lnTo>
                  <a:lnTo>
                    <a:pt x="56" y="318"/>
                  </a:lnTo>
                  <a:lnTo>
                    <a:pt x="27" y="227"/>
                  </a:lnTo>
                  <a:lnTo>
                    <a:pt x="18" y="146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66" name="Freeform 6"/>
            <p:cNvSpPr>
              <a:spLocks noChangeAspect="1"/>
            </p:cNvSpPr>
            <p:nvPr/>
          </p:nvSpPr>
          <p:spPr bwMode="auto">
            <a:xfrm>
              <a:off x="3492" y="635"/>
              <a:ext cx="1936" cy="1208"/>
            </a:xfrm>
            <a:custGeom>
              <a:avLst/>
              <a:gdLst>
                <a:gd name="T0" fmla="*/ 0 w 1949"/>
                <a:gd name="T1" fmla="*/ 590 h 1216"/>
                <a:gd name="T2" fmla="*/ 1766 w 1949"/>
                <a:gd name="T3" fmla="*/ 0 h 1216"/>
                <a:gd name="T4" fmla="*/ 1949 w 1949"/>
                <a:gd name="T5" fmla="*/ 817 h 1216"/>
                <a:gd name="T6" fmla="*/ 1367 w 1949"/>
                <a:gd name="T7" fmla="*/ 1018 h 1216"/>
                <a:gd name="T8" fmla="*/ 1347 w 1949"/>
                <a:gd name="T9" fmla="*/ 1018 h 1216"/>
                <a:gd name="T10" fmla="*/ 1312 w 1949"/>
                <a:gd name="T11" fmla="*/ 989 h 1216"/>
                <a:gd name="T12" fmla="*/ 1219 w 1949"/>
                <a:gd name="T13" fmla="*/ 899 h 1216"/>
                <a:gd name="T14" fmla="*/ 1184 w 1949"/>
                <a:gd name="T15" fmla="*/ 844 h 1216"/>
                <a:gd name="T16" fmla="*/ 1129 w 1949"/>
                <a:gd name="T17" fmla="*/ 826 h 1216"/>
                <a:gd name="T18" fmla="*/ 1047 w 1949"/>
                <a:gd name="T19" fmla="*/ 800 h 1216"/>
                <a:gd name="T20" fmla="*/ 1009 w 1949"/>
                <a:gd name="T21" fmla="*/ 800 h 1216"/>
                <a:gd name="T22" fmla="*/ 974 w 1949"/>
                <a:gd name="T23" fmla="*/ 844 h 1216"/>
                <a:gd name="T24" fmla="*/ 966 w 1949"/>
                <a:gd name="T25" fmla="*/ 852 h 1216"/>
                <a:gd name="T26" fmla="*/ 937 w 1949"/>
                <a:gd name="T27" fmla="*/ 881 h 1216"/>
                <a:gd name="T28" fmla="*/ 902 w 1949"/>
                <a:gd name="T29" fmla="*/ 890 h 1216"/>
                <a:gd name="T30" fmla="*/ 864 w 1949"/>
                <a:gd name="T31" fmla="*/ 908 h 1216"/>
                <a:gd name="T32" fmla="*/ 846 w 1949"/>
                <a:gd name="T33" fmla="*/ 989 h 1216"/>
                <a:gd name="T34" fmla="*/ 846 w 1949"/>
                <a:gd name="T35" fmla="*/ 1018 h 1216"/>
                <a:gd name="T36" fmla="*/ 846 w 1949"/>
                <a:gd name="T37" fmla="*/ 1053 h 1216"/>
                <a:gd name="T38" fmla="*/ 817 w 1949"/>
                <a:gd name="T39" fmla="*/ 1071 h 1216"/>
                <a:gd name="T40" fmla="*/ 774 w 1949"/>
                <a:gd name="T41" fmla="*/ 1044 h 1216"/>
                <a:gd name="T42" fmla="*/ 710 w 1949"/>
                <a:gd name="T43" fmla="*/ 1018 h 1216"/>
                <a:gd name="T44" fmla="*/ 684 w 1949"/>
                <a:gd name="T45" fmla="*/ 1079 h 1216"/>
                <a:gd name="T46" fmla="*/ 672 w 1949"/>
                <a:gd name="T47" fmla="*/ 1152 h 1216"/>
                <a:gd name="T48" fmla="*/ 646 w 1949"/>
                <a:gd name="T49" fmla="*/ 1207 h 1216"/>
                <a:gd name="T50" fmla="*/ 620 w 1949"/>
                <a:gd name="T51" fmla="*/ 1190 h 1216"/>
                <a:gd name="T52" fmla="*/ 556 w 1949"/>
                <a:gd name="T53" fmla="*/ 1190 h 1216"/>
                <a:gd name="T54" fmla="*/ 428 w 1949"/>
                <a:gd name="T55" fmla="*/ 1117 h 1216"/>
                <a:gd name="T56" fmla="*/ 337 w 1949"/>
                <a:gd name="T57" fmla="*/ 1079 h 1216"/>
                <a:gd name="T58" fmla="*/ 308 w 1949"/>
                <a:gd name="T59" fmla="*/ 1071 h 1216"/>
                <a:gd name="T60" fmla="*/ 282 w 1949"/>
                <a:gd name="T61" fmla="*/ 1091 h 1216"/>
                <a:gd name="T62" fmla="*/ 253 w 1949"/>
                <a:gd name="T63" fmla="*/ 1126 h 1216"/>
                <a:gd name="T64" fmla="*/ 236 w 1949"/>
                <a:gd name="T65" fmla="*/ 1152 h 1216"/>
                <a:gd name="T66" fmla="*/ 189 w 1949"/>
                <a:gd name="T67" fmla="*/ 1216 h 1216"/>
                <a:gd name="T68" fmla="*/ 180 w 1949"/>
                <a:gd name="T69" fmla="*/ 1207 h 1216"/>
                <a:gd name="T70" fmla="*/ 201 w 1949"/>
                <a:gd name="T71" fmla="*/ 1152 h 1216"/>
                <a:gd name="T72" fmla="*/ 154 w 1949"/>
                <a:gd name="T73" fmla="*/ 1126 h 1216"/>
                <a:gd name="T74" fmla="*/ 137 w 1949"/>
                <a:gd name="T75" fmla="*/ 1079 h 1216"/>
                <a:gd name="T76" fmla="*/ 108 w 1949"/>
                <a:gd name="T77" fmla="*/ 1036 h 1216"/>
                <a:gd name="T78" fmla="*/ 108 w 1949"/>
                <a:gd name="T79" fmla="*/ 989 h 1216"/>
                <a:gd name="T80" fmla="*/ 108 w 1949"/>
                <a:gd name="T81" fmla="*/ 945 h 1216"/>
                <a:gd name="T82" fmla="*/ 81 w 1949"/>
                <a:gd name="T83" fmla="*/ 925 h 1216"/>
                <a:gd name="T84" fmla="*/ 90 w 1949"/>
                <a:gd name="T85" fmla="*/ 881 h 1216"/>
                <a:gd name="T86" fmla="*/ 73 w 1949"/>
                <a:gd name="T87" fmla="*/ 809 h 1216"/>
                <a:gd name="T88" fmla="*/ 55 w 1949"/>
                <a:gd name="T89" fmla="*/ 753 h 1216"/>
                <a:gd name="T90" fmla="*/ 55 w 1949"/>
                <a:gd name="T91" fmla="*/ 707 h 1216"/>
                <a:gd name="T92" fmla="*/ 26 w 1949"/>
                <a:gd name="T93" fmla="*/ 655 h 1216"/>
                <a:gd name="T94" fmla="*/ 0 w 1949"/>
                <a:gd name="T95" fmla="*/ 617 h 1216"/>
                <a:gd name="T96" fmla="*/ 0 w 1949"/>
                <a:gd name="T97" fmla="*/ 590 h 1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9"/>
                <a:gd name="T148" fmla="*/ 0 h 1216"/>
                <a:gd name="T149" fmla="*/ 1949 w 1949"/>
                <a:gd name="T150" fmla="*/ 1216 h 1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9" h="1216">
                  <a:moveTo>
                    <a:pt x="0" y="590"/>
                  </a:moveTo>
                  <a:lnTo>
                    <a:pt x="1766" y="0"/>
                  </a:lnTo>
                  <a:lnTo>
                    <a:pt x="1949" y="817"/>
                  </a:lnTo>
                  <a:lnTo>
                    <a:pt x="1367" y="1018"/>
                  </a:lnTo>
                  <a:lnTo>
                    <a:pt x="1347" y="1018"/>
                  </a:lnTo>
                  <a:lnTo>
                    <a:pt x="1312" y="989"/>
                  </a:lnTo>
                  <a:lnTo>
                    <a:pt x="1219" y="899"/>
                  </a:lnTo>
                  <a:lnTo>
                    <a:pt x="1184" y="844"/>
                  </a:lnTo>
                  <a:lnTo>
                    <a:pt x="1129" y="826"/>
                  </a:lnTo>
                  <a:lnTo>
                    <a:pt x="1047" y="800"/>
                  </a:lnTo>
                  <a:lnTo>
                    <a:pt x="1009" y="800"/>
                  </a:lnTo>
                  <a:lnTo>
                    <a:pt x="974" y="844"/>
                  </a:lnTo>
                  <a:lnTo>
                    <a:pt x="966" y="852"/>
                  </a:lnTo>
                  <a:lnTo>
                    <a:pt x="937" y="881"/>
                  </a:lnTo>
                  <a:lnTo>
                    <a:pt x="902" y="890"/>
                  </a:lnTo>
                  <a:lnTo>
                    <a:pt x="864" y="908"/>
                  </a:lnTo>
                  <a:lnTo>
                    <a:pt x="846" y="989"/>
                  </a:lnTo>
                  <a:lnTo>
                    <a:pt x="846" y="1018"/>
                  </a:lnTo>
                  <a:lnTo>
                    <a:pt x="846" y="1053"/>
                  </a:lnTo>
                  <a:lnTo>
                    <a:pt x="817" y="1071"/>
                  </a:lnTo>
                  <a:lnTo>
                    <a:pt x="774" y="1044"/>
                  </a:lnTo>
                  <a:lnTo>
                    <a:pt x="710" y="1018"/>
                  </a:lnTo>
                  <a:lnTo>
                    <a:pt x="684" y="1079"/>
                  </a:lnTo>
                  <a:lnTo>
                    <a:pt x="672" y="1152"/>
                  </a:lnTo>
                  <a:lnTo>
                    <a:pt x="646" y="1207"/>
                  </a:lnTo>
                  <a:lnTo>
                    <a:pt x="620" y="1190"/>
                  </a:lnTo>
                  <a:lnTo>
                    <a:pt x="556" y="1190"/>
                  </a:lnTo>
                  <a:lnTo>
                    <a:pt x="428" y="1117"/>
                  </a:lnTo>
                  <a:lnTo>
                    <a:pt x="337" y="1079"/>
                  </a:lnTo>
                  <a:lnTo>
                    <a:pt x="308" y="1071"/>
                  </a:lnTo>
                  <a:lnTo>
                    <a:pt x="282" y="1091"/>
                  </a:lnTo>
                  <a:lnTo>
                    <a:pt x="253" y="1126"/>
                  </a:lnTo>
                  <a:lnTo>
                    <a:pt x="236" y="1152"/>
                  </a:lnTo>
                  <a:lnTo>
                    <a:pt x="189" y="1216"/>
                  </a:lnTo>
                  <a:lnTo>
                    <a:pt x="180" y="1207"/>
                  </a:lnTo>
                  <a:lnTo>
                    <a:pt x="201" y="1152"/>
                  </a:lnTo>
                  <a:lnTo>
                    <a:pt x="154" y="1126"/>
                  </a:lnTo>
                  <a:lnTo>
                    <a:pt x="137" y="1079"/>
                  </a:lnTo>
                  <a:lnTo>
                    <a:pt x="108" y="1036"/>
                  </a:lnTo>
                  <a:lnTo>
                    <a:pt x="108" y="989"/>
                  </a:lnTo>
                  <a:lnTo>
                    <a:pt x="108" y="945"/>
                  </a:lnTo>
                  <a:lnTo>
                    <a:pt x="81" y="925"/>
                  </a:lnTo>
                  <a:lnTo>
                    <a:pt x="90" y="881"/>
                  </a:lnTo>
                  <a:lnTo>
                    <a:pt x="73" y="809"/>
                  </a:lnTo>
                  <a:lnTo>
                    <a:pt x="55" y="753"/>
                  </a:lnTo>
                  <a:lnTo>
                    <a:pt x="55" y="707"/>
                  </a:lnTo>
                  <a:lnTo>
                    <a:pt x="26" y="655"/>
                  </a:lnTo>
                  <a:lnTo>
                    <a:pt x="0" y="617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67" name="Freeform 7"/>
            <p:cNvSpPr>
              <a:spLocks noChangeAspect="1"/>
            </p:cNvSpPr>
            <p:nvPr/>
          </p:nvSpPr>
          <p:spPr bwMode="auto">
            <a:xfrm>
              <a:off x="4850" y="1447"/>
              <a:ext cx="598" cy="225"/>
            </a:xfrm>
            <a:custGeom>
              <a:avLst/>
              <a:gdLst>
                <a:gd name="T0" fmla="*/ 585 w 602"/>
                <a:gd name="T1" fmla="*/ 0 h 227"/>
                <a:gd name="T2" fmla="*/ 0 w 602"/>
                <a:gd name="T3" fmla="*/ 201 h 227"/>
                <a:gd name="T4" fmla="*/ 55 w 602"/>
                <a:gd name="T5" fmla="*/ 201 h 227"/>
                <a:gd name="T6" fmla="*/ 102 w 602"/>
                <a:gd name="T7" fmla="*/ 227 h 227"/>
                <a:gd name="T8" fmla="*/ 602 w 602"/>
                <a:gd name="T9" fmla="*/ 64 h 227"/>
                <a:gd name="T10" fmla="*/ 585 w 602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"/>
                <a:gd name="T19" fmla="*/ 0 h 227"/>
                <a:gd name="T20" fmla="*/ 602 w 602"/>
                <a:gd name="T21" fmla="*/ 227 h 2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" h="227">
                  <a:moveTo>
                    <a:pt x="585" y="0"/>
                  </a:moveTo>
                  <a:lnTo>
                    <a:pt x="0" y="201"/>
                  </a:lnTo>
                  <a:lnTo>
                    <a:pt x="55" y="201"/>
                  </a:lnTo>
                  <a:lnTo>
                    <a:pt x="102" y="227"/>
                  </a:lnTo>
                  <a:lnTo>
                    <a:pt x="602" y="64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68" name="Freeform 8"/>
            <p:cNvSpPr>
              <a:spLocks noChangeAspect="1"/>
            </p:cNvSpPr>
            <p:nvPr/>
          </p:nvSpPr>
          <p:spPr bwMode="auto">
            <a:xfrm>
              <a:off x="3671" y="1430"/>
              <a:ext cx="1179" cy="604"/>
            </a:xfrm>
            <a:custGeom>
              <a:avLst/>
              <a:gdLst>
                <a:gd name="T0" fmla="*/ 1187 w 1187"/>
                <a:gd name="T1" fmla="*/ 218 h 608"/>
                <a:gd name="T2" fmla="*/ 21 w 1187"/>
                <a:gd name="T3" fmla="*/ 608 h 608"/>
                <a:gd name="T4" fmla="*/ 21 w 1187"/>
                <a:gd name="T5" fmla="*/ 544 h 608"/>
                <a:gd name="T6" fmla="*/ 0 w 1187"/>
                <a:gd name="T7" fmla="*/ 518 h 608"/>
                <a:gd name="T8" fmla="*/ 9 w 1187"/>
                <a:gd name="T9" fmla="*/ 463 h 608"/>
                <a:gd name="T10" fmla="*/ 9 w 1187"/>
                <a:gd name="T11" fmla="*/ 416 h 608"/>
                <a:gd name="T12" fmla="*/ 56 w 1187"/>
                <a:gd name="T13" fmla="*/ 352 h 608"/>
                <a:gd name="T14" fmla="*/ 73 w 1187"/>
                <a:gd name="T15" fmla="*/ 326 h 608"/>
                <a:gd name="T16" fmla="*/ 102 w 1187"/>
                <a:gd name="T17" fmla="*/ 291 h 608"/>
                <a:gd name="T18" fmla="*/ 128 w 1187"/>
                <a:gd name="T19" fmla="*/ 271 h 608"/>
                <a:gd name="T20" fmla="*/ 157 w 1187"/>
                <a:gd name="T21" fmla="*/ 279 h 608"/>
                <a:gd name="T22" fmla="*/ 248 w 1187"/>
                <a:gd name="T23" fmla="*/ 317 h 608"/>
                <a:gd name="T24" fmla="*/ 376 w 1187"/>
                <a:gd name="T25" fmla="*/ 390 h 608"/>
                <a:gd name="T26" fmla="*/ 440 w 1187"/>
                <a:gd name="T27" fmla="*/ 390 h 608"/>
                <a:gd name="T28" fmla="*/ 466 w 1187"/>
                <a:gd name="T29" fmla="*/ 407 h 608"/>
                <a:gd name="T30" fmla="*/ 492 w 1187"/>
                <a:gd name="T31" fmla="*/ 352 h 608"/>
                <a:gd name="T32" fmla="*/ 504 w 1187"/>
                <a:gd name="T33" fmla="*/ 279 h 608"/>
                <a:gd name="T34" fmla="*/ 530 w 1187"/>
                <a:gd name="T35" fmla="*/ 218 h 608"/>
                <a:gd name="T36" fmla="*/ 594 w 1187"/>
                <a:gd name="T37" fmla="*/ 244 h 608"/>
                <a:gd name="T38" fmla="*/ 637 w 1187"/>
                <a:gd name="T39" fmla="*/ 271 h 608"/>
                <a:gd name="T40" fmla="*/ 666 w 1187"/>
                <a:gd name="T41" fmla="*/ 253 h 608"/>
                <a:gd name="T42" fmla="*/ 666 w 1187"/>
                <a:gd name="T43" fmla="*/ 218 h 608"/>
                <a:gd name="T44" fmla="*/ 666 w 1187"/>
                <a:gd name="T45" fmla="*/ 189 h 608"/>
                <a:gd name="T46" fmla="*/ 684 w 1187"/>
                <a:gd name="T47" fmla="*/ 108 h 608"/>
                <a:gd name="T48" fmla="*/ 722 w 1187"/>
                <a:gd name="T49" fmla="*/ 90 h 608"/>
                <a:gd name="T50" fmla="*/ 757 w 1187"/>
                <a:gd name="T51" fmla="*/ 81 h 608"/>
                <a:gd name="T52" fmla="*/ 786 w 1187"/>
                <a:gd name="T53" fmla="*/ 52 h 608"/>
                <a:gd name="T54" fmla="*/ 794 w 1187"/>
                <a:gd name="T55" fmla="*/ 44 h 608"/>
                <a:gd name="T56" fmla="*/ 829 w 1187"/>
                <a:gd name="T57" fmla="*/ 0 h 608"/>
                <a:gd name="T58" fmla="*/ 867 w 1187"/>
                <a:gd name="T59" fmla="*/ 0 h 608"/>
                <a:gd name="T60" fmla="*/ 949 w 1187"/>
                <a:gd name="T61" fmla="*/ 26 h 608"/>
                <a:gd name="T62" fmla="*/ 1004 w 1187"/>
                <a:gd name="T63" fmla="*/ 44 h 608"/>
                <a:gd name="T64" fmla="*/ 1039 w 1187"/>
                <a:gd name="T65" fmla="*/ 99 h 608"/>
                <a:gd name="T66" fmla="*/ 1132 w 1187"/>
                <a:gd name="T67" fmla="*/ 189 h 608"/>
                <a:gd name="T68" fmla="*/ 1167 w 1187"/>
                <a:gd name="T69" fmla="*/ 218 h 608"/>
                <a:gd name="T70" fmla="*/ 1187 w 1187"/>
                <a:gd name="T71" fmla="*/ 218 h 6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87"/>
                <a:gd name="T109" fmla="*/ 0 h 608"/>
                <a:gd name="T110" fmla="*/ 1187 w 1187"/>
                <a:gd name="T111" fmla="*/ 608 h 6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87" h="608">
                  <a:moveTo>
                    <a:pt x="1187" y="218"/>
                  </a:moveTo>
                  <a:lnTo>
                    <a:pt x="21" y="608"/>
                  </a:lnTo>
                  <a:lnTo>
                    <a:pt x="21" y="544"/>
                  </a:lnTo>
                  <a:lnTo>
                    <a:pt x="0" y="518"/>
                  </a:lnTo>
                  <a:lnTo>
                    <a:pt x="9" y="463"/>
                  </a:lnTo>
                  <a:lnTo>
                    <a:pt x="9" y="416"/>
                  </a:lnTo>
                  <a:lnTo>
                    <a:pt x="56" y="352"/>
                  </a:lnTo>
                  <a:lnTo>
                    <a:pt x="73" y="326"/>
                  </a:lnTo>
                  <a:lnTo>
                    <a:pt x="102" y="291"/>
                  </a:lnTo>
                  <a:lnTo>
                    <a:pt x="128" y="271"/>
                  </a:lnTo>
                  <a:lnTo>
                    <a:pt x="157" y="279"/>
                  </a:lnTo>
                  <a:lnTo>
                    <a:pt x="248" y="317"/>
                  </a:lnTo>
                  <a:lnTo>
                    <a:pt x="376" y="390"/>
                  </a:lnTo>
                  <a:lnTo>
                    <a:pt x="440" y="390"/>
                  </a:lnTo>
                  <a:lnTo>
                    <a:pt x="466" y="407"/>
                  </a:lnTo>
                  <a:lnTo>
                    <a:pt x="492" y="352"/>
                  </a:lnTo>
                  <a:lnTo>
                    <a:pt x="504" y="279"/>
                  </a:lnTo>
                  <a:lnTo>
                    <a:pt x="530" y="218"/>
                  </a:lnTo>
                  <a:lnTo>
                    <a:pt x="594" y="244"/>
                  </a:lnTo>
                  <a:lnTo>
                    <a:pt x="637" y="271"/>
                  </a:lnTo>
                  <a:lnTo>
                    <a:pt x="666" y="253"/>
                  </a:lnTo>
                  <a:lnTo>
                    <a:pt x="666" y="218"/>
                  </a:lnTo>
                  <a:lnTo>
                    <a:pt x="666" y="189"/>
                  </a:lnTo>
                  <a:lnTo>
                    <a:pt x="684" y="108"/>
                  </a:lnTo>
                  <a:lnTo>
                    <a:pt x="722" y="90"/>
                  </a:lnTo>
                  <a:lnTo>
                    <a:pt x="757" y="81"/>
                  </a:lnTo>
                  <a:lnTo>
                    <a:pt x="786" y="52"/>
                  </a:lnTo>
                  <a:lnTo>
                    <a:pt x="794" y="44"/>
                  </a:lnTo>
                  <a:lnTo>
                    <a:pt x="829" y="0"/>
                  </a:lnTo>
                  <a:lnTo>
                    <a:pt x="867" y="0"/>
                  </a:lnTo>
                  <a:lnTo>
                    <a:pt x="949" y="26"/>
                  </a:lnTo>
                  <a:lnTo>
                    <a:pt x="1004" y="44"/>
                  </a:lnTo>
                  <a:lnTo>
                    <a:pt x="1039" y="99"/>
                  </a:lnTo>
                  <a:lnTo>
                    <a:pt x="1132" y="189"/>
                  </a:lnTo>
                  <a:lnTo>
                    <a:pt x="1167" y="218"/>
                  </a:lnTo>
                  <a:lnTo>
                    <a:pt x="1187" y="218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69" name="Freeform 9"/>
            <p:cNvSpPr>
              <a:spLocks noChangeAspect="1"/>
            </p:cNvSpPr>
            <p:nvPr/>
          </p:nvSpPr>
          <p:spPr bwMode="auto">
            <a:xfrm>
              <a:off x="3692" y="1646"/>
              <a:ext cx="1257" cy="451"/>
            </a:xfrm>
            <a:custGeom>
              <a:avLst/>
              <a:gdLst>
                <a:gd name="T0" fmla="*/ 1166 w 1265"/>
                <a:gd name="T1" fmla="*/ 0 h 454"/>
                <a:gd name="T2" fmla="*/ 0 w 1265"/>
                <a:gd name="T3" fmla="*/ 390 h 454"/>
                <a:gd name="T4" fmla="*/ 0 w 1265"/>
                <a:gd name="T5" fmla="*/ 416 h 454"/>
                <a:gd name="T6" fmla="*/ 0 w 1265"/>
                <a:gd name="T7" fmla="*/ 454 h 454"/>
                <a:gd name="T8" fmla="*/ 1265 w 1265"/>
                <a:gd name="T9" fmla="*/ 26 h 454"/>
                <a:gd name="T10" fmla="*/ 1218 w 1265"/>
                <a:gd name="T11" fmla="*/ 0 h 454"/>
                <a:gd name="T12" fmla="*/ 1166 w 1265"/>
                <a:gd name="T13" fmla="*/ 0 h 4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5"/>
                <a:gd name="T22" fmla="*/ 0 h 454"/>
                <a:gd name="T23" fmla="*/ 1265 w 1265"/>
                <a:gd name="T24" fmla="*/ 454 h 4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5" h="454">
                  <a:moveTo>
                    <a:pt x="1166" y="0"/>
                  </a:moveTo>
                  <a:lnTo>
                    <a:pt x="0" y="390"/>
                  </a:lnTo>
                  <a:lnTo>
                    <a:pt x="0" y="416"/>
                  </a:lnTo>
                  <a:lnTo>
                    <a:pt x="0" y="454"/>
                  </a:lnTo>
                  <a:lnTo>
                    <a:pt x="1265" y="26"/>
                  </a:lnTo>
                  <a:lnTo>
                    <a:pt x="1218" y="0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0" name="Freeform 10"/>
            <p:cNvSpPr>
              <a:spLocks noChangeAspect="1"/>
            </p:cNvSpPr>
            <p:nvPr/>
          </p:nvSpPr>
          <p:spPr bwMode="auto">
            <a:xfrm>
              <a:off x="3518" y="2034"/>
              <a:ext cx="174" cy="107"/>
            </a:xfrm>
            <a:custGeom>
              <a:avLst/>
              <a:gdLst>
                <a:gd name="T0" fmla="*/ 175 w 175"/>
                <a:gd name="T1" fmla="*/ 0 h 108"/>
                <a:gd name="T2" fmla="*/ 0 w 175"/>
                <a:gd name="T3" fmla="*/ 55 h 108"/>
                <a:gd name="T4" fmla="*/ 18 w 175"/>
                <a:gd name="T5" fmla="*/ 108 h 108"/>
                <a:gd name="T6" fmla="*/ 175 w 175"/>
                <a:gd name="T7" fmla="*/ 64 h 108"/>
                <a:gd name="T8" fmla="*/ 175 w 175"/>
                <a:gd name="T9" fmla="*/ 26 h 108"/>
                <a:gd name="T10" fmla="*/ 175 w 175"/>
                <a:gd name="T11" fmla="*/ 0 h 1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5"/>
                <a:gd name="T19" fmla="*/ 0 h 108"/>
                <a:gd name="T20" fmla="*/ 175 w 175"/>
                <a:gd name="T21" fmla="*/ 108 h 1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5" h="108">
                  <a:moveTo>
                    <a:pt x="175" y="0"/>
                  </a:moveTo>
                  <a:lnTo>
                    <a:pt x="0" y="55"/>
                  </a:lnTo>
                  <a:lnTo>
                    <a:pt x="18" y="108"/>
                  </a:lnTo>
                  <a:lnTo>
                    <a:pt x="175" y="64"/>
                  </a:lnTo>
                  <a:lnTo>
                    <a:pt x="175" y="26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1" name="Freeform 11"/>
            <p:cNvSpPr>
              <a:spLocks noChangeAspect="1"/>
            </p:cNvSpPr>
            <p:nvPr/>
          </p:nvSpPr>
          <p:spPr bwMode="auto">
            <a:xfrm>
              <a:off x="2695" y="2088"/>
              <a:ext cx="841" cy="298"/>
            </a:xfrm>
            <a:custGeom>
              <a:avLst/>
              <a:gdLst>
                <a:gd name="T0" fmla="*/ 829 w 847"/>
                <a:gd name="T1" fmla="*/ 0 h 300"/>
                <a:gd name="T2" fmla="*/ 0 w 847"/>
                <a:gd name="T3" fmla="*/ 283 h 300"/>
                <a:gd name="T4" fmla="*/ 73 w 847"/>
                <a:gd name="T5" fmla="*/ 283 h 300"/>
                <a:gd name="T6" fmla="*/ 111 w 847"/>
                <a:gd name="T7" fmla="*/ 300 h 300"/>
                <a:gd name="T8" fmla="*/ 847 w 847"/>
                <a:gd name="T9" fmla="*/ 53 h 300"/>
                <a:gd name="T10" fmla="*/ 829 w 847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7"/>
                <a:gd name="T19" fmla="*/ 0 h 300"/>
                <a:gd name="T20" fmla="*/ 847 w 847"/>
                <a:gd name="T21" fmla="*/ 300 h 3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7" h="300">
                  <a:moveTo>
                    <a:pt x="829" y="0"/>
                  </a:moveTo>
                  <a:lnTo>
                    <a:pt x="0" y="283"/>
                  </a:lnTo>
                  <a:lnTo>
                    <a:pt x="73" y="283"/>
                  </a:lnTo>
                  <a:lnTo>
                    <a:pt x="111" y="300"/>
                  </a:lnTo>
                  <a:lnTo>
                    <a:pt x="847" y="53"/>
                  </a:lnTo>
                  <a:lnTo>
                    <a:pt x="829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2" name="Freeform 12"/>
            <p:cNvSpPr>
              <a:spLocks noChangeAspect="1"/>
            </p:cNvSpPr>
            <p:nvPr/>
          </p:nvSpPr>
          <p:spPr bwMode="auto">
            <a:xfrm>
              <a:off x="2478" y="2332"/>
              <a:ext cx="217" cy="98"/>
            </a:xfrm>
            <a:custGeom>
              <a:avLst/>
              <a:gdLst>
                <a:gd name="T0" fmla="*/ 218 w 218"/>
                <a:gd name="T1" fmla="*/ 38 h 99"/>
                <a:gd name="T2" fmla="*/ 18 w 218"/>
                <a:gd name="T3" fmla="*/ 99 h 99"/>
                <a:gd name="T4" fmla="*/ 0 w 218"/>
                <a:gd name="T5" fmla="*/ 0 h 99"/>
                <a:gd name="T6" fmla="*/ 35 w 218"/>
                <a:gd name="T7" fmla="*/ 9 h 99"/>
                <a:gd name="T8" fmla="*/ 99 w 218"/>
                <a:gd name="T9" fmla="*/ 38 h 99"/>
                <a:gd name="T10" fmla="*/ 154 w 218"/>
                <a:gd name="T11" fmla="*/ 38 h 99"/>
                <a:gd name="T12" fmla="*/ 218 w 218"/>
                <a:gd name="T13" fmla="*/ 38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8"/>
                <a:gd name="T22" fmla="*/ 0 h 99"/>
                <a:gd name="T23" fmla="*/ 218 w 218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8" h="99">
                  <a:moveTo>
                    <a:pt x="218" y="38"/>
                  </a:moveTo>
                  <a:lnTo>
                    <a:pt x="18" y="99"/>
                  </a:lnTo>
                  <a:lnTo>
                    <a:pt x="0" y="0"/>
                  </a:lnTo>
                  <a:lnTo>
                    <a:pt x="35" y="9"/>
                  </a:lnTo>
                  <a:lnTo>
                    <a:pt x="99" y="38"/>
                  </a:lnTo>
                  <a:lnTo>
                    <a:pt x="154" y="38"/>
                  </a:ln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3" name="Freeform 13"/>
            <p:cNvSpPr>
              <a:spLocks noChangeAspect="1"/>
            </p:cNvSpPr>
            <p:nvPr/>
          </p:nvSpPr>
          <p:spPr bwMode="auto">
            <a:xfrm>
              <a:off x="2496" y="2369"/>
              <a:ext cx="309" cy="115"/>
            </a:xfrm>
            <a:custGeom>
              <a:avLst/>
              <a:gdLst>
                <a:gd name="T0" fmla="*/ 200 w 311"/>
                <a:gd name="T1" fmla="*/ 0 h 116"/>
                <a:gd name="T2" fmla="*/ 0 w 311"/>
                <a:gd name="T3" fmla="*/ 61 h 116"/>
                <a:gd name="T4" fmla="*/ 8 w 311"/>
                <a:gd name="T5" fmla="*/ 116 h 116"/>
                <a:gd name="T6" fmla="*/ 311 w 311"/>
                <a:gd name="T7" fmla="*/ 17 h 116"/>
                <a:gd name="T8" fmla="*/ 273 w 311"/>
                <a:gd name="T9" fmla="*/ 0 h 116"/>
                <a:gd name="T10" fmla="*/ 200 w 311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1"/>
                <a:gd name="T19" fmla="*/ 0 h 116"/>
                <a:gd name="T20" fmla="*/ 311 w 311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1" h="116">
                  <a:moveTo>
                    <a:pt x="200" y="0"/>
                  </a:moveTo>
                  <a:lnTo>
                    <a:pt x="0" y="61"/>
                  </a:lnTo>
                  <a:lnTo>
                    <a:pt x="8" y="116"/>
                  </a:lnTo>
                  <a:lnTo>
                    <a:pt x="311" y="17"/>
                  </a:lnTo>
                  <a:lnTo>
                    <a:pt x="27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4" name="Freeform 14"/>
            <p:cNvSpPr>
              <a:spLocks noChangeAspect="1"/>
            </p:cNvSpPr>
            <p:nvPr/>
          </p:nvSpPr>
          <p:spPr bwMode="auto">
            <a:xfrm>
              <a:off x="4949" y="1510"/>
              <a:ext cx="543" cy="197"/>
            </a:xfrm>
            <a:custGeom>
              <a:avLst/>
              <a:gdLst>
                <a:gd name="T0" fmla="*/ 500 w 547"/>
                <a:gd name="T1" fmla="*/ 0 h 198"/>
                <a:gd name="T2" fmla="*/ 0 w 547"/>
                <a:gd name="T3" fmla="*/ 163 h 198"/>
                <a:gd name="T4" fmla="*/ 64 w 547"/>
                <a:gd name="T5" fmla="*/ 190 h 198"/>
                <a:gd name="T6" fmla="*/ 256 w 547"/>
                <a:gd name="T7" fmla="*/ 198 h 198"/>
                <a:gd name="T8" fmla="*/ 346 w 547"/>
                <a:gd name="T9" fmla="*/ 198 h 198"/>
                <a:gd name="T10" fmla="*/ 465 w 547"/>
                <a:gd name="T11" fmla="*/ 198 h 198"/>
                <a:gd name="T12" fmla="*/ 547 w 547"/>
                <a:gd name="T13" fmla="*/ 198 h 198"/>
                <a:gd name="T14" fmla="*/ 500 w 547"/>
                <a:gd name="T15" fmla="*/ 0 h 1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7"/>
                <a:gd name="T25" fmla="*/ 0 h 198"/>
                <a:gd name="T26" fmla="*/ 547 w 547"/>
                <a:gd name="T27" fmla="*/ 198 h 1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7" h="198">
                  <a:moveTo>
                    <a:pt x="500" y="0"/>
                  </a:moveTo>
                  <a:lnTo>
                    <a:pt x="0" y="163"/>
                  </a:lnTo>
                  <a:lnTo>
                    <a:pt x="64" y="190"/>
                  </a:lnTo>
                  <a:lnTo>
                    <a:pt x="256" y="198"/>
                  </a:lnTo>
                  <a:lnTo>
                    <a:pt x="346" y="198"/>
                  </a:lnTo>
                  <a:lnTo>
                    <a:pt x="465" y="198"/>
                  </a:lnTo>
                  <a:lnTo>
                    <a:pt x="547" y="198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5" name="Freeform 15"/>
            <p:cNvSpPr>
              <a:spLocks noChangeAspect="1"/>
            </p:cNvSpPr>
            <p:nvPr/>
          </p:nvSpPr>
          <p:spPr bwMode="auto">
            <a:xfrm>
              <a:off x="3692" y="1672"/>
              <a:ext cx="1863" cy="769"/>
            </a:xfrm>
            <a:custGeom>
              <a:avLst/>
              <a:gdLst>
                <a:gd name="T0" fmla="*/ 1265 w 1876"/>
                <a:gd name="T1" fmla="*/ 0 h 774"/>
                <a:gd name="T2" fmla="*/ 0 w 1876"/>
                <a:gd name="T3" fmla="*/ 428 h 774"/>
                <a:gd name="T4" fmla="*/ 0 w 1876"/>
                <a:gd name="T5" fmla="*/ 437 h 774"/>
                <a:gd name="T6" fmla="*/ 17 w 1876"/>
                <a:gd name="T7" fmla="*/ 492 h 774"/>
                <a:gd name="T8" fmla="*/ 35 w 1876"/>
                <a:gd name="T9" fmla="*/ 556 h 774"/>
                <a:gd name="T10" fmla="*/ 43 w 1876"/>
                <a:gd name="T11" fmla="*/ 609 h 774"/>
                <a:gd name="T12" fmla="*/ 61 w 1876"/>
                <a:gd name="T13" fmla="*/ 690 h 774"/>
                <a:gd name="T14" fmla="*/ 72 w 1876"/>
                <a:gd name="T15" fmla="*/ 745 h 774"/>
                <a:gd name="T16" fmla="*/ 72 w 1876"/>
                <a:gd name="T17" fmla="*/ 774 h 774"/>
                <a:gd name="T18" fmla="*/ 81 w 1876"/>
                <a:gd name="T19" fmla="*/ 774 h 774"/>
                <a:gd name="T20" fmla="*/ 107 w 1876"/>
                <a:gd name="T21" fmla="*/ 737 h 774"/>
                <a:gd name="T22" fmla="*/ 136 w 1876"/>
                <a:gd name="T23" fmla="*/ 702 h 774"/>
                <a:gd name="T24" fmla="*/ 163 w 1876"/>
                <a:gd name="T25" fmla="*/ 681 h 774"/>
                <a:gd name="T26" fmla="*/ 253 w 1876"/>
                <a:gd name="T27" fmla="*/ 673 h 774"/>
                <a:gd name="T28" fmla="*/ 343 w 1876"/>
                <a:gd name="T29" fmla="*/ 629 h 774"/>
                <a:gd name="T30" fmla="*/ 381 w 1876"/>
                <a:gd name="T31" fmla="*/ 609 h 774"/>
                <a:gd name="T32" fmla="*/ 445 w 1876"/>
                <a:gd name="T33" fmla="*/ 600 h 774"/>
                <a:gd name="T34" fmla="*/ 544 w 1876"/>
                <a:gd name="T35" fmla="*/ 556 h 774"/>
                <a:gd name="T36" fmla="*/ 608 w 1876"/>
                <a:gd name="T37" fmla="*/ 501 h 774"/>
                <a:gd name="T38" fmla="*/ 663 w 1876"/>
                <a:gd name="T39" fmla="*/ 454 h 774"/>
                <a:gd name="T40" fmla="*/ 744 w 1876"/>
                <a:gd name="T41" fmla="*/ 446 h 774"/>
                <a:gd name="T42" fmla="*/ 837 w 1876"/>
                <a:gd name="T43" fmla="*/ 419 h 774"/>
                <a:gd name="T44" fmla="*/ 919 w 1876"/>
                <a:gd name="T45" fmla="*/ 382 h 774"/>
                <a:gd name="T46" fmla="*/ 974 w 1876"/>
                <a:gd name="T47" fmla="*/ 347 h 774"/>
                <a:gd name="T48" fmla="*/ 1082 w 1876"/>
                <a:gd name="T49" fmla="*/ 283 h 774"/>
                <a:gd name="T50" fmla="*/ 1120 w 1876"/>
                <a:gd name="T51" fmla="*/ 254 h 774"/>
                <a:gd name="T52" fmla="*/ 1192 w 1876"/>
                <a:gd name="T53" fmla="*/ 245 h 774"/>
                <a:gd name="T54" fmla="*/ 1274 w 1876"/>
                <a:gd name="T55" fmla="*/ 254 h 774"/>
                <a:gd name="T56" fmla="*/ 1355 w 1876"/>
                <a:gd name="T57" fmla="*/ 245 h 774"/>
                <a:gd name="T58" fmla="*/ 1466 w 1876"/>
                <a:gd name="T59" fmla="*/ 265 h 774"/>
                <a:gd name="T60" fmla="*/ 1547 w 1876"/>
                <a:gd name="T61" fmla="*/ 283 h 774"/>
                <a:gd name="T62" fmla="*/ 1629 w 1876"/>
                <a:gd name="T63" fmla="*/ 300 h 774"/>
                <a:gd name="T64" fmla="*/ 1730 w 1876"/>
                <a:gd name="T65" fmla="*/ 309 h 774"/>
                <a:gd name="T66" fmla="*/ 1794 w 1876"/>
                <a:gd name="T67" fmla="*/ 326 h 774"/>
                <a:gd name="T68" fmla="*/ 1876 w 1876"/>
                <a:gd name="T69" fmla="*/ 347 h 774"/>
                <a:gd name="T70" fmla="*/ 1812 w 1876"/>
                <a:gd name="T71" fmla="*/ 35 h 774"/>
                <a:gd name="T72" fmla="*/ 1730 w 1876"/>
                <a:gd name="T73" fmla="*/ 35 h 774"/>
                <a:gd name="T74" fmla="*/ 1611 w 1876"/>
                <a:gd name="T75" fmla="*/ 35 h 774"/>
                <a:gd name="T76" fmla="*/ 1521 w 1876"/>
                <a:gd name="T77" fmla="*/ 35 h 774"/>
                <a:gd name="T78" fmla="*/ 1329 w 1876"/>
                <a:gd name="T79" fmla="*/ 27 h 774"/>
                <a:gd name="T80" fmla="*/ 1265 w 1876"/>
                <a:gd name="T81" fmla="*/ 0 h 7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76"/>
                <a:gd name="T124" fmla="*/ 0 h 774"/>
                <a:gd name="T125" fmla="*/ 1876 w 1876"/>
                <a:gd name="T126" fmla="*/ 774 h 7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76" h="774">
                  <a:moveTo>
                    <a:pt x="1265" y="0"/>
                  </a:moveTo>
                  <a:lnTo>
                    <a:pt x="0" y="428"/>
                  </a:lnTo>
                  <a:lnTo>
                    <a:pt x="0" y="437"/>
                  </a:lnTo>
                  <a:lnTo>
                    <a:pt x="17" y="492"/>
                  </a:lnTo>
                  <a:lnTo>
                    <a:pt x="35" y="556"/>
                  </a:lnTo>
                  <a:lnTo>
                    <a:pt x="43" y="609"/>
                  </a:lnTo>
                  <a:lnTo>
                    <a:pt x="61" y="690"/>
                  </a:lnTo>
                  <a:lnTo>
                    <a:pt x="72" y="745"/>
                  </a:lnTo>
                  <a:lnTo>
                    <a:pt x="72" y="774"/>
                  </a:lnTo>
                  <a:lnTo>
                    <a:pt x="81" y="774"/>
                  </a:lnTo>
                  <a:lnTo>
                    <a:pt x="107" y="737"/>
                  </a:lnTo>
                  <a:lnTo>
                    <a:pt x="136" y="702"/>
                  </a:lnTo>
                  <a:lnTo>
                    <a:pt x="163" y="681"/>
                  </a:lnTo>
                  <a:lnTo>
                    <a:pt x="253" y="673"/>
                  </a:lnTo>
                  <a:lnTo>
                    <a:pt x="343" y="629"/>
                  </a:lnTo>
                  <a:lnTo>
                    <a:pt x="381" y="609"/>
                  </a:lnTo>
                  <a:lnTo>
                    <a:pt x="445" y="600"/>
                  </a:lnTo>
                  <a:lnTo>
                    <a:pt x="544" y="556"/>
                  </a:lnTo>
                  <a:lnTo>
                    <a:pt x="608" y="501"/>
                  </a:lnTo>
                  <a:lnTo>
                    <a:pt x="663" y="454"/>
                  </a:lnTo>
                  <a:lnTo>
                    <a:pt x="744" y="446"/>
                  </a:lnTo>
                  <a:lnTo>
                    <a:pt x="837" y="419"/>
                  </a:lnTo>
                  <a:lnTo>
                    <a:pt x="919" y="382"/>
                  </a:lnTo>
                  <a:lnTo>
                    <a:pt x="974" y="347"/>
                  </a:lnTo>
                  <a:lnTo>
                    <a:pt x="1082" y="283"/>
                  </a:lnTo>
                  <a:lnTo>
                    <a:pt x="1120" y="254"/>
                  </a:lnTo>
                  <a:lnTo>
                    <a:pt x="1192" y="245"/>
                  </a:lnTo>
                  <a:lnTo>
                    <a:pt x="1274" y="254"/>
                  </a:lnTo>
                  <a:lnTo>
                    <a:pt x="1355" y="245"/>
                  </a:lnTo>
                  <a:lnTo>
                    <a:pt x="1466" y="265"/>
                  </a:lnTo>
                  <a:lnTo>
                    <a:pt x="1547" y="283"/>
                  </a:lnTo>
                  <a:lnTo>
                    <a:pt x="1629" y="300"/>
                  </a:lnTo>
                  <a:lnTo>
                    <a:pt x="1730" y="309"/>
                  </a:lnTo>
                  <a:lnTo>
                    <a:pt x="1794" y="326"/>
                  </a:lnTo>
                  <a:lnTo>
                    <a:pt x="1876" y="347"/>
                  </a:lnTo>
                  <a:lnTo>
                    <a:pt x="1812" y="35"/>
                  </a:lnTo>
                  <a:lnTo>
                    <a:pt x="1730" y="35"/>
                  </a:lnTo>
                  <a:lnTo>
                    <a:pt x="1611" y="35"/>
                  </a:lnTo>
                  <a:lnTo>
                    <a:pt x="1521" y="35"/>
                  </a:lnTo>
                  <a:lnTo>
                    <a:pt x="1329" y="27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6" name="Freeform 16"/>
            <p:cNvSpPr>
              <a:spLocks noChangeAspect="1"/>
            </p:cNvSpPr>
            <p:nvPr/>
          </p:nvSpPr>
          <p:spPr bwMode="auto">
            <a:xfrm>
              <a:off x="2504" y="2097"/>
              <a:ext cx="2835" cy="1934"/>
            </a:xfrm>
            <a:custGeom>
              <a:avLst/>
              <a:gdLst>
                <a:gd name="T0" fmla="*/ 1039 w 2854"/>
                <a:gd name="T1" fmla="*/ 44 h 1947"/>
                <a:gd name="T2" fmla="*/ 1050 w 2854"/>
                <a:gd name="T3" fmla="*/ 181 h 1947"/>
                <a:gd name="T4" fmla="*/ 1030 w 2854"/>
                <a:gd name="T5" fmla="*/ 309 h 1947"/>
                <a:gd name="T6" fmla="*/ 983 w 2854"/>
                <a:gd name="T7" fmla="*/ 373 h 1947"/>
                <a:gd name="T8" fmla="*/ 893 w 2854"/>
                <a:gd name="T9" fmla="*/ 419 h 1947"/>
                <a:gd name="T10" fmla="*/ 777 w 2854"/>
                <a:gd name="T11" fmla="*/ 445 h 1947"/>
                <a:gd name="T12" fmla="*/ 722 w 2854"/>
                <a:gd name="T13" fmla="*/ 492 h 1947"/>
                <a:gd name="T14" fmla="*/ 666 w 2854"/>
                <a:gd name="T15" fmla="*/ 527 h 1947"/>
                <a:gd name="T16" fmla="*/ 602 w 2854"/>
                <a:gd name="T17" fmla="*/ 509 h 1947"/>
                <a:gd name="T18" fmla="*/ 565 w 2854"/>
                <a:gd name="T19" fmla="*/ 408 h 1947"/>
                <a:gd name="T20" fmla="*/ 512 w 2854"/>
                <a:gd name="T21" fmla="*/ 373 h 1947"/>
                <a:gd name="T22" fmla="*/ 419 w 2854"/>
                <a:gd name="T23" fmla="*/ 346 h 1947"/>
                <a:gd name="T24" fmla="*/ 303 w 2854"/>
                <a:gd name="T25" fmla="*/ 291 h 1947"/>
                <a:gd name="T26" fmla="*/ 329 w 2854"/>
                <a:gd name="T27" fmla="*/ 1947 h 1947"/>
                <a:gd name="T28" fmla="*/ 2842 w 2854"/>
                <a:gd name="T29" fmla="*/ 1062 h 1947"/>
                <a:gd name="T30" fmla="*/ 2726 w 2854"/>
                <a:gd name="T31" fmla="*/ 981 h 1947"/>
                <a:gd name="T32" fmla="*/ 2589 w 2854"/>
                <a:gd name="T33" fmla="*/ 928 h 1947"/>
                <a:gd name="T34" fmla="*/ 2461 w 2854"/>
                <a:gd name="T35" fmla="*/ 891 h 1947"/>
                <a:gd name="T36" fmla="*/ 2324 w 2854"/>
                <a:gd name="T37" fmla="*/ 928 h 1947"/>
                <a:gd name="T38" fmla="*/ 2260 w 2854"/>
                <a:gd name="T39" fmla="*/ 835 h 1947"/>
                <a:gd name="T40" fmla="*/ 2188 w 2854"/>
                <a:gd name="T41" fmla="*/ 783 h 1947"/>
                <a:gd name="T42" fmla="*/ 2089 w 2854"/>
                <a:gd name="T43" fmla="*/ 763 h 1947"/>
                <a:gd name="T44" fmla="*/ 1932 w 2854"/>
                <a:gd name="T45" fmla="*/ 754 h 1947"/>
                <a:gd name="T46" fmla="*/ 1731 w 2854"/>
                <a:gd name="T47" fmla="*/ 728 h 1947"/>
                <a:gd name="T48" fmla="*/ 1606 w 2854"/>
                <a:gd name="T49" fmla="*/ 646 h 1947"/>
                <a:gd name="T50" fmla="*/ 1513 w 2854"/>
                <a:gd name="T51" fmla="*/ 553 h 1947"/>
                <a:gd name="T52" fmla="*/ 1385 w 2854"/>
                <a:gd name="T53" fmla="*/ 454 h 1947"/>
                <a:gd name="T54" fmla="*/ 1268 w 2854"/>
                <a:gd name="T55" fmla="*/ 355 h 1947"/>
                <a:gd name="T56" fmla="*/ 1268 w 2854"/>
                <a:gd name="T57" fmla="*/ 317 h 1947"/>
                <a:gd name="T58" fmla="*/ 1239 w 2854"/>
                <a:gd name="T59" fmla="*/ 181 h 1947"/>
                <a:gd name="T60" fmla="*/ 1213 w 2854"/>
                <a:gd name="T61" fmla="*/ 64 h 1947"/>
                <a:gd name="T62" fmla="*/ 1196 w 2854"/>
                <a:gd name="T63" fmla="*/ 0 h 19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54"/>
                <a:gd name="T97" fmla="*/ 0 h 1947"/>
                <a:gd name="T98" fmla="*/ 2854 w 2854"/>
                <a:gd name="T99" fmla="*/ 1947 h 19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54" h="1947">
                  <a:moveTo>
                    <a:pt x="1196" y="0"/>
                  </a:moveTo>
                  <a:lnTo>
                    <a:pt x="1039" y="44"/>
                  </a:lnTo>
                  <a:lnTo>
                    <a:pt x="1039" y="82"/>
                  </a:lnTo>
                  <a:lnTo>
                    <a:pt x="1050" y="181"/>
                  </a:lnTo>
                  <a:lnTo>
                    <a:pt x="1050" y="245"/>
                  </a:lnTo>
                  <a:lnTo>
                    <a:pt x="1030" y="309"/>
                  </a:lnTo>
                  <a:lnTo>
                    <a:pt x="995" y="346"/>
                  </a:lnTo>
                  <a:lnTo>
                    <a:pt x="983" y="373"/>
                  </a:lnTo>
                  <a:lnTo>
                    <a:pt x="966" y="399"/>
                  </a:lnTo>
                  <a:lnTo>
                    <a:pt x="893" y="419"/>
                  </a:lnTo>
                  <a:lnTo>
                    <a:pt x="821" y="445"/>
                  </a:lnTo>
                  <a:lnTo>
                    <a:pt x="777" y="445"/>
                  </a:lnTo>
                  <a:lnTo>
                    <a:pt x="748" y="454"/>
                  </a:lnTo>
                  <a:lnTo>
                    <a:pt x="722" y="492"/>
                  </a:lnTo>
                  <a:lnTo>
                    <a:pt x="684" y="518"/>
                  </a:lnTo>
                  <a:lnTo>
                    <a:pt x="666" y="527"/>
                  </a:lnTo>
                  <a:lnTo>
                    <a:pt x="637" y="527"/>
                  </a:lnTo>
                  <a:lnTo>
                    <a:pt x="602" y="509"/>
                  </a:lnTo>
                  <a:lnTo>
                    <a:pt x="594" y="472"/>
                  </a:lnTo>
                  <a:lnTo>
                    <a:pt x="565" y="408"/>
                  </a:lnTo>
                  <a:lnTo>
                    <a:pt x="547" y="399"/>
                  </a:lnTo>
                  <a:lnTo>
                    <a:pt x="512" y="373"/>
                  </a:lnTo>
                  <a:lnTo>
                    <a:pt x="457" y="364"/>
                  </a:lnTo>
                  <a:lnTo>
                    <a:pt x="419" y="346"/>
                  </a:lnTo>
                  <a:lnTo>
                    <a:pt x="367" y="317"/>
                  </a:lnTo>
                  <a:lnTo>
                    <a:pt x="303" y="291"/>
                  </a:lnTo>
                  <a:lnTo>
                    <a:pt x="0" y="390"/>
                  </a:lnTo>
                  <a:lnTo>
                    <a:pt x="329" y="1947"/>
                  </a:lnTo>
                  <a:lnTo>
                    <a:pt x="2854" y="1074"/>
                  </a:lnTo>
                  <a:lnTo>
                    <a:pt x="2842" y="1062"/>
                  </a:lnTo>
                  <a:lnTo>
                    <a:pt x="2781" y="1001"/>
                  </a:lnTo>
                  <a:lnTo>
                    <a:pt x="2726" y="981"/>
                  </a:lnTo>
                  <a:lnTo>
                    <a:pt x="2636" y="928"/>
                  </a:lnTo>
                  <a:lnTo>
                    <a:pt x="2589" y="928"/>
                  </a:lnTo>
                  <a:lnTo>
                    <a:pt x="2508" y="899"/>
                  </a:lnTo>
                  <a:lnTo>
                    <a:pt x="2461" y="891"/>
                  </a:lnTo>
                  <a:lnTo>
                    <a:pt x="2397" y="899"/>
                  </a:lnTo>
                  <a:lnTo>
                    <a:pt x="2324" y="928"/>
                  </a:lnTo>
                  <a:lnTo>
                    <a:pt x="2295" y="899"/>
                  </a:lnTo>
                  <a:lnTo>
                    <a:pt x="2260" y="835"/>
                  </a:lnTo>
                  <a:lnTo>
                    <a:pt x="2234" y="809"/>
                  </a:lnTo>
                  <a:lnTo>
                    <a:pt x="2188" y="783"/>
                  </a:lnTo>
                  <a:lnTo>
                    <a:pt x="2161" y="771"/>
                  </a:lnTo>
                  <a:lnTo>
                    <a:pt x="2089" y="763"/>
                  </a:lnTo>
                  <a:lnTo>
                    <a:pt x="2013" y="754"/>
                  </a:lnTo>
                  <a:lnTo>
                    <a:pt x="1932" y="754"/>
                  </a:lnTo>
                  <a:lnTo>
                    <a:pt x="1769" y="754"/>
                  </a:lnTo>
                  <a:lnTo>
                    <a:pt x="1731" y="728"/>
                  </a:lnTo>
                  <a:lnTo>
                    <a:pt x="1679" y="672"/>
                  </a:lnTo>
                  <a:lnTo>
                    <a:pt x="1606" y="646"/>
                  </a:lnTo>
                  <a:lnTo>
                    <a:pt x="1551" y="591"/>
                  </a:lnTo>
                  <a:lnTo>
                    <a:pt x="1513" y="553"/>
                  </a:lnTo>
                  <a:lnTo>
                    <a:pt x="1449" y="509"/>
                  </a:lnTo>
                  <a:lnTo>
                    <a:pt x="1385" y="454"/>
                  </a:lnTo>
                  <a:lnTo>
                    <a:pt x="1359" y="419"/>
                  </a:lnTo>
                  <a:lnTo>
                    <a:pt x="1268" y="355"/>
                  </a:lnTo>
                  <a:lnTo>
                    <a:pt x="1268" y="346"/>
                  </a:lnTo>
                  <a:lnTo>
                    <a:pt x="1268" y="317"/>
                  </a:lnTo>
                  <a:lnTo>
                    <a:pt x="1257" y="262"/>
                  </a:lnTo>
                  <a:lnTo>
                    <a:pt x="1239" y="181"/>
                  </a:lnTo>
                  <a:lnTo>
                    <a:pt x="1231" y="128"/>
                  </a:lnTo>
                  <a:lnTo>
                    <a:pt x="1213" y="64"/>
                  </a:lnTo>
                  <a:lnTo>
                    <a:pt x="1196" y="9"/>
                  </a:lnTo>
                  <a:lnTo>
                    <a:pt x="1196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7" name="Freeform 17"/>
            <p:cNvSpPr>
              <a:spLocks noChangeAspect="1"/>
            </p:cNvSpPr>
            <p:nvPr/>
          </p:nvSpPr>
          <p:spPr bwMode="auto">
            <a:xfrm>
              <a:off x="2805" y="2141"/>
              <a:ext cx="742" cy="480"/>
            </a:xfrm>
            <a:custGeom>
              <a:avLst/>
              <a:gdLst>
                <a:gd name="T0" fmla="*/ 736 w 747"/>
                <a:gd name="T1" fmla="*/ 0 h 483"/>
                <a:gd name="T2" fmla="*/ 0 w 747"/>
                <a:gd name="T3" fmla="*/ 247 h 483"/>
                <a:gd name="T4" fmla="*/ 64 w 747"/>
                <a:gd name="T5" fmla="*/ 273 h 483"/>
                <a:gd name="T6" fmla="*/ 116 w 747"/>
                <a:gd name="T7" fmla="*/ 302 h 483"/>
                <a:gd name="T8" fmla="*/ 154 w 747"/>
                <a:gd name="T9" fmla="*/ 320 h 483"/>
                <a:gd name="T10" fmla="*/ 209 w 747"/>
                <a:gd name="T11" fmla="*/ 329 h 483"/>
                <a:gd name="T12" fmla="*/ 244 w 747"/>
                <a:gd name="T13" fmla="*/ 355 h 483"/>
                <a:gd name="T14" fmla="*/ 262 w 747"/>
                <a:gd name="T15" fmla="*/ 364 h 483"/>
                <a:gd name="T16" fmla="*/ 291 w 747"/>
                <a:gd name="T17" fmla="*/ 428 h 483"/>
                <a:gd name="T18" fmla="*/ 299 w 747"/>
                <a:gd name="T19" fmla="*/ 465 h 483"/>
                <a:gd name="T20" fmla="*/ 334 w 747"/>
                <a:gd name="T21" fmla="*/ 483 h 483"/>
                <a:gd name="T22" fmla="*/ 363 w 747"/>
                <a:gd name="T23" fmla="*/ 483 h 483"/>
                <a:gd name="T24" fmla="*/ 381 w 747"/>
                <a:gd name="T25" fmla="*/ 474 h 483"/>
                <a:gd name="T26" fmla="*/ 419 w 747"/>
                <a:gd name="T27" fmla="*/ 448 h 483"/>
                <a:gd name="T28" fmla="*/ 445 w 747"/>
                <a:gd name="T29" fmla="*/ 410 h 483"/>
                <a:gd name="T30" fmla="*/ 474 w 747"/>
                <a:gd name="T31" fmla="*/ 401 h 483"/>
                <a:gd name="T32" fmla="*/ 518 w 747"/>
                <a:gd name="T33" fmla="*/ 401 h 483"/>
                <a:gd name="T34" fmla="*/ 590 w 747"/>
                <a:gd name="T35" fmla="*/ 375 h 483"/>
                <a:gd name="T36" fmla="*/ 663 w 747"/>
                <a:gd name="T37" fmla="*/ 355 h 483"/>
                <a:gd name="T38" fmla="*/ 680 w 747"/>
                <a:gd name="T39" fmla="*/ 329 h 483"/>
                <a:gd name="T40" fmla="*/ 692 w 747"/>
                <a:gd name="T41" fmla="*/ 302 h 483"/>
                <a:gd name="T42" fmla="*/ 727 w 747"/>
                <a:gd name="T43" fmla="*/ 265 h 483"/>
                <a:gd name="T44" fmla="*/ 747 w 747"/>
                <a:gd name="T45" fmla="*/ 201 h 483"/>
                <a:gd name="T46" fmla="*/ 747 w 747"/>
                <a:gd name="T47" fmla="*/ 137 h 483"/>
                <a:gd name="T48" fmla="*/ 736 w 747"/>
                <a:gd name="T49" fmla="*/ 38 h 483"/>
                <a:gd name="T50" fmla="*/ 736 w 747"/>
                <a:gd name="T51" fmla="*/ 0 h 4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47"/>
                <a:gd name="T79" fmla="*/ 0 h 483"/>
                <a:gd name="T80" fmla="*/ 747 w 747"/>
                <a:gd name="T81" fmla="*/ 483 h 4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47" h="483">
                  <a:moveTo>
                    <a:pt x="736" y="0"/>
                  </a:moveTo>
                  <a:lnTo>
                    <a:pt x="0" y="247"/>
                  </a:lnTo>
                  <a:lnTo>
                    <a:pt x="64" y="273"/>
                  </a:lnTo>
                  <a:lnTo>
                    <a:pt x="116" y="302"/>
                  </a:lnTo>
                  <a:lnTo>
                    <a:pt x="154" y="320"/>
                  </a:lnTo>
                  <a:lnTo>
                    <a:pt x="209" y="329"/>
                  </a:lnTo>
                  <a:lnTo>
                    <a:pt x="244" y="355"/>
                  </a:lnTo>
                  <a:lnTo>
                    <a:pt x="262" y="364"/>
                  </a:lnTo>
                  <a:lnTo>
                    <a:pt x="291" y="428"/>
                  </a:lnTo>
                  <a:lnTo>
                    <a:pt x="299" y="465"/>
                  </a:lnTo>
                  <a:lnTo>
                    <a:pt x="334" y="483"/>
                  </a:lnTo>
                  <a:lnTo>
                    <a:pt x="363" y="483"/>
                  </a:lnTo>
                  <a:lnTo>
                    <a:pt x="381" y="474"/>
                  </a:lnTo>
                  <a:lnTo>
                    <a:pt x="419" y="448"/>
                  </a:lnTo>
                  <a:lnTo>
                    <a:pt x="445" y="410"/>
                  </a:lnTo>
                  <a:lnTo>
                    <a:pt x="474" y="401"/>
                  </a:lnTo>
                  <a:lnTo>
                    <a:pt x="518" y="401"/>
                  </a:lnTo>
                  <a:lnTo>
                    <a:pt x="590" y="375"/>
                  </a:lnTo>
                  <a:lnTo>
                    <a:pt x="663" y="355"/>
                  </a:lnTo>
                  <a:lnTo>
                    <a:pt x="680" y="329"/>
                  </a:lnTo>
                  <a:lnTo>
                    <a:pt x="692" y="302"/>
                  </a:lnTo>
                  <a:lnTo>
                    <a:pt x="727" y="265"/>
                  </a:lnTo>
                  <a:lnTo>
                    <a:pt x="747" y="201"/>
                  </a:lnTo>
                  <a:lnTo>
                    <a:pt x="747" y="137"/>
                  </a:lnTo>
                  <a:lnTo>
                    <a:pt x="736" y="38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8" name="Freeform 18"/>
            <p:cNvSpPr>
              <a:spLocks noChangeAspect="1"/>
            </p:cNvSpPr>
            <p:nvPr/>
          </p:nvSpPr>
          <p:spPr bwMode="auto">
            <a:xfrm>
              <a:off x="3763" y="1915"/>
              <a:ext cx="2009" cy="1249"/>
            </a:xfrm>
            <a:custGeom>
              <a:avLst/>
              <a:gdLst>
                <a:gd name="T0" fmla="*/ 1804 w 2022"/>
                <a:gd name="T1" fmla="*/ 102 h 1257"/>
                <a:gd name="T2" fmla="*/ 2022 w 2022"/>
                <a:gd name="T3" fmla="*/ 1111 h 1257"/>
                <a:gd name="T4" fmla="*/ 1586 w 2022"/>
                <a:gd name="T5" fmla="*/ 1257 h 1257"/>
                <a:gd name="T6" fmla="*/ 1574 w 2022"/>
                <a:gd name="T7" fmla="*/ 1245 h 1257"/>
                <a:gd name="T8" fmla="*/ 1513 w 2022"/>
                <a:gd name="T9" fmla="*/ 1184 h 1257"/>
                <a:gd name="T10" fmla="*/ 1458 w 2022"/>
                <a:gd name="T11" fmla="*/ 1164 h 1257"/>
                <a:gd name="T12" fmla="*/ 1368 w 2022"/>
                <a:gd name="T13" fmla="*/ 1111 h 1257"/>
                <a:gd name="T14" fmla="*/ 1321 w 2022"/>
                <a:gd name="T15" fmla="*/ 1111 h 1257"/>
                <a:gd name="T16" fmla="*/ 1240 w 2022"/>
                <a:gd name="T17" fmla="*/ 1082 h 1257"/>
                <a:gd name="T18" fmla="*/ 1193 w 2022"/>
                <a:gd name="T19" fmla="*/ 1074 h 1257"/>
                <a:gd name="T20" fmla="*/ 1129 w 2022"/>
                <a:gd name="T21" fmla="*/ 1082 h 1257"/>
                <a:gd name="T22" fmla="*/ 1056 w 2022"/>
                <a:gd name="T23" fmla="*/ 1111 h 1257"/>
                <a:gd name="T24" fmla="*/ 1027 w 2022"/>
                <a:gd name="T25" fmla="*/ 1082 h 1257"/>
                <a:gd name="T26" fmla="*/ 992 w 2022"/>
                <a:gd name="T27" fmla="*/ 1018 h 1257"/>
                <a:gd name="T28" fmla="*/ 966 w 2022"/>
                <a:gd name="T29" fmla="*/ 992 h 1257"/>
                <a:gd name="T30" fmla="*/ 920 w 2022"/>
                <a:gd name="T31" fmla="*/ 966 h 1257"/>
                <a:gd name="T32" fmla="*/ 893 w 2022"/>
                <a:gd name="T33" fmla="*/ 954 h 1257"/>
                <a:gd name="T34" fmla="*/ 821 w 2022"/>
                <a:gd name="T35" fmla="*/ 946 h 1257"/>
                <a:gd name="T36" fmla="*/ 745 w 2022"/>
                <a:gd name="T37" fmla="*/ 937 h 1257"/>
                <a:gd name="T38" fmla="*/ 664 w 2022"/>
                <a:gd name="T39" fmla="*/ 937 h 1257"/>
                <a:gd name="T40" fmla="*/ 501 w 2022"/>
                <a:gd name="T41" fmla="*/ 937 h 1257"/>
                <a:gd name="T42" fmla="*/ 463 w 2022"/>
                <a:gd name="T43" fmla="*/ 911 h 1257"/>
                <a:gd name="T44" fmla="*/ 411 w 2022"/>
                <a:gd name="T45" fmla="*/ 855 h 1257"/>
                <a:gd name="T46" fmla="*/ 338 w 2022"/>
                <a:gd name="T47" fmla="*/ 829 h 1257"/>
                <a:gd name="T48" fmla="*/ 283 w 2022"/>
                <a:gd name="T49" fmla="*/ 774 h 1257"/>
                <a:gd name="T50" fmla="*/ 245 w 2022"/>
                <a:gd name="T51" fmla="*/ 736 h 1257"/>
                <a:gd name="T52" fmla="*/ 181 w 2022"/>
                <a:gd name="T53" fmla="*/ 692 h 1257"/>
                <a:gd name="T54" fmla="*/ 117 w 2022"/>
                <a:gd name="T55" fmla="*/ 637 h 1257"/>
                <a:gd name="T56" fmla="*/ 91 w 2022"/>
                <a:gd name="T57" fmla="*/ 602 h 1257"/>
                <a:gd name="T58" fmla="*/ 0 w 2022"/>
                <a:gd name="T59" fmla="*/ 538 h 1257"/>
                <a:gd name="T60" fmla="*/ 0 w 2022"/>
                <a:gd name="T61" fmla="*/ 529 h 1257"/>
                <a:gd name="T62" fmla="*/ 9 w 2022"/>
                <a:gd name="T63" fmla="*/ 529 h 1257"/>
                <a:gd name="T64" fmla="*/ 35 w 2022"/>
                <a:gd name="T65" fmla="*/ 492 h 1257"/>
                <a:gd name="T66" fmla="*/ 64 w 2022"/>
                <a:gd name="T67" fmla="*/ 457 h 1257"/>
                <a:gd name="T68" fmla="*/ 91 w 2022"/>
                <a:gd name="T69" fmla="*/ 436 h 1257"/>
                <a:gd name="T70" fmla="*/ 181 w 2022"/>
                <a:gd name="T71" fmla="*/ 428 h 1257"/>
                <a:gd name="T72" fmla="*/ 271 w 2022"/>
                <a:gd name="T73" fmla="*/ 384 h 1257"/>
                <a:gd name="T74" fmla="*/ 309 w 2022"/>
                <a:gd name="T75" fmla="*/ 364 h 1257"/>
                <a:gd name="T76" fmla="*/ 373 w 2022"/>
                <a:gd name="T77" fmla="*/ 355 h 1257"/>
                <a:gd name="T78" fmla="*/ 472 w 2022"/>
                <a:gd name="T79" fmla="*/ 311 h 1257"/>
                <a:gd name="T80" fmla="*/ 536 w 2022"/>
                <a:gd name="T81" fmla="*/ 256 h 1257"/>
                <a:gd name="T82" fmla="*/ 591 w 2022"/>
                <a:gd name="T83" fmla="*/ 209 h 1257"/>
                <a:gd name="T84" fmla="*/ 672 w 2022"/>
                <a:gd name="T85" fmla="*/ 201 h 1257"/>
                <a:gd name="T86" fmla="*/ 765 w 2022"/>
                <a:gd name="T87" fmla="*/ 174 h 1257"/>
                <a:gd name="T88" fmla="*/ 847 w 2022"/>
                <a:gd name="T89" fmla="*/ 137 h 1257"/>
                <a:gd name="T90" fmla="*/ 902 w 2022"/>
                <a:gd name="T91" fmla="*/ 102 h 1257"/>
                <a:gd name="T92" fmla="*/ 1010 w 2022"/>
                <a:gd name="T93" fmla="*/ 38 h 1257"/>
                <a:gd name="T94" fmla="*/ 1048 w 2022"/>
                <a:gd name="T95" fmla="*/ 9 h 1257"/>
                <a:gd name="T96" fmla="*/ 1120 w 2022"/>
                <a:gd name="T97" fmla="*/ 0 h 1257"/>
                <a:gd name="T98" fmla="*/ 1202 w 2022"/>
                <a:gd name="T99" fmla="*/ 9 h 1257"/>
                <a:gd name="T100" fmla="*/ 1283 w 2022"/>
                <a:gd name="T101" fmla="*/ 0 h 1257"/>
                <a:gd name="T102" fmla="*/ 1394 w 2022"/>
                <a:gd name="T103" fmla="*/ 20 h 1257"/>
                <a:gd name="T104" fmla="*/ 1475 w 2022"/>
                <a:gd name="T105" fmla="*/ 38 h 1257"/>
                <a:gd name="T106" fmla="*/ 1557 w 2022"/>
                <a:gd name="T107" fmla="*/ 55 h 1257"/>
                <a:gd name="T108" fmla="*/ 1658 w 2022"/>
                <a:gd name="T109" fmla="*/ 64 h 1257"/>
                <a:gd name="T110" fmla="*/ 1722 w 2022"/>
                <a:gd name="T111" fmla="*/ 81 h 1257"/>
                <a:gd name="T112" fmla="*/ 1804 w 2022"/>
                <a:gd name="T113" fmla="*/ 102 h 125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022"/>
                <a:gd name="T172" fmla="*/ 0 h 1257"/>
                <a:gd name="T173" fmla="*/ 2022 w 2022"/>
                <a:gd name="T174" fmla="*/ 1257 h 125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022" h="1257">
                  <a:moveTo>
                    <a:pt x="1804" y="102"/>
                  </a:moveTo>
                  <a:lnTo>
                    <a:pt x="2022" y="1111"/>
                  </a:lnTo>
                  <a:lnTo>
                    <a:pt x="1586" y="1257"/>
                  </a:lnTo>
                  <a:lnTo>
                    <a:pt x="1574" y="1245"/>
                  </a:lnTo>
                  <a:lnTo>
                    <a:pt x="1513" y="1184"/>
                  </a:lnTo>
                  <a:lnTo>
                    <a:pt x="1458" y="1164"/>
                  </a:lnTo>
                  <a:lnTo>
                    <a:pt x="1368" y="1111"/>
                  </a:lnTo>
                  <a:lnTo>
                    <a:pt x="1321" y="1111"/>
                  </a:lnTo>
                  <a:lnTo>
                    <a:pt x="1240" y="1082"/>
                  </a:lnTo>
                  <a:lnTo>
                    <a:pt x="1193" y="1074"/>
                  </a:lnTo>
                  <a:lnTo>
                    <a:pt x="1129" y="1082"/>
                  </a:lnTo>
                  <a:lnTo>
                    <a:pt x="1056" y="1111"/>
                  </a:lnTo>
                  <a:lnTo>
                    <a:pt x="1027" y="1082"/>
                  </a:lnTo>
                  <a:lnTo>
                    <a:pt x="992" y="1018"/>
                  </a:lnTo>
                  <a:lnTo>
                    <a:pt x="966" y="992"/>
                  </a:lnTo>
                  <a:lnTo>
                    <a:pt x="920" y="966"/>
                  </a:lnTo>
                  <a:lnTo>
                    <a:pt x="893" y="954"/>
                  </a:lnTo>
                  <a:lnTo>
                    <a:pt x="821" y="946"/>
                  </a:lnTo>
                  <a:lnTo>
                    <a:pt x="745" y="937"/>
                  </a:lnTo>
                  <a:lnTo>
                    <a:pt x="664" y="937"/>
                  </a:lnTo>
                  <a:lnTo>
                    <a:pt x="501" y="937"/>
                  </a:lnTo>
                  <a:lnTo>
                    <a:pt x="463" y="911"/>
                  </a:lnTo>
                  <a:lnTo>
                    <a:pt x="411" y="855"/>
                  </a:lnTo>
                  <a:lnTo>
                    <a:pt x="338" y="829"/>
                  </a:lnTo>
                  <a:lnTo>
                    <a:pt x="283" y="774"/>
                  </a:lnTo>
                  <a:lnTo>
                    <a:pt x="245" y="736"/>
                  </a:lnTo>
                  <a:lnTo>
                    <a:pt x="181" y="692"/>
                  </a:lnTo>
                  <a:lnTo>
                    <a:pt x="117" y="637"/>
                  </a:lnTo>
                  <a:lnTo>
                    <a:pt x="91" y="602"/>
                  </a:lnTo>
                  <a:lnTo>
                    <a:pt x="0" y="538"/>
                  </a:lnTo>
                  <a:lnTo>
                    <a:pt x="0" y="529"/>
                  </a:lnTo>
                  <a:lnTo>
                    <a:pt x="9" y="529"/>
                  </a:lnTo>
                  <a:lnTo>
                    <a:pt x="35" y="492"/>
                  </a:lnTo>
                  <a:lnTo>
                    <a:pt x="64" y="457"/>
                  </a:lnTo>
                  <a:lnTo>
                    <a:pt x="91" y="436"/>
                  </a:lnTo>
                  <a:lnTo>
                    <a:pt x="181" y="428"/>
                  </a:lnTo>
                  <a:lnTo>
                    <a:pt x="271" y="384"/>
                  </a:lnTo>
                  <a:lnTo>
                    <a:pt x="309" y="364"/>
                  </a:lnTo>
                  <a:lnTo>
                    <a:pt x="373" y="355"/>
                  </a:lnTo>
                  <a:lnTo>
                    <a:pt x="472" y="311"/>
                  </a:lnTo>
                  <a:lnTo>
                    <a:pt x="536" y="256"/>
                  </a:lnTo>
                  <a:lnTo>
                    <a:pt x="591" y="209"/>
                  </a:lnTo>
                  <a:lnTo>
                    <a:pt x="672" y="201"/>
                  </a:lnTo>
                  <a:lnTo>
                    <a:pt x="765" y="174"/>
                  </a:lnTo>
                  <a:lnTo>
                    <a:pt x="847" y="137"/>
                  </a:lnTo>
                  <a:lnTo>
                    <a:pt x="902" y="102"/>
                  </a:lnTo>
                  <a:lnTo>
                    <a:pt x="1010" y="38"/>
                  </a:lnTo>
                  <a:lnTo>
                    <a:pt x="1048" y="9"/>
                  </a:lnTo>
                  <a:lnTo>
                    <a:pt x="1120" y="0"/>
                  </a:lnTo>
                  <a:lnTo>
                    <a:pt x="1202" y="9"/>
                  </a:lnTo>
                  <a:lnTo>
                    <a:pt x="1283" y="0"/>
                  </a:lnTo>
                  <a:lnTo>
                    <a:pt x="1394" y="20"/>
                  </a:lnTo>
                  <a:lnTo>
                    <a:pt x="1475" y="38"/>
                  </a:lnTo>
                  <a:lnTo>
                    <a:pt x="1557" y="55"/>
                  </a:lnTo>
                  <a:lnTo>
                    <a:pt x="1658" y="64"/>
                  </a:lnTo>
                  <a:lnTo>
                    <a:pt x="1722" y="81"/>
                  </a:lnTo>
                  <a:lnTo>
                    <a:pt x="1804" y="102"/>
                  </a:lnTo>
                  <a:close/>
                </a:path>
              </a:pathLst>
            </a:custGeom>
            <a:solidFill>
              <a:srgbClr val="993366"/>
            </a:solidFill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79" name="Rectangle 19"/>
            <p:cNvSpPr>
              <a:spLocks noChangeAspect="1" noChangeArrowheads="1"/>
            </p:cNvSpPr>
            <p:nvPr/>
          </p:nvSpPr>
          <p:spPr bwMode="auto">
            <a:xfrm>
              <a:off x="2449" y="1664"/>
              <a:ext cx="87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80" name="Rectangle 20"/>
            <p:cNvSpPr>
              <a:spLocks noChangeAspect="1" noChangeArrowheads="1"/>
            </p:cNvSpPr>
            <p:nvPr/>
          </p:nvSpPr>
          <p:spPr bwMode="auto">
            <a:xfrm>
              <a:off x="4223" y="1039"/>
              <a:ext cx="64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81" name="Rectangle 21"/>
            <p:cNvSpPr>
              <a:spLocks noChangeAspect="1" noChangeArrowheads="1"/>
            </p:cNvSpPr>
            <p:nvPr/>
          </p:nvSpPr>
          <p:spPr bwMode="auto">
            <a:xfrm>
              <a:off x="4587" y="2468"/>
              <a:ext cx="870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382" name="Rectangle 22"/>
            <p:cNvSpPr>
              <a:spLocks noChangeAspect="1" noChangeArrowheads="1"/>
            </p:cNvSpPr>
            <p:nvPr/>
          </p:nvSpPr>
          <p:spPr bwMode="auto">
            <a:xfrm>
              <a:off x="2929" y="3100"/>
              <a:ext cx="647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4360" name="Rectangle 23"/>
          <p:cNvSpPr>
            <a:spLocks noChangeAspect="1" noChangeArrowheads="1"/>
          </p:cNvSpPr>
          <p:nvPr/>
        </p:nvSpPr>
        <p:spPr bwMode="auto">
          <a:xfrm>
            <a:off x="5522080" y="5008602"/>
            <a:ext cx="10311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dirty="0" err="1">
                <a:solidFill>
                  <a:srgbClr val="000000"/>
                </a:solidFill>
                <a:latin typeface="Times New Roman" pitchFamily="18" charset="0"/>
              </a:rPr>
              <a:t>Bojac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2A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4361" name="Rectangle 24"/>
          <p:cNvSpPr>
            <a:spLocks noChangeAspect="1" noChangeArrowheads="1"/>
          </p:cNvSpPr>
          <p:nvPr/>
        </p:nvSpPr>
        <p:spPr bwMode="auto">
          <a:xfrm>
            <a:off x="7467601" y="4703802"/>
            <a:ext cx="1371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Wickham 3A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4362" name="Rectangle 25"/>
          <p:cNvSpPr>
            <a:spLocks noChangeAspect="1" noChangeArrowheads="1"/>
          </p:cNvSpPr>
          <p:nvPr/>
        </p:nvSpPr>
        <p:spPr bwMode="auto">
          <a:xfrm>
            <a:off x="5181600" y="2895600"/>
            <a:ext cx="13657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Wickham 4A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4363" name="Rectangle 26"/>
          <p:cNvSpPr>
            <a:spLocks noChangeAspect="1" noChangeArrowheads="1"/>
          </p:cNvSpPr>
          <p:nvPr/>
        </p:nvSpPr>
        <p:spPr bwMode="auto">
          <a:xfrm>
            <a:off x="7884280" y="2570202"/>
            <a:ext cx="11073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dirty="0" err="1">
                <a:solidFill>
                  <a:srgbClr val="000000"/>
                </a:solidFill>
                <a:latin typeface="Times New Roman" pitchFamily="18" charset="0"/>
              </a:rPr>
              <a:t>Bojac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1A</a:t>
            </a: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28" name="Chart 27"/>
          <p:cNvGraphicFramePr>
            <a:graphicFrameLocks/>
          </p:cNvGraphicFramePr>
          <p:nvPr/>
        </p:nvGraphicFramePr>
        <p:xfrm>
          <a:off x="0" y="2333624"/>
          <a:ext cx="5105399" cy="2619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Seed Savings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0" y="2181225"/>
          <a:ext cx="3810000" cy="3743325"/>
        </p:xfrm>
        <a:graphic>
          <a:graphicData uri="http://schemas.openxmlformats.org/drawingml/2006/table">
            <a:tbl>
              <a:tblPr/>
              <a:tblGrid>
                <a:gridCol w="2092817"/>
                <a:gridCol w="1717183"/>
              </a:tblGrid>
              <a:tr h="381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Seed Corn Prices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VR Seeding Savings, w/ 50% low YP soils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$/bag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---------$/ac---------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100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6.65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7.75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140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8.85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160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9.95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180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11.05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200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12.15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220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13.25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2438400"/>
          <a:ext cx="4267200" cy="3724275"/>
        </p:xfrm>
        <a:graphic>
          <a:graphicData uri="http://schemas.openxmlformats.org/drawingml/2006/table">
            <a:tbl>
              <a:tblPr/>
              <a:tblGrid>
                <a:gridCol w="2070226"/>
                <a:gridCol w="2196974"/>
              </a:tblGrid>
              <a:tr h="476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land with low yield potential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VR Seeding Savings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---------$/ac---------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4.73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12.15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19.45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400" name="TextBox 5"/>
          <p:cNvSpPr txBox="1">
            <a:spLocks noChangeArrowheads="1"/>
          </p:cNvSpPr>
          <p:nvPr/>
        </p:nvSpPr>
        <p:spPr bwMode="auto">
          <a:xfrm>
            <a:off x="381000" y="1219200"/>
            <a:ext cx="2209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As opposed to planting whole field at 26K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4343400"/>
            <a:ext cx="8305800" cy="2743200"/>
          </a:xfrm>
        </p:spPr>
        <p:txBody>
          <a:bodyPr/>
          <a:lstStyle/>
          <a:p>
            <a:r>
              <a:rPr lang="en-US" sz="2400" b="1" smtClean="0">
                <a:latin typeface="Univers LT Std 57 Cn" pitchFamily="34" charset="0"/>
              </a:rPr>
              <a:t>Laser source at fixed point</a:t>
            </a:r>
          </a:p>
          <a:p>
            <a:pPr lvl="1"/>
            <a:r>
              <a:rPr lang="en-US" sz="2000" b="1" smtClean="0">
                <a:latin typeface="Univers LT Std 57 Cn" pitchFamily="34" charset="0"/>
              </a:rPr>
              <a:t>Projects light beam of desired slope</a:t>
            </a:r>
          </a:p>
          <a:p>
            <a:pPr lvl="1"/>
            <a:r>
              <a:rPr lang="en-US" sz="2000" b="1" smtClean="0">
                <a:latin typeface="Univers LT Std 57 Cn" pitchFamily="34" charset="0"/>
              </a:rPr>
              <a:t>2-D capability (slope along length and width)</a:t>
            </a:r>
          </a:p>
          <a:p>
            <a:r>
              <a:rPr lang="en-US" sz="2400" b="1" smtClean="0">
                <a:latin typeface="Univers LT Std 57 Cn" pitchFamily="34" charset="0"/>
              </a:rPr>
              <a:t>Receiver on land level blade</a:t>
            </a:r>
          </a:p>
          <a:p>
            <a:pPr lvl="1"/>
            <a:r>
              <a:rPr lang="en-US" sz="2000" b="1" smtClean="0">
                <a:latin typeface="Univers LT Std 57 Cn" pitchFamily="34" charset="0"/>
              </a:rPr>
              <a:t>Lowers(cuts) / Raises (dumps) blade as needed to achieve desired elevation</a:t>
            </a:r>
          </a:p>
        </p:txBody>
      </p:sp>
      <p:pic>
        <p:nvPicPr>
          <p:cNvPr id="851971" name="Picture 3" descr="land leveling df"/>
          <p:cNvPicPr>
            <a:picLocks noChangeAspect="1" noChangeArrowheads="1"/>
          </p:cNvPicPr>
          <p:nvPr/>
        </p:nvPicPr>
        <p:blipFill>
          <a:blip r:embed="rId3" cstate="print"/>
          <a:srcRect b="13206"/>
          <a:stretch>
            <a:fillRect/>
          </a:stretch>
        </p:blipFill>
        <p:spPr bwMode="auto">
          <a:xfrm>
            <a:off x="1676400" y="1371600"/>
            <a:ext cx="5486400" cy="3005138"/>
          </a:xfrm>
          <a:prstGeom prst="rect">
            <a:avLst/>
          </a:prstGeom>
          <a:noFill/>
        </p:spPr>
      </p:pic>
      <p:sp>
        <p:nvSpPr>
          <p:cNvPr id="851972" name="Text Box 4"/>
          <p:cNvSpPr txBox="1">
            <a:spLocks noChangeArrowheads="1"/>
          </p:cNvSpPr>
          <p:nvPr/>
        </p:nvSpPr>
        <p:spPr bwMode="auto">
          <a:xfrm>
            <a:off x="304800" y="685800"/>
            <a:ext cx="861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</a:rPr>
              <a:t>Levelling / Reshaping / Land Smoothing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6700" y="457200"/>
            <a:ext cx="8610600" cy="1143000"/>
          </a:xfrm>
        </p:spPr>
        <p:txBody>
          <a:bodyPr/>
          <a:lstStyle/>
          <a:p>
            <a:pPr algn="ctr"/>
            <a:r>
              <a:rPr lang="en-US" sz="2000" b="0" smtClean="0">
                <a:latin typeface="Arial" charset="0"/>
              </a:rPr>
              <a:t>Typical NC Coastal Plain: subtle topographic/texture changes, </a:t>
            </a:r>
            <a:br>
              <a:rPr lang="en-US" sz="2000" b="0" smtClean="0">
                <a:latin typeface="Arial" charset="0"/>
              </a:rPr>
            </a:br>
            <a:r>
              <a:rPr lang="en-US" sz="2000" b="0" smtClean="0">
                <a:latin typeface="Arial" charset="0"/>
              </a:rPr>
              <a:t>substantial variation in crop environment</a:t>
            </a:r>
          </a:p>
        </p:txBody>
      </p:sp>
      <p:pic>
        <p:nvPicPr>
          <p:cNvPr id="935939" name="Picture 3" descr="ifafs low spot 05 2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41438"/>
            <a:ext cx="8534400" cy="5516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latin typeface="Univers LT Std 57 Cn" pitchFamily="34" charset="0"/>
            </a:endParaRPr>
          </a:p>
        </p:txBody>
      </p:sp>
      <p:sp>
        <p:nvSpPr>
          <p:cNvPr id="942083" name="Rectangle 3" descr="Tyrrell co"/>
          <p:cNvSpPr>
            <a:spLocks noGrp="1" noChangeAspect="1" noChangeArrowheads="1"/>
          </p:cNvSpPr>
          <p:nvPr isPhoto="1"/>
        </p:nvSpPr>
        <p:spPr bwMode="auto">
          <a:xfrm>
            <a:off x="0" y="762000"/>
            <a:ext cx="9144000" cy="6096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/>
            <a:r>
              <a:rPr lang="en-US" sz="3200" b="1" dirty="0"/>
              <a:t>Tidewater region, Tyrrell County</a:t>
            </a:r>
          </a:p>
          <a:p>
            <a:pPr algn="ctr" eaLnBrk="0" hangingPunct="0"/>
            <a:r>
              <a:rPr lang="en-US" sz="3200" b="1" dirty="0"/>
              <a:t>Average Slope 0.5 </a:t>
            </a:r>
            <a:r>
              <a:rPr lang="en-US" sz="3200" b="1" dirty="0" smtClean="0"/>
              <a:t>ft </a:t>
            </a:r>
            <a:r>
              <a:rPr lang="en-US" sz="3200" b="1" dirty="0"/>
              <a:t>per mile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857500" y="685800"/>
            <a:ext cx="3429000" cy="2133600"/>
          </a:xfrm>
        </p:spPr>
        <p:txBody>
          <a:bodyPr/>
          <a:lstStyle/>
          <a:p>
            <a:pPr algn="ctr"/>
            <a:r>
              <a:rPr lang="en-US" sz="2800" smtClean="0">
                <a:latin typeface="Univers LT Std 57 Cn" pitchFamily="34" charset="0"/>
              </a:rPr>
              <a:t> Field crowns &amp; topsoil thickness</a:t>
            </a:r>
            <a:br>
              <a:rPr lang="en-US" sz="2800" smtClean="0">
                <a:latin typeface="Univers LT Std 57 Cn" pitchFamily="34" charset="0"/>
              </a:rPr>
            </a:br>
            <a:r>
              <a:rPr lang="en-US" sz="2800" smtClean="0">
                <a:latin typeface="Univers LT Std 57 Cn" pitchFamily="34" charset="0"/>
              </a:rPr>
              <a:t>“non-precision” levelled</a:t>
            </a:r>
          </a:p>
        </p:txBody>
      </p:sp>
      <p:pic>
        <p:nvPicPr>
          <p:cNvPr id="950277" name="Picture 5" descr="roanoke df beauf 2004"/>
          <p:cNvPicPr>
            <a:picLocks noChangeAspect="1" noChangeArrowheads="1"/>
          </p:cNvPicPr>
          <p:nvPr/>
        </p:nvPicPr>
        <p:blipFill>
          <a:blip r:embed="rId3" cstate="print"/>
          <a:srcRect l="15417"/>
          <a:stretch>
            <a:fillRect/>
          </a:stretch>
        </p:blipFill>
        <p:spPr bwMode="auto">
          <a:xfrm>
            <a:off x="228600" y="0"/>
            <a:ext cx="1254125" cy="6858000"/>
          </a:xfrm>
          <a:prstGeom prst="rect">
            <a:avLst/>
          </a:prstGeom>
          <a:noFill/>
        </p:spPr>
      </p:pic>
      <p:pic>
        <p:nvPicPr>
          <p:cNvPr id="950278" name="Picture 6" descr="portsmouth df beauf 2004"/>
          <p:cNvPicPr>
            <a:picLocks noChangeAspect="1" noChangeArrowheads="1"/>
          </p:cNvPicPr>
          <p:nvPr/>
        </p:nvPicPr>
        <p:blipFill>
          <a:blip r:embed="rId4" cstate="print"/>
          <a:srcRect l="7928"/>
          <a:stretch>
            <a:fillRect/>
          </a:stretch>
        </p:blipFill>
        <p:spPr bwMode="auto">
          <a:xfrm>
            <a:off x="7848600" y="0"/>
            <a:ext cx="1143000" cy="6853238"/>
          </a:xfrm>
          <a:prstGeom prst="rect">
            <a:avLst/>
          </a:prstGeom>
          <a:noFill/>
        </p:spPr>
      </p:pic>
      <p:sp>
        <p:nvSpPr>
          <p:cNvPr id="950279" name="Rectangle 7"/>
          <p:cNvSpPr>
            <a:spLocks noChangeArrowheads="1"/>
          </p:cNvSpPr>
          <p:nvPr/>
        </p:nvSpPr>
        <p:spPr bwMode="auto">
          <a:xfrm>
            <a:off x="4572000" y="2743200"/>
            <a:ext cx="2971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rgbClr val="FF0000"/>
                </a:solidFill>
                <a:latin typeface="Univers LT Std 57 Cn" pitchFamily="34" charset="0"/>
              </a:rPr>
              <a:t>Portsmouth soil</a:t>
            </a:r>
            <a:br>
              <a:rPr lang="en-US" sz="2800">
                <a:solidFill>
                  <a:srgbClr val="FF0000"/>
                </a:solidFill>
                <a:latin typeface="Univers LT Std 57 Cn" pitchFamily="34" charset="0"/>
              </a:rPr>
            </a:br>
            <a:r>
              <a:rPr lang="en-US" sz="2800">
                <a:solidFill>
                  <a:srgbClr val="FF0000"/>
                </a:solidFill>
                <a:latin typeface="Univers LT Std 57 Cn" pitchFamily="34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Univers LT Std 57 Cn" pitchFamily="34" charset="0"/>
              </a:rPr>
              <a:t>crown &amp; ditchbank)</a:t>
            </a:r>
            <a:endParaRPr lang="en-US" sz="2800">
              <a:solidFill>
                <a:srgbClr val="FF0000"/>
              </a:solidFill>
              <a:latin typeface="Univers LT Std 57 Cn" pitchFamily="34" charset="0"/>
            </a:endParaRPr>
          </a:p>
        </p:txBody>
      </p:sp>
      <p:sp>
        <p:nvSpPr>
          <p:cNvPr id="950280" name="Rectangle 8"/>
          <p:cNvSpPr>
            <a:spLocks noChangeArrowheads="1"/>
          </p:cNvSpPr>
          <p:nvPr/>
        </p:nvSpPr>
        <p:spPr bwMode="auto">
          <a:xfrm>
            <a:off x="1447800" y="3429000"/>
            <a:ext cx="3124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rgbClr val="FF0000"/>
                </a:solidFill>
                <a:latin typeface="Univers LT Std 57 Cn" pitchFamily="34" charset="0"/>
              </a:rPr>
              <a:t>Roanoke soil</a:t>
            </a:r>
            <a:br>
              <a:rPr lang="en-US" sz="2800">
                <a:solidFill>
                  <a:srgbClr val="FF0000"/>
                </a:solidFill>
                <a:latin typeface="Univers LT Std 57 Cn" pitchFamily="34" charset="0"/>
              </a:rPr>
            </a:br>
            <a:r>
              <a:rPr lang="en-US" sz="2800">
                <a:solidFill>
                  <a:srgbClr val="FF0000"/>
                </a:solidFill>
                <a:latin typeface="Univers LT Std 57 Cn" pitchFamily="34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Univers LT Std 57 Cn" pitchFamily="34" charset="0"/>
              </a:rPr>
              <a:t>crown &amp; ditchbank)</a:t>
            </a:r>
          </a:p>
        </p:txBody>
      </p:sp>
      <p:sp>
        <p:nvSpPr>
          <p:cNvPr id="950281" name="Text Box 9"/>
          <p:cNvSpPr txBox="1">
            <a:spLocks noChangeArrowheads="1"/>
          </p:cNvSpPr>
          <p:nvPr/>
        </p:nvSpPr>
        <p:spPr bwMode="auto">
          <a:xfrm>
            <a:off x="6248400" y="1174750"/>
            <a:ext cx="1447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15” topsoil thickness difference</a:t>
            </a:r>
          </a:p>
        </p:txBody>
      </p:sp>
      <p:sp>
        <p:nvSpPr>
          <p:cNvPr id="950282" name="Text Box 10"/>
          <p:cNvSpPr txBox="1">
            <a:spLocks noChangeArrowheads="1"/>
          </p:cNvSpPr>
          <p:nvPr/>
        </p:nvSpPr>
        <p:spPr bwMode="auto">
          <a:xfrm>
            <a:off x="1600200" y="1143000"/>
            <a:ext cx="16160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Arial Narrow" pitchFamily="34" charset="0"/>
              </a:rPr>
              <a:t>24” topsoil thickness difference</a:t>
            </a:r>
          </a:p>
        </p:txBody>
      </p:sp>
      <p:sp>
        <p:nvSpPr>
          <p:cNvPr id="950283" name="Text Box 11"/>
          <p:cNvSpPr txBox="1">
            <a:spLocks noChangeArrowheads="1"/>
          </p:cNvSpPr>
          <p:nvPr/>
        </p:nvSpPr>
        <p:spPr bwMode="auto">
          <a:xfrm>
            <a:off x="1752600" y="5334000"/>
            <a:ext cx="5867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n-US" sz="2000"/>
              <a:t>Consequences of cut/fill operations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n-US" sz="2000"/>
              <a:t>soil following land preparation can be variable even if the surface is uniform.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282" name="Picture 8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2613"/>
            <a:ext cx="9601200" cy="665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8283" name="Text Box 843"/>
          <p:cNvSpPr txBox="1">
            <a:spLocks noChangeArrowheads="1"/>
          </p:cNvSpPr>
          <p:nvPr/>
        </p:nvSpPr>
        <p:spPr bwMode="auto">
          <a:xfrm>
            <a:off x="0" y="53340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Pantego fine sandy loam, 0-2% slopes</a:t>
            </a:r>
          </a:p>
          <a:p>
            <a:pPr algn="ctr">
              <a:spcBef>
                <a:spcPct val="50000"/>
              </a:spcBef>
            </a:pPr>
            <a:r>
              <a:rPr lang="en-US" sz="2400"/>
              <a:t>Elevation (ft) from ncfloodmaps </a:t>
            </a:r>
          </a:p>
        </p:txBody>
      </p:sp>
      <p:sp>
        <p:nvSpPr>
          <p:cNvPr id="958284" name="Oval 844"/>
          <p:cNvSpPr>
            <a:spLocks noChangeArrowheads="1"/>
          </p:cNvSpPr>
          <p:nvPr/>
        </p:nvSpPr>
        <p:spPr bwMode="auto">
          <a:xfrm>
            <a:off x="1676400" y="1981200"/>
            <a:ext cx="4572000" cy="2438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2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65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4259" name="Text Box 3"/>
          <p:cNvSpPr txBox="1">
            <a:spLocks noChangeArrowheads="1"/>
          </p:cNvSpPr>
          <p:nvPr/>
        </p:nvSpPr>
        <p:spPr bwMode="auto">
          <a:xfrm>
            <a:off x="7772400" y="53340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</a:rPr>
              <a:t>Elev (ft)</a:t>
            </a:r>
          </a:p>
        </p:txBody>
      </p:sp>
      <p:sp>
        <p:nvSpPr>
          <p:cNvPr id="864260" name="Text Box 4"/>
          <p:cNvSpPr txBox="1">
            <a:spLocks noChangeArrowheads="1"/>
          </p:cNvSpPr>
          <p:nvPr/>
        </p:nvSpPr>
        <p:spPr bwMode="auto">
          <a:xfrm>
            <a:off x="3810000" y="6491288"/>
            <a:ext cx="411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Distinct crowns/ditches (ht. varies)</a:t>
            </a:r>
          </a:p>
        </p:txBody>
      </p:sp>
      <p:sp>
        <p:nvSpPr>
          <p:cNvPr id="864261" name="Line 5"/>
          <p:cNvSpPr>
            <a:spLocks noChangeShapeType="1"/>
          </p:cNvSpPr>
          <p:nvPr/>
        </p:nvSpPr>
        <p:spPr bwMode="auto">
          <a:xfrm flipV="1">
            <a:off x="5943600" y="5029200"/>
            <a:ext cx="0" cy="1524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2" name="Line 6"/>
          <p:cNvSpPr>
            <a:spLocks noChangeShapeType="1"/>
          </p:cNvSpPr>
          <p:nvPr/>
        </p:nvSpPr>
        <p:spPr bwMode="auto">
          <a:xfrm flipH="1" flipV="1">
            <a:off x="2362200" y="5638800"/>
            <a:ext cx="205740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3" name="Text Box 7"/>
          <p:cNvSpPr txBox="1">
            <a:spLocks noChangeArrowheads="1"/>
          </p:cNvSpPr>
          <p:nvPr/>
        </p:nvSpPr>
        <p:spPr bwMode="auto">
          <a:xfrm>
            <a:off x="304800" y="1752600"/>
            <a:ext cx="2492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</a:rPr>
              <a:t>Broad, flat areas</a:t>
            </a:r>
          </a:p>
        </p:txBody>
      </p:sp>
      <p:sp>
        <p:nvSpPr>
          <p:cNvPr id="864264" name="Line 8"/>
          <p:cNvSpPr>
            <a:spLocks noChangeShapeType="1"/>
          </p:cNvSpPr>
          <p:nvPr/>
        </p:nvSpPr>
        <p:spPr bwMode="auto">
          <a:xfrm>
            <a:off x="2286000" y="1981200"/>
            <a:ext cx="2514600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5" name="Line 9"/>
          <p:cNvSpPr>
            <a:spLocks noChangeShapeType="1"/>
          </p:cNvSpPr>
          <p:nvPr/>
        </p:nvSpPr>
        <p:spPr bwMode="auto">
          <a:xfrm>
            <a:off x="1600200" y="2209800"/>
            <a:ext cx="1828800" cy="1143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6" name="Text Box 10"/>
          <p:cNvSpPr txBox="1">
            <a:spLocks noChangeArrowheads="1"/>
          </p:cNvSpPr>
          <p:nvPr/>
        </p:nvSpPr>
        <p:spPr bwMode="auto">
          <a:xfrm>
            <a:off x="381000" y="3048000"/>
            <a:ext cx="1463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Depression</a:t>
            </a:r>
          </a:p>
        </p:txBody>
      </p:sp>
      <p:sp>
        <p:nvSpPr>
          <p:cNvPr id="864267" name="Line 11"/>
          <p:cNvSpPr>
            <a:spLocks noChangeShapeType="1"/>
          </p:cNvSpPr>
          <p:nvPr/>
        </p:nvSpPr>
        <p:spPr bwMode="auto">
          <a:xfrm>
            <a:off x="1752600" y="3352800"/>
            <a:ext cx="160020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8" name="Line 12"/>
          <p:cNvSpPr>
            <a:spLocks noChangeShapeType="1"/>
          </p:cNvSpPr>
          <p:nvPr/>
        </p:nvSpPr>
        <p:spPr bwMode="auto">
          <a:xfrm>
            <a:off x="3657600" y="1143000"/>
            <a:ext cx="2362200" cy="160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9" name="Line 13"/>
          <p:cNvSpPr>
            <a:spLocks noChangeShapeType="1"/>
          </p:cNvSpPr>
          <p:nvPr/>
        </p:nvSpPr>
        <p:spPr bwMode="auto">
          <a:xfrm flipH="1">
            <a:off x="3962400" y="2743200"/>
            <a:ext cx="2057400" cy="2743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70" name="Line 14"/>
          <p:cNvSpPr>
            <a:spLocks noChangeShapeType="1"/>
          </p:cNvSpPr>
          <p:nvPr/>
        </p:nvSpPr>
        <p:spPr bwMode="auto">
          <a:xfrm>
            <a:off x="1600200" y="3962400"/>
            <a:ext cx="2362200" cy="152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71" name="Line 15"/>
          <p:cNvSpPr>
            <a:spLocks noChangeShapeType="1"/>
          </p:cNvSpPr>
          <p:nvPr/>
        </p:nvSpPr>
        <p:spPr bwMode="auto">
          <a:xfrm flipH="1">
            <a:off x="1600200" y="1143000"/>
            <a:ext cx="2057400" cy="2819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72" name="Text Box 16"/>
          <p:cNvSpPr txBox="1">
            <a:spLocks noChangeArrowheads="1"/>
          </p:cNvSpPr>
          <p:nvPr/>
        </p:nvSpPr>
        <p:spPr bwMode="auto">
          <a:xfrm>
            <a:off x="3733800" y="5029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864273" name="Text Box 17"/>
          <p:cNvSpPr txBox="1">
            <a:spLocks noChangeArrowheads="1"/>
          </p:cNvSpPr>
          <p:nvPr/>
        </p:nvSpPr>
        <p:spPr bwMode="auto">
          <a:xfrm>
            <a:off x="3886200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64274" name="Text Box 18"/>
          <p:cNvSpPr txBox="1">
            <a:spLocks noChangeArrowheads="1"/>
          </p:cNvSpPr>
          <p:nvPr/>
        </p:nvSpPr>
        <p:spPr bwMode="auto">
          <a:xfrm>
            <a:off x="4267200" y="426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864275" name="Text Box 19"/>
          <p:cNvSpPr txBox="1">
            <a:spLocks noChangeArrowheads="1"/>
          </p:cNvSpPr>
          <p:nvPr/>
        </p:nvSpPr>
        <p:spPr bwMode="auto">
          <a:xfrm>
            <a:off x="4495800" y="3962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864276" name="Text Box 20"/>
          <p:cNvSpPr txBox="1">
            <a:spLocks noChangeArrowheads="1"/>
          </p:cNvSpPr>
          <p:nvPr/>
        </p:nvSpPr>
        <p:spPr bwMode="auto">
          <a:xfrm>
            <a:off x="4724400" y="3581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864277" name="Text Box 21"/>
          <p:cNvSpPr txBox="1">
            <a:spLocks noChangeArrowheads="1"/>
          </p:cNvSpPr>
          <p:nvPr/>
        </p:nvSpPr>
        <p:spPr bwMode="auto">
          <a:xfrm>
            <a:off x="49530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864278" name="Text Box 22"/>
          <p:cNvSpPr txBox="1">
            <a:spLocks noChangeArrowheads="1"/>
          </p:cNvSpPr>
          <p:nvPr/>
        </p:nvSpPr>
        <p:spPr bwMode="auto">
          <a:xfrm>
            <a:off x="5334000" y="2895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864279" name="Text Box 23"/>
          <p:cNvSpPr txBox="1">
            <a:spLocks noChangeArrowheads="1"/>
          </p:cNvSpPr>
          <p:nvPr/>
        </p:nvSpPr>
        <p:spPr bwMode="auto">
          <a:xfrm>
            <a:off x="5562600" y="259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864281" name="Rectangle 25"/>
          <p:cNvSpPr>
            <a:spLocks noChangeArrowheads="1"/>
          </p:cNvSpPr>
          <p:nvPr/>
        </p:nvSpPr>
        <p:spPr bwMode="auto">
          <a:xfrm>
            <a:off x="685800" y="457200"/>
            <a:ext cx="57150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4282" name="Text Box 26"/>
          <p:cNvSpPr txBox="1">
            <a:spLocks noChangeArrowheads="1"/>
          </p:cNvSpPr>
          <p:nvPr/>
        </p:nvSpPr>
        <p:spPr bwMode="auto">
          <a:xfrm>
            <a:off x="685800" y="533400"/>
            <a:ext cx="571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Beaufort Co Site (data from ncfloodmaps)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3586" name="Picture 2" descr="jwp field elev"/>
          <p:cNvPicPr>
            <a:picLocks noChangeAspect="1" noChangeArrowheads="1"/>
          </p:cNvPicPr>
          <p:nvPr/>
        </p:nvPicPr>
        <p:blipFill>
          <a:blip r:embed="rId3" cstate="print"/>
          <a:srcRect b="8240"/>
          <a:stretch>
            <a:fillRect/>
          </a:stretch>
        </p:blipFill>
        <p:spPr bwMode="auto">
          <a:xfrm>
            <a:off x="533400" y="985838"/>
            <a:ext cx="8153400" cy="5795962"/>
          </a:xfrm>
          <a:prstGeom prst="rect">
            <a:avLst/>
          </a:prstGeom>
          <a:noFill/>
        </p:spPr>
      </p:pic>
      <p:sp>
        <p:nvSpPr>
          <p:cNvPr id="963587" name="Text Box 3"/>
          <p:cNvSpPr txBox="1">
            <a:spLocks noChangeArrowheads="1"/>
          </p:cNvSpPr>
          <p:nvPr/>
        </p:nvSpPr>
        <p:spPr bwMode="auto">
          <a:xfrm>
            <a:off x="342900" y="68580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Arial Narrow" pitchFamily="34" charset="0"/>
              </a:rPr>
              <a:t>In Tidewater fields: visualize ditch &amp; crown relief</a:t>
            </a:r>
          </a:p>
        </p:txBody>
      </p:sp>
      <p:sp>
        <p:nvSpPr>
          <p:cNvPr id="963592" name="Text Box 8"/>
          <p:cNvSpPr txBox="1">
            <a:spLocks noChangeArrowheads="1"/>
          </p:cNvSpPr>
          <p:nvPr/>
        </p:nvSpPr>
        <p:spPr bwMode="auto">
          <a:xfrm>
            <a:off x="6858000" y="17526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2"/>
                </a:solidFill>
                <a:latin typeface="Arial Narrow" pitchFamily="34" charset="0"/>
              </a:rPr>
              <a:t>Elev. (ft)</a:t>
            </a:r>
          </a:p>
        </p:txBody>
      </p:sp>
      <p:sp>
        <p:nvSpPr>
          <p:cNvPr id="963595" name="Rectangle 11"/>
          <p:cNvSpPr>
            <a:spLocks noChangeArrowheads="1"/>
          </p:cNvSpPr>
          <p:nvPr/>
        </p:nvSpPr>
        <p:spPr bwMode="auto">
          <a:xfrm>
            <a:off x="533400" y="1143000"/>
            <a:ext cx="81534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3596" name="Rectangle 12"/>
          <p:cNvSpPr>
            <a:spLocks noChangeArrowheads="1"/>
          </p:cNvSpPr>
          <p:nvPr/>
        </p:nvSpPr>
        <p:spPr bwMode="auto">
          <a:xfrm>
            <a:off x="1676400" y="1371600"/>
            <a:ext cx="471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Beaufort Co Site (data from ncfloodmaps)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556172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386432" y="4528074"/>
            <a:ext cx="47244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Site-specific irrigation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648200"/>
            <a:ext cx="4395788" cy="141388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6477000"/>
            <a:ext cx="1103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Bauer et al., 2008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1828800"/>
            <a:ext cx="228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Evaluation of Irrigator Pro model for Peanuts</a:t>
            </a:r>
          </a:p>
          <a:p>
            <a:endParaRPr lang="en-US" sz="1200" dirty="0" smtClean="0"/>
          </a:p>
          <a:p>
            <a:r>
              <a:rPr lang="en-US" sz="1200" dirty="0" smtClean="0"/>
              <a:t>Coastal </a:t>
            </a:r>
            <a:r>
              <a:rPr lang="en-US" sz="1200" dirty="0"/>
              <a:t>Plains Soil, Water, and Plant Research Center</a:t>
            </a:r>
          </a:p>
          <a:p>
            <a:r>
              <a:rPr lang="en-US" sz="1200" dirty="0"/>
              <a:t>Florence, SC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 descr="DSCN05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819400"/>
            <a:ext cx="4876800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>
                <a:latin typeface="Times New Roman" pitchFamily="18" charset="0"/>
              </a:rPr>
              <a:t>Primary Component of SNP</a:t>
            </a: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457200" y="1143000"/>
            <a:ext cx="8305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eaLnBrk="0" hangingPunct="0">
              <a:spcBef>
                <a:spcPct val="20000"/>
              </a:spcBef>
              <a:buFont typeface="Times New Roman" pitchFamily="18" charset="0"/>
              <a:buAutoNum type="arabicPeriod"/>
            </a:pPr>
            <a:r>
              <a:rPr lang="en-US" sz="3200">
                <a:latin typeface="Times New Roman" pitchFamily="18" charset="0"/>
              </a:rPr>
              <a:t>Generating management zones based on inexpensive geo-referenced field soil EC maps or yield maps (multi-year).</a:t>
            </a:r>
          </a:p>
          <a:p>
            <a:pPr marL="514350" indent="-514350" eaLnBrk="0" hangingPunct="0">
              <a:spcBef>
                <a:spcPct val="20000"/>
              </a:spcBef>
              <a:buFont typeface="Times New Roman" pitchFamily="18" charset="0"/>
              <a:buAutoNum type="arabicPeriod"/>
            </a:pPr>
            <a:endParaRPr lang="en-US" sz="3200">
              <a:latin typeface="Times New Roman" pitchFamily="18" charset="0"/>
            </a:endParaRPr>
          </a:p>
        </p:txBody>
      </p:sp>
      <p:pic>
        <p:nvPicPr>
          <p:cNvPr id="63493" name="Picture 7" descr="academicSymbolWdm_copu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6238" y="6288088"/>
            <a:ext cx="19605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Rectangle 7"/>
          <p:cNvSpPr>
            <a:spLocks noChangeArrowheads="1"/>
          </p:cNvSpPr>
          <p:nvPr/>
        </p:nvSpPr>
        <p:spPr bwMode="auto">
          <a:xfrm>
            <a:off x="381000" y="10668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FF6600"/>
              </a:buClr>
            </a:pP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>
                <a:latin typeface="Verdana" pitchFamily="34" charset="0"/>
              </a:rPr>
              <a:t>Primary Component of SNP</a:t>
            </a:r>
          </a:p>
        </p:txBody>
      </p:sp>
      <p:pic>
        <p:nvPicPr>
          <p:cNvPr id="64515" name="Picture 3" descr="EC ph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362200"/>
            <a:ext cx="5715000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457200" y="1066800"/>
            <a:ext cx="8305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eaLnBrk="0" hangingPunct="0">
              <a:spcBef>
                <a:spcPct val="20000"/>
              </a:spcBef>
              <a:buFont typeface="Times New Roman" pitchFamily="18" charset="0"/>
              <a:buAutoNum type="arabicPeriod" startAt="2"/>
            </a:pPr>
            <a:r>
              <a:rPr lang="en-US" sz="2800">
                <a:latin typeface="Verdana" pitchFamily="34" charset="0"/>
              </a:rPr>
              <a:t>The management zones become the units for targeting nematode sampling.</a:t>
            </a:r>
          </a:p>
        </p:txBody>
      </p:sp>
      <p:pic>
        <p:nvPicPr>
          <p:cNvPr id="64517" name="Picture 7" descr="academicSymbolWdm_copu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6238" y="6288088"/>
            <a:ext cx="19605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8" name="Rectangle 7"/>
          <p:cNvSpPr>
            <a:spLocks noChangeArrowheads="1"/>
          </p:cNvSpPr>
          <p:nvPr/>
        </p:nvSpPr>
        <p:spPr bwMode="auto">
          <a:xfrm>
            <a:off x="381000" y="9144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FF6600"/>
              </a:buClr>
            </a:pP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>
                <a:latin typeface="Verdana" pitchFamily="34" charset="0"/>
              </a:rPr>
              <a:t>Primary Component of SNP</a:t>
            </a: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457200" y="1066800"/>
            <a:ext cx="8305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eaLnBrk="0" hangingPunct="0">
              <a:spcBef>
                <a:spcPct val="20000"/>
              </a:spcBef>
            </a:pPr>
            <a:r>
              <a:rPr lang="en-US" sz="2800">
                <a:latin typeface="Verdana" pitchFamily="34" charset="0"/>
              </a:rPr>
              <a:t>3. Geo-referenced nematicide application prescription maps are generated (rates are for Temik 15G).</a:t>
            </a:r>
          </a:p>
        </p:txBody>
      </p:sp>
      <p:pic>
        <p:nvPicPr>
          <p:cNvPr id="65540" name="Object 3"/>
          <p:cNvPicPr>
            <a:picLocks noChangeArrowheads="1"/>
          </p:cNvPicPr>
          <p:nvPr/>
        </p:nvPicPr>
        <p:blipFill>
          <a:blip r:embed="rId3" cstate="print"/>
          <a:srcRect t="-923" b="-487"/>
          <a:stretch>
            <a:fillRect/>
          </a:stretch>
        </p:blipFill>
        <p:spPr bwMode="auto">
          <a:xfrm>
            <a:off x="1092200" y="2514600"/>
            <a:ext cx="6908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105400" y="2589213"/>
            <a:ext cx="2682875" cy="1220787"/>
            <a:chOff x="5486400" y="5334000"/>
            <a:chExt cx="2895600" cy="1295400"/>
          </a:xfrm>
        </p:grpSpPr>
        <p:sp>
          <p:nvSpPr>
            <p:cNvPr id="6" name="Rectangle 5"/>
            <p:cNvSpPr/>
            <p:nvPr/>
          </p:nvSpPr>
          <p:spPr>
            <a:xfrm>
              <a:off x="5486400" y="5334000"/>
              <a:ext cx="28956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5545" name="Rectangle 6"/>
            <p:cNvSpPr>
              <a:spLocks noChangeArrowheads="1"/>
            </p:cNvSpPr>
            <p:nvPr/>
          </p:nvSpPr>
          <p:spPr bwMode="auto">
            <a:xfrm>
              <a:off x="5772509" y="5835650"/>
              <a:ext cx="4572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 pitchFamily="18" charset="0"/>
              </a:endParaRPr>
            </a:p>
          </p:txBody>
        </p:sp>
        <p:sp>
          <p:nvSpPr>
            <p:cNvPr id="65546" name="Rectangle 7"/>
            <p:cNvSpPr>
              <a:spLocks noChangeArrowheads="1"/>
            </p:cNvSpPr>
            <p:nvPr/>
          </p:nvSpPr>
          <p:spPr bwMode="auto">
            <a:xfrm>
              <a:off x="5772509" y="6216650"/>
              <a:ext cx="457200" cy="304800"/>
            </a:xfrm>
            <a:prstGeom prst="rect">
              <a:avLst/>
            </a:prstGeom>
            <a:solidFill>
              <a:srgbClr val="602E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990033"/>
                </a:solidFill>
                <a:latin typeface="Times New Roman" pitchFamily="18" charset="0"/>
              </a:endParaRPr>
            </a:p>
          </p:txBody>
        </p:sp>
        <p:sp>
          <p:nvSpPr>
            <p:cNvPr id="65547" name="Rectangle 5"/>
            <p:cNvSpPr>
              <a:spLocks noChangeArrowheads="1"/>
            </p:cNvSpPr>
            <p:nvPr/>
          </p:nvSpPr>
          <p:spPr bwMode="auto">
            <a:xfrm>
              <a:off x="5772509" y="5454650"/>
              <a:ext cx="457200" cy="304800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Times New Roman" pitchFamily="18" charset="0"/>
              </a:endParaRPr>
            </a:p>
          </p:txBody>
        </p:sp>
        <p:sp>
          <p:nvSpPr>
            <p:cNvPr id="65548" name="Text Box 8"/>
            <p:cNvSpPr txBox="1">
              <a:spLocks noChangeArrowheads="1"/>
            </p:cNvSpPr>
            <p:nvPr/>
          </p:nvSpPr>
          <p:spPr bwMode="auto">
            <a:xfrm>
              <a:off x="6442434" y="5410200"/>
              <a:ext cx="1177566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latin typeface="Times New Roman" pitchFamily="18" charset="0"/>
                </a:rPr>
                <a:t>5 lbs/ac</a:t>
              </a:r>
            </a:p>
            <a:p>
              <a:r>
                <a:rPr lang="en-US" sz="2400" b="1">
                  <a:solidFill>
                    <a:schemeClr val="bg1"/>
                  </a:solidFill>
                  <a:latin typeface="Times New Roman" pitchFamily="18" charset="0"/>
                </a:rPr>
                <a:t>3 lbs/ac</a:t>
              </a:r>
            </a:p>
            <a:p>
              <a:r>
                <a:rPr lang="en-US" sz="2400" b="1">
                  <a:solidFill>
                    <a:schemeClr val="bg1"/>
                  </a:solidFill>
                  <a:latin typeface="Times New Roman" pitchFamily="18" charset="0"/>
                </a:rPr>
                <a:t>0 lbs/ac</a:t>
              </a:r>
            </a:p>
          </p:txBody>
        </p:sp>
      </p:grpSp>
      <p:pic>
        <p:nvPicPr>
          <p:cNvPr id="65542" name="Picture 7" descr="academicSymbolWdm_copu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6238" y="6364288"/>
            <a:ext cx="19605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381000" y="9906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FF6600"/>
              </a:buClr>
            </a:pP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>
                <a:latin typeface="Verdana" pitchFamily="34" charset="0"/>
              </a:rPr>
              <a:t>Primary Component of SNP</a:t>
            </a: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304800" y="1219200"/>
            <a:ext cx="8534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eaLnBrk="0" hangingPunct="0">
              <a:spcBef>
                <a:spcPct val="20000"/>
              </a:spcBef>
              <a:buFont typeface="Times New Roman" pitchFamily="18" charset="0"/>
              <a:buAutoNum type="arabicPeriod" startAt="4"/>
            </a:pPr>
            <a:r>
              <a:rPr lang="en-US" sz="2800">
                <a:latin typeface="Verdana" pitchFamily="34" charset="0"/>
              </a:rPr>
              <a:t>Nematicides are applied site-specifically using GPS-guided, variable-rate application equipment.</a:t>
            </a:r>
          </a:p>
        </p:txBody>
      </p:sp>
      <p:pic>
        <p:nvPicPr>
          <p:cNvPr id="66564" name="Picture 4" descr="DSCN15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590800"/>
            <a:ext cx="75009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7" descr="academicSymbolWdm_copu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6238" y="6364288"/>
            <a:ext cx="19605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Rectangle 7"/>
          <p:cNvSpPr>
            <a:spLocks noChangeArrowheads="1"/>
          </p:cNvSpPr>
          <p:nvPr/>
        </p:nvSpPr>
        <p:spPr bwMode="auto">
          <a:xfrm>
            <a:off x="381000" y="10668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FF6600"/>
              </a:buClr>
            </a:pP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Map-Based VR Nutrient and/or Lime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 of grid or zone-based soil maps?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319"/>
            <a:ext cx="4267200" cy="4250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438400"/>
            <a:ext cx="4295262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 </a:t>
            </a:r>
            <a:r>
              <a:rPr lang="en-US" dirty="0" err="1" smtClean="0"/>
              <a:t>Phosporus</a:t>
            </a:r>
            <a:r>
              <a:rPr lang="en-US" dirty="0" smtClean="0"/>
              <a:t> Map</a:t>
            </a:r>
            <a:endParaRPr 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5016056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5537" y="2590800"/>
            <a:ext cx="4358463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remain?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2057400"/>
          <a:ext cx="4952999" cy="3926205"/>
        </p:xfrm>
        <a:graphic>
          <a:graphicData uri="http://schemas.openxmlformats.org/drawingml/2006/table">
            <a:tbl>
              <a:tblPr/>
              <a:tblGrid>
                <a:gridCol w="1574463"/>
                <a:gridCol w="1574463"/>
                <a:gridCol w="1804073"/>
              </a:tblGrid>
              <a:tr h="397933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Rec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STP, 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ppm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lb/ac P2O5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819400"/>
            <a:ext cx="28479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BSEN Images\Equipment\Fertilizer_Spreader\IMG_27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Dry Fertilizer Application</a:t>
            </a:r>
            <a:endParaRPr lang="en-US" dirty="0"/>
          </a:p>
        </p:txBody>
      </p:sp>
      <p:grpSp>
        <p:nvGrpSpPr>
          <p:cNvPr id="3" name="TextBox 2"/>
          <p:cNvGrpSpPr>
            <a:grpSpLocks/>
          </p:cNvGrpSpPr>
          <p:nvPr/>
        </p:nvGrpSpPr>
        <p:grpSpPr bwMode="auto">
          <a:xfrm>
            <a:off x="60325" y="4022725"/>
            <a:ext cx="3541713" cy="1201738"/>
            <a:chOff x="38" y="2534"/>
            <a:chExt cx="2231" cy="757"/>
          </a:xfrm>
        </p:grpSpPr>
        <p:pic>
          <p:nvPicPr>
            <p:cNvPr id="14340" name="TextBox 2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" y="2534"/>
              <a:ext cx="2231" cy="757"/>
            </a:xfrm>
            <a:prstGeom prst="rect">
              <a:avLst/>
            </a:prstGeom>
            <a:noFill/>
          </p:spPr>
        </p:pic>
        <p:sp>
          <p:nvSpPr>
            <p:cNvPr id="14341" name="Text Box 5"/>
            <p:cNvSpPr txBox="1">
              <a:spLocks noChangeArrowheads="1"/>
            </p:cNvSpPr>
            <p:nvPr/>
          </p:nvSpPr>
          <p:spPr bwMode="auto">
            <a:xfrm>
              <a:off x="48" y="2544"/>
              <a:ext cx="2208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25425" indent="-225425">
                <a:spcAft>
                  <a:spcPts val="600"/>
                </a:spcAft>
                <a:buFont typeface="Wingdings" pitchFamily="2" charset="2"/>
                <a:buChar char="§"/>
              </a:pPr>
              <a:r>
                <a:rPr lang="en-US" sz="2000">
                  <a:solidFill>
                    <a:srgbClr val="000000"/>
                  </a:solidFill>
                  <a:latin typeface="Calibri" pitchFamily="34" charset="0"/>
                </a:rPr>
                <a:t>Calibration and management</a:t>
              </a:r>
            </a:p>
            <a:p>
              <a:pPr marL="225425" indent="-225425">
                <a:spcAft>
                  <a:spcPts val="600"/>
                </a:spcAft>
                <a:buFont typeface="Wingdings" pitchFamily="2" charset="2"/>
                <a:buChar char="§"/>
              </a:pPr>
              <a:r>
                <a:rPr lang="en-US" sz="2000">
                  <a:solidFill>
                    <a:srgbClr val="000000"/>
                  </a:solidFill>
                  <a:latin typeface="Calibri" pitchFamily="34" charset="0"/>
                </a:rPr>
                <a:t>Segregation of blends</a:t>
              </a:r>
            </a:p>
            <a:p>
              <a:pPr marL="225425" indent="-225425">
                <a:spcAft>
                  <a:spcPts val="600"/>
                </a:spcAft>
                <a:buFont typeface="Wingdings" pitchFamily="2" charset="2"/>
                <a:buChar char="§"/>
              </a:pPr>
              <a:r>
                <a:rPr lang="en-US" sz="2000">
                  <a:solidFill>
                    <a:srgbClr val="000000"/>
                  </a:solidFill>
                  <a:latin typeface="Calibri" pitchFamily="34" charset="0"/>
                </a:rPr>
                <a:t>Variable-rate application</a:t>
              </a:r>
            </a:p>
          </p:txBody>
        </p:sp>
      </p:grpSp>
      <p:pic>
        <p:nvPicPr>
          <p:cNvPr id="4" name="Picture 3" descr="Copy of IMG_1590.JPG"/>
          <p:cNvPicPr>
            <a:picLocks noChangeAspect="1"/>
          </p:cNvPicPr>
          <p:nvPr/>
        </p:nvPicPr>
        <p:blipFill>
          <a:blip r:embed="rId5" cstate="print"/>
          <a:srcRect r="-37" b="-139"/>
          <a:stretch>
            <a:fillRect/>
          </a:stretch>
        </p:blipFill>
        <p:spPr bwMode="auto">
          <a:xfrm>
            <a:off x="3276600" y="4816475"/>
            <a:ext cx="5632450" cy="1279525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pic>
        <p:nvPicPr>
          <p:cNvPr id="8" name="Picture 1" descr="C:\Documents and Settings\fultojp\My Documents\My Pictures\AU_logo_larg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638" y="6291262"/>
            <a:ext cx="639762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Variable-rate Controller Response</a:t>
            </a:r>
            <a:endParaRPr lang="en-US" dirty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 l="8522" t="7916" r="4829"/>
          <a:stretch>
            <a:fillRect/>
          </a:stretch>
        </p:blipFill>
        <p:spPr bwMode="auto">
          <a:xfrm>
            <a:off x="228600" y="1054100"/>
            <a:ext cx="42830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 cstate="print"/>
          <a:srcRect r="4790"/>
          <a:stretch>
            <a:fillRect/>
          </a:stretch>
        </p:blipFill>
        <p:spPr bwMode="auto">
          <a:xfrm>
            <a:off x="4648200" y="1054100"/>
            <a:ext cx="4337050" cy="3109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5365" name="Content Placeholder 2"/>
          <p:cNvSpPr txBox="1">
            <a:spLocks/>
          </p:cNvSpPr>
          <p:nvPr/>
        </p:nvSpPr>
        <p:spPr bwMode="auto">
          <a:xfrm>
            <a:off x="854075" y="4191000"/>
            <a:ext cx="30321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Look-ahead feature</a:t>
            </a:r>
          </a:p>
        </p:txBody>
      </p:sp>
      <p:sp>
        <p:nvSpPr>
          <p:cNvPr id="15366" name="Content Placeholder 2"/>
          <p:cNvSpPr txBox="1">
            <a:spLocks/>
          </p:cNvSpPr>
          <p:nvPr/>
        </p:nvSpPr>
        <p:spPr bwMode="auto">
          <a:xfrm>
            <a:off x="4922838" y="4191000"/>
            <a:ext cx="3787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Controller Setup</a:t>
            </a:r>
            <a:br>
              <a:rPr lang="en-US" sz="240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(valve control number)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2288" y="4989513"/>
            <a:ext cx="5486400" cy="908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8600" indent="-22860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Time require to make rate change</a:t>
            </a:r>
          </a:p>
          <a:p>
            <a:pPr marL="228600" indent="-22860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Setup impacts performance</a:t>
            </a:r>
          </a:p>
        </p:txBody>
      </p:sp>
      <p:pic>
        <p:nvPicPr>
          <p:cNvPr id="8" name="Picture 1" descr="C:\Documents and Settings\fultojp\My Documents\My Pictures\AU_logo_larg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638" y="5911850"/>
            <a:ext cx="639762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6" descr="03-27-08 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0"/>
            <a:ext cx="4191000" cy="314325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Spinner Speed Control for Litter Spreaders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4278313"/>
            <a:ext cx="5257800" cy="14938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25425" indent="-225425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/>
              <a:t>Maintain set spreader width</a:t>
            </a:r>
          </a:p>
          <a:p>
            <a:pPr marL="225425" indent="-225425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/>
              <a:t>Improves uniformity by 16% if changing rates</a:t>
            </a:r>
          </a:p>
          <a:p>
            <a:pPr marL="682625" lvl="1" indent="-225425" fontAlgn="auto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−"/>
              <a:defRPr/>
            </a:pPr>
            <a:r>
              <a:rPr lang="en-US" dirty="0"/>
              <a:t>Variable-rate application (VRA)</a:t>
            </a:r>
          </a:p>
          <a:p>
            <a:pPr marL="682625" lvl="1" indent="-225425" fontAlgn="auto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−"/>
              <a:defRPr/>
            </a:pPr>
            <a:r>
              <a:rPr lang="en-US" dirty="0"/>
              <a:t>Changing rates between fields</a:t>
            </a:r>
          </a:p>
        </p:txBody>
      </p:sp>
      <p:pic>
        <p:nvPicPr>
          <p:cNvPr id="4098" name="Picture 2" descr="D:\BSEN Images\Equipment\Litter_Spreader\Testing\DSC00177.JPG"/>
          <p:cNvPicPr>
            <a:picLocks noChangeAspect="1" noChangeArrowheads="1"/>
          </p:cNvPicPr>
          <p:nvPr/>
        </p:nvPicPr>
        <p:blipFill>
          <a:blip r:embed="rId4" cstate="print"/>
          <a:srcRect r="-17" b="-40"/>
          <a:stretch>
            <a:fillRect/>
          </a:stretch>
        </p:blipFill>
        <p:spPr bwMode="auto">
          <a:xfrm>
            <a:off x="92075" y="1524000"/>
            <a:ext cx="4591050" cy="2560638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pic>
        <p:nvPicPr>
          <p:cNvPr id="6" name="Picture 1" descr="C:\Documents and Settings\fultojp\My Documents\My Pictures\AU_logo_larg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638" y="5911850"/>
            <a:ext cx="639762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viderIssu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8" y="1295400"/>
            <a:ext cx="4805362" cy="3657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ParticleConcentraion"/>
          <p:cNvPicPr>
            <a:picLocks noChangeAspect="1" noChangeArrowheads="1"/>
          </p:cNvPicPr>
          <p:nvPr/>
        </p:nvPicPr>
        <p:blipFill>
          <a:blip r:embed="rId4" cstate="print"/>
          <a:srcRect r="49" b="-24"/>
          <a:stretch>
            <a:fillRect/>
          </a:stretch>
        </p:blipFill>
        <p:spPr bwMode="auto">
          <a:xfrm>
            <a:off x="5491163" y="1066800"/>
            <a:ext cx="32004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Spreader Modeling</a:t>
            </a:r>
          </a:p>
        </p:txBody>
      </p:sp>
      <p:sp>
        <p:nvSpPr>
          <p:cNvPr id="18439" name="Rectangle 12"/>
          <p:cNvSpPr>
            <a:spLocks noChangeArrowheads="1"/>
          </p:cNvSpPr>
          <p:nvPr/>
        </p:nvSpPr>
        <p:spPr bwMode="auto">
          <a:xfrm>
            <a:off x="304800" y="5267325"/>
            <a:ext cx="6324600" cy="523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Improve design and user management</a:t>
            </a:r>
          </a:p>
        </p:txBody>
      </p:sp>
      <p:pic>
        <p:nvPicPr>
          <p:cNvPr id="12294" name="Picture 5" descr="Image_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036888"/>
            <a:ext cx="3200400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C:\Documents and Settings\fultojp\My Documents\My Pictures\AU_logo_larg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638" y="5911850"/>
            <a:ext cx="639762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Rockwell" pitchFamily="18" charset="0"/>
              </a:rPr>
              <a:t>On-the-Go Crop Sensors</a:t>
            </a:r>
            <a:endParaRPr lang="en-US" dirty="0">
              <a:latin typeface="Rockwell" pitchFamily="18" charset="0"/>
            </a:endParaRPr>
          </a:p>
        </p:txBody>
      </p:sp>
      <p:pic>
        <p:nvPicPr>
          <p:cNvPr id="18435" name="Picture 2" descr="P:\DCIM\128___06\Crop_Sens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5225"/>
            <a:ext cx="91440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D:\AL_Farmers\Taylor_Farms\Crop_Sensor_Data  - Air Port - G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5813"/>
            <a:ext cx="4572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D:\AL_Farmers\Taylor_Farms\Crop_Sensor_Data - Lambert Place - CropSpe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325813"/>
            <a:ext cx="4572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 descr="http://photoshd.files.wordpress.com/2008/10/rice-field.jpg?w=2200&amp;h=123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Remote Sensor Research in Rice </a:t>
            </a:r>
            <a:br>
              <a:rPr lang="en-US" dirty="0" smtClean="0"/>
            </a:br>
            <a:r>
              <a:rPr lang="en-US" dirty="0" smtClean="0"/>
              <a:t>(Mid-South)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60587"/>
            <a:ext cx="51054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Sites</a:t>
            </a:r>
          </a:p>
          <a:p>
            <a:pPr lvl="1"/>
            <a:r>
              <a:rPr lang="en-US" dirty="0" smtClean="0"/>
              <a:t>Louisiana: Crowley, Lake Arthur, Rayville</a:t>
            </a:r>
          </a:p>
          <a:p>
            <a:pPr lvl="1"/>
            <a:r>
              <a:rPr lang="en-US" dirty="0" smtClean="0"/>
              <a:t>Mississippi: Stoneville, Leland, Boyle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138737" y="1905000"/>
            <a:ext cx="3929063" cy="4876800"/>
            <a:chOff x="2880" y="480"/>
            <a:chExt cx="2475" cy="3072"/>
          </a:xfrm>
          <a:solidFill>
            <a:schemeClr val="bg1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80" y="480"/>
              <a:ext cx="2475" cy="30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pic>
        <p:sp>
          <p:nvSpPr>
            <p:cNvPr id="1039" name="AutoShape 6"/>
            <p:cNvSpPr>
              <a:spLocks noChangeArrowheads="1"/>
            </p:cNvSpPr>
            <p:nvPr/>
          </p:nvSpPr>
          <p:spPr bwMode="auto">
            <a:xfrm rot="-2397453">
              <a:off x="3756" y="2844"/>
              <a:ext cx="144" cy="192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eaVert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0" name="AutoShape 7"/>
            <p:cNvSpPr>
              <a:spLocks noChangeArrowheads="1"/>
            </p:cNvSpPr>
            <p:nvPr/>
          </p:nvSpPr>
          <p:spPr bwMode="auto">
            <a:xfrm rot="-2397453">
              <a:off x="3840" y="2112"/>
              <a:ext cx="144" cy="192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eaVert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1" name="AutoShape 8"/>
            <p:cNvSpPr>
              <a:spLocks noChangeArrowheads="1"/>
            </p:cNvSpPr>
            <p:nvPr/>
          </p:nvSpPr>
          <p:spPr bwMode="auto">
            <a:xfrm rot="-2397453">
              <a:off x="4080" y="1824"/>
              <a:ext cx="144" cy="192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eaVert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3089" y="1649"/>
              <a:ext cx="1731" cy="1625"/>
              <a:chOff x="3089" y="1649"/>
              <a:chExt cx="1731" cy="1625"/>
            </a:xfrm>
            <a:grpFill/>
          </p:grpSpPr>
          <p:sp>
            <p:nvSpPr>
              <p:cNvPr id="1043" name="Text Box 9"/>
              <p:cNvSpPr txBox="1">
                <a:spLocks noChangeArrowheads="1"/>
              </p:cNvSpPr>
              <p:nvPr/>
            </p:nvSpPr>
            <p:spPr bwMode="auto">
              <a:xfrm>
                <a:off x="3761" y="2705"/>
                <a:ext cx="60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</a:rPr>
                  <a:t>Crowley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44" name="Text Box 10"/>
              <p:cNvSpPr txBox="1">
                <a:spLocks noChangeArrowheads="1"/>
              </p:cNvSpPr>
              <p:nvPr/>
            </p:nvSpPr>
            <p:spPr bwMode="auto">
              <a:xfrm>
                <a:off x="3089" y="2129"/>
                <a:ext cx="58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</a:rPr>
                  <a:t>Rayville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45" name="Text Box 11"/>
              <p:cNvSpPr txBox="1">
                <a:spLocks noChangeArrowheads="1"/>
              </p:cNvSpPr>
              <p:nvPr/>
            </p:nvSpPr>
            <p:spPr bwMode="auto">
              <a:xfrm>
                <a:off x="3185" y="1841"/>
                <a:ext cx="70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</a:rPr>
                  <a:t>Stoneville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" name="Text Box 9"/>
              <p:cNvSpPr txBox="1">
                <a:spLocks noChangeArrowheads="1"/>
              </p:cNvSpPr>
              <p:nvPr/>
            </p:nvSpPr>
            <p:spPr bwMode="auto">
              <a:xfrm>
                <a:off x="3137" y="3041"/>
                <a:ext cx="818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</a:rPr>
                  <a:t>Lake Arthur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" name="Text Box 11"/>
              <p:cNvSpPr txBox="1">
                <a:spLocks noChangeArrowheads="1"/>
              </p:cNvSpPr>
              <p:nvPr/>
            </p:nvSpPr>
            <p:spPr bwMode="auto">
              <a:xfrm>
                <a:off x="4307" y="1793"/>
                <a:ext cx="51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</a:rPr>
                  <a:t>Leland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" name="Text Box 11"/>
              <p:cNvSpPr txBox="1">
                <a:spLocks noChangeArrowheads="1"/>
              </p:cNvSpPr>
              <p:nvPr/>
            </p:nvSpPr>
            <p:spPr bwMode="auto">
              <a:xfrm>
                <a:off x="4337" y="1649"/>
                <a:ext cx="452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</a:rPr>
                  <a:t>Boyle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</p:grpSp>
      <p:sp>
        <p:nvSpPr>
          <p:cNvPr id="25" name="Oval 24"/>
          <p:cNvSpPr/>
          <p:nvPr/>
        </p:nvSpPr>
        <p:spPr>
          <a:xfrm>
            <a:off x="7223124" y="32004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842124" y="35814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670674" y="478155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518274" y="484822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7337424" y="313372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365999" y="294322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sz="4000" dirty="0" smtClean="0"/>
              <a:t>Specific</a:t>
            </a:r>
            <a:r>
              <a:rPr lang="en-US" dirty="0" smtClean="0"/>
              <a:t>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1"/>
            <a:ext cx="8229600" cy="220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Evaluate the effect of water reflectance on sensor readings.</a:t>
            </a:r>
          </a:p>
          <a:p>
            <a:r>
              <a:rPr lang="en-US" sz="2800" dirty="0" smtClean="0"/>
              <a:t>Identify sensing scheme to minimize water reflectance interference on sensor readings.</a:t>
            </a:r>
            <a:endParaRPr lang="en-US" sz="2800" dirty="0"/>
          </a:p>
        </p:txBody>
      </p:sp>
      <p:pic>
        <p:nvPicPr>
          <p:cNvPr id="4" name="Content Placeholder 6" descr="DSC02084.JPG"/>
          <p:cNvPicPr>
            <a:picLocks noChangeAspect="1"/>
          </p:cNvPicPr>
          <p:nvPr/>
        </p:nvPicPr>
        <p:blipFill>
          <a:blip r:embed="rId3" cstate="print">
            <a:lum bright="-11000" contrast="30000"/>
          </a:blip>
          <a:stretch>
            <a:fillRect/>
          </a:stretch>
        </p:blipFill>
        <p:spPr>
          <a:xfrm>
            <a:off x="457201" y="2895600"/>
            <a:ext cx="2438400" cy="1827897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5" name="Content Placeholder 3" descr="DSC02086.JPG"/>
          <p:cNvPicPr>
            <a:picLocks noChangeAspect="1"/>
          </p:cNvPicPr>
          <p:nvPr/>
        </p:nvPicPr>
        <p:blipFill>
          <a:blip r:embed="rId4" cstate="print">
            <a:lum bright="-20000" contrast="20000"/>
          </a:blip>
          <a:stretch>
            <a:fillRect/>
          </a:stretch>
        </p:blipFill>
        <p:spPr>
          <a:xfrm>
            <a:off x="3352800" y="2895600"/>
            <a:ext cx="2439605" cy="18288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6" name="Content Placeholder 5" descr="DSC033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9351" y="2895600"/>
            <a:ext cx="2439604" cy="18288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199" y="4800600"/>
            <a:ext cx="2397947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71850" y="4848225"/>
            <a:ext cx="2438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8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248400" y="4800600"/>
            <a:ext cx="2438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2971800"/>
          <a:ext cx="3962399" cy="2730495"/>
        </p:xfrm>
        <a:graphic>
          <a:graphicData uri="http://schemas.openxmlformats.org/drawingml/2006/table">
            <a:tbl>
              <a:tblPr/>
              <a:tblGrid>
                <a:gridCol w="476380"/>
                <a:gridCol w="971420"/>
                <a:gridCol w="609074"/>
                <a:gridCol w="635175"/>
                <a:gridCol w="635175"/>
                <a:gridCol w="635175"/>
              </a:tblGrid>
              <a:tr h="18203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Nadir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Tilted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Twisted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Panicle Differentiation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50 % Heading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Panicle Differentiation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50 % Heading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1371600"/>
          <a:ext cx="3657599" cy="1371600"/>
        </p:xfrm>
        <a:graphic>
          <a:graphicData uri="http://schemas.openxmlformats.org/drawingml/2006/table">
            <a:tbl>
              <a:tblPr/>
              <a:tblGrid>
                <a:gridCol w="1413962"/>
                <a:gridCol w="747879"/>
                <a:gridCol w="747879"/>
                <a:gridCol w="747879"/>
              </a:tblGrid>
              <a:tr h="423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Nadir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Tilted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Twisted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55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Panicle Differentiation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0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50 % Heading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15400" cy="9144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Coefficients of Determination (r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) in Exponential Regression </a:t>
            </a:r>
            <a:br>
              <a:rPr lang="en-US" sz="2400" b="1" dirty="0" smtClean="0"/>
            </a:br>
            <a:r>
              <a:rPr lang="en-US" sz="2400" b="1" dirty="0" smtClean="0"/>
              <a:t>Between Biomass and Indices at Different Growth Stages</a:t>
            </a:r>
            <a:br>
              <a:rPr lang="en-US" sz="2400" b="1" dirty="0" smtClean="0"/>
            </a:br>
            <a:endParaRPr lang="en-US" sz="2400" b="1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762500" y="2857500"/>
          <a:ext cx="4114798" cy="2867032"/>
        </p:xfrm>
        <a:graphic>
          <a:graphicData uri="http://schemas.openxmlformats.org/drawingml/2006/table">
            <a:tbl>
              <a:tblPr/>
              <a:tblGrid>
                <a:gridCol w="464730"/>
                <a:gridCol w="1171508"/>
                <a:gridCol w="619640"/>
                <a:gridCol w="619640"/>
                <a:gridCol w="619640"/>
                <a:gridCol w="619640"/>
              </a:tblGrid>
              <a:tr h="20478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Nadir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Tilted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Twisted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Panicle Differentiation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0.64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50 % Heading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Nadir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Tilted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Twisted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Panicle Differentiation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0. 62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50 % Heading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Site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Site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3" name="Straight Connector 12"/>
          <p:cNvCxnSpPr>
            <a:stCxn id="9" idx="2"/>
          </p:cNvCxnSpPr>
          <p:nvPr/>
        </p:nvCxnSpPr>
        <p:spPr>
          <a:xfrm rot="16200000" flipH="1">
            <a:off x="1619250" y="3905250"/>
            <a:ext cx="5715000" cy="381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029200" y="1371600"/>
          <a:ext cx="3733801" cy="1371599"/>
        </p:xfrm>
        <a:graphic>
          <a:graphicData uri="http://schemas.openxmlformats.org/drawingml/2006/table">
            <a:tbl>
              <a:tblPr/>
              <a:tblGrid>
                <a:gridCol w="1406236"/>
                <a:gridCol w="775855"/>
                <a:gridCol w="775855"/>
                <a:gridCol w="775855"/>
              </a:tblGrid>
              <a:tr h="332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Nadir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Tilted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Twisted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57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Panicle Differentiation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0.63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33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50 % Heading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990600" y="8382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NDVI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791200" y="8382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SR</a:t>
            </a:r>
            <a:endParaRPr 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Evaluate the performance of sensor-based N decision tool against the commonly applied flat N rate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00400"/>
            <a:ext cx="2667000" cy="2000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9450" y="3200400"/>
            <a:ext cx="2641600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rice combi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3200400"/>
            <a:ext cx="2641600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2009 Evaluation Results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304800" y="2332037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</p:nvPr>
        </p:nvGraphicFramePr>
        <p:xfrm>
          <a:off x="381000" y="304800"/>
          <a:ext cx="2971801" cy="1981203"/>
        </p:xfrm>
        <a:graphic>
          <a:graphicData uri="http://schemas.openxmlformats.org/drawingml/2006/table">
            <a:tbl>
              <a:tblPr/>
              <a:tblGrid>
                <a:gridCol w="966291"/>
                <a:gridCol w="875132"/>
                <a:gridCol w="1130378"/>
              </a:tblGrid>
              <a:tr h="283029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Split lb N/ac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Crowley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105+45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105+34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Rayville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105+45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105+16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Stoneville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150+45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150+56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Content Placeholder 5" descr="DSC033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0053" y="685800"/>
            <a:ext cx="4025347" cy="301752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2040" y="3810000"/>
            <a:ext cx="4023360" cy="30175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Overall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820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Develop sensor-based N decision tool for determining midseason N rate requirement of rice. </a:t>
            </a:r>
          </a:p>
          <a:p>
            <a:endParaRPr lang="en-US" sz="2800" dirty="0"/>
          </a:p>
        </p:txBody>
      </p:sp>
      <p:pic>
        <p:nvPicPr>
          <p:cNvPr id="102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057400"/>
            <a:ext cx="3505200" cy="460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143000" y="2362200"/>
            <a:ext cx="1981200" cy="943897"/>
            <a:chOff x="384" y="4535"/>
            <a:chExt cx="4037" cy="1534"/>
          </a:xfrm>
        </p:grpSpPr>
        <p:sp>
          <p:nvSpPr>
            <p:cNvPr id="1030" name="AutoShape 10"/>
            <p:cNvSpPr>
              <a:spLocks noChangeArrowheads="1"/>
            </p:cNvSpPr>
            <p:nvPr/>
          </p:nvSpPr>
          <p:spPr bwMode="auto">
            <a:xfrm>
              <a:off x="384" y="4535"/>
              <a:ext cx="4037" cy="1534"/>
            </a:xfrm>
            <a:prstGeom prst="rightArrowCallout">
              <a:avLst>
                <a:gd name="adj1" fmla="val 35296"/>
                <a:gd name="adj2" fmla="val 30884"/>
                <a:gd name="adj3" fmla="val 35589"/>
                <a:gd name="adj4" fmla="val 7528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1" name="Text Box 11"/>
            <p:cNvSpPr txBox="1">
              <a:spLocks noChangeArrowheads="1"/>
            </p:cNvSpPr>
            <p:nvPr/>
          </p:nvSpPr>
          <p:spPr bwMode="auto">
            <a:xfrm>
              <a:off x="544" y="4751"/>
              <a:ext cx="2945" cy="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Input section: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Provide the following information here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143000" y="3429000"/>
            <a:ext cx="1981200" cy="990600"/>
            <a:chOff x="384" y="6395"/>
            <a:chExt cx="3480" cy="1630"/>
          </a:xfrm>
        </p:grpSpPr>
        <p:sp>
          <p:nvSpPr>
            <p:cNvPr id="1033" name="AutoShape 13"/>
            <p:cNvSpPr>
              <a:spLocks noChangeArrowheads="1"/>
            </p:cNvSpPr>
            <p:nvPr/>
          </p:nvSpPr>
          <p:spPr bwMode="auto">
            <a:xfrm>
              <a:off x="384" y="6395"/>
              <a:ext cx="3480" cy="1630"/>
            </a:xfrm>
            <a:prstGeom prst="rightArrowCallout">
              <a:avLst>
                <a:gd name="adj1" fmla="val 25000"/>
                <a:gd name="adj2" fmla="val 25000"/>
                <a:gd name="adj3" fmla="val 35583"/>
                <a:gd name="adj4" fmla="val 7471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4" name="Text Box 14"/>
            <p:cNvSpPr txBox="1">
              <a:spLocks noChangeArrowheads="1"/>
            </p:cNvSpPr>
            <p:nvPr/>
          </p:nvSpPr>
          <p:spPr bwMode="auto">
            <a:xfrm>
              <a:off x="504" y="6558"/>
              <a:ext cx="2400" cy="1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Output section: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Get the N fertilizer recommendation </a:t>
              </a:r>
              <a:r>
                <a:rPr kumimoji="0" lang="en-US" sz="11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instantly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0" name="Picture 12" descr="RT200_1"/>
          <p:cNvPicPr>
            <a:picLocks noChangeAspect="1" noChangeArrowheads="1"/>
          </p:cNvPicPr>
          <p:nvPr/>
        </p:nvPicPr>
        <p:blipFill>
          <a:blip r:embed="rId2" cstate="print"/>
          <a:srcRect t="26062" r="21867" b="9375"/>
          <a:stretch>
            <a:fillRect/>
          </a:stretch>
        </p:blipFill>
        <p:spPr bwMode="auto">
          <a:xfrm>
            <a:off x="0" y="23812"/>
            <a:ext cx="9144000" cy="68214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Variable Rate N for Wheat and Corn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Wheat N Rate Algorithm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>
            <p:ph idx="1"/>
          </p:nvPr>
        </p:nvGraphicFramePr>
        <p:xfrm>
          <a:off x="1716088" y="1752600"/>
          <a:ext cx="5710237" cy="4691063"/>
        </p:xfrm>
        <a:graphic>
          <a:graphicData uri="http://schemas.openxmlformats.org/presentationml/2006/ole">
            <p:oleObj spid="_x0000_s104450" name="Chart" r:id="rId3" imgW="5019662" imgH="4124418" progId="Excel.Sheet.8">
              <p:embed/>
            </p:oleObj>
          </a:graphicData>
        </a:graphic>
      </p:graphicFrame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8450" y="1131888"/>
            <a:ext cx="925513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308475"/>
            <a:ext cx="1325563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3429000"/>
            <a:ext cx="993775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P10101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43350"/>
            <a:ext cx="59436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What’s Needed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eaLnBrk="1" hangingPunct="1"/>
            <a:r>
              <a:rPr lang="en-US" smtClean="0"/>
              <a:t>Reference Strips</a:t>
            </a:r>
          </a:p>
          <a:p>
            <a:pPr lvl="1" eaLnBrk="1" hangingPunct="1"/>
            <a:r>
              <a:rPr lang="en-US" smtClean="0"/>
              <a:t>Difference between:</a:t>
            </a:r>
          </a:p>
          <a:p>
            <a:pPr lvl="2" eaLnBrk="1" hangingPunct="1"/>
            <a:r>
              <a:rPr lang="en-US" smtClean="0"/>
              <a:t>High N reference (best possible with more than adequate N)</a:t>
            </a:r>
          </a:p>
          <a:p>
            <a:pPr lvl="2" eaLnBrk="1" hangingPunct="1"/>
            <a:r>
              <a:rPr lang="en-US" smtClean="0"/>
              <a:t>Low N reference (0 N applied)</a:t>
            </a:r>
          </a:p>
          <a:p>
            <a:pPr lvl="2" eaLnBrk="1" hangingPunct="1">
              <a:buFontTx/>
              <a:buNone/>
            </a:pPr>
            <a:r>
              <a:rPr lang="en-US" smtClean="0"/>
              <a:t>And</a:t>
            </a:r>
          </a:p>
          <a:p>
            <a:pPr lvl="2" eaLnBrk="1" hangingPunct="1"/>
            <a:r>
              <a:rPr lang="en-US" smtClean="0"/>
              <a:t>Area currently in sensor’s view.</a:t>
            </a:r>
          </a:p>
          <a:p>
            <a:pPr eaLnBrk="1" hangingPunct="1"/>
            <a:endParaRPr lang="en-US" smtClean="0"/>
          </a:p>
        </p:txBody>
      </p:sp>
      <p:pic>
        <p:nvPicPr>
          <p:cNvPr id="23557" name="Picture 4" descr="GreenSeek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5" y="4419600"/>
            <a:ext cx="29051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layout fields2005.bmp"/>
          <p:cNvPicPr>
            <a:picLocks noChangeAspect="1"/>
          </p:cNvPicPr>
          <p:nvPr/>
        </p:nvPicPr>
        <p:blipFill>
          <a:blip r:embed="rId3" cstate="print"/>
          <a:srcRect l="1675" t="14461" r="51953" b="19025"/>
          <a:stretch>
            <a:fillRect/>
          </a:stretch>
        </p:blipFill>
        <p:spPr bwMode="auto">
          <a:xfrm>
            <a:off x="304800" y="0"/>
            <a:ext cx="34448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8" descr="layout fields2005.bmp"/>
          <p:cNvPicPr>
            <a:picLocks noChangeAspect="1"/>
          </p:cNvPicPr>
          <p:nvPr/>
        </p:nvPicPr>
        <p:blipFill>
          <a:blip r:embed="rId3" cstate="print"/>
          <a:srcRect l="49242" t="10779" r="3024" b="20586"/>
          <a:stretch>
            <a:fillRect/>
          </a:stretch>
        </p:blipFill>
        <p:spPr bwMode="auto">
          <a:xfrm>
            <a:off x="5202238" y="41275"/>
            <a:ext cx="3402012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9"/>
          <p:cNvSpPr>
            <a:spLocks noChangeArrowheads="1"/>
          </p:cNvSpPr>
          <p:nvPr/>
        </p:nvSpPr>
        <p:spPr bwMode="auto">
          <a:xfrm>
            <a:off x="533400" y="5334000"/>
            <a:ext cx="444500" cy="176213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1" name="Rectangle 10"/>
          <p:cNvSpPr>
            <a:spLocks noChangeArrowheads="1"/>
          </p:cNvSpPr>
          <p:nvPr/>
        </p:nvSpPr>
        <p:spPr bwMode="auto">
          <a:xfrm>
            <a:off x="533400" y="5581650"/>
            <a:ext cx="444500" cy="177800"/>
          </a:xfrm>
          <a:prstGeom prst="rect">
            <a:avLst/>
          </a:prstGeom>
          <a:solidFill>
            <a:srgbClr val="0033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2" name="Rectangle 11"/>
          <p:cNvSpPr>
            <a:spLocks noChangeArrowheads="1"/>
          </p:cNvSpPr>
          <p:nvPr/>
        </p:nvSpPr>
        <p:spPr bwMode="auto">
          <a:xfrm>
            <a:off x="533400" y="5829300"/>
            <a:ext cx="444500" cy="1778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3" name="Rectangle 12"/>
          <p:cNvSpPr>
            <a:spLocks noChangeArrowheads="1"/>
          </p:cNvSpPr>
          <p:nvPr/>
        </p:nvSpPr>
        <p:spPr bwMode="auto">
          <a:xfrm>
            <a:off x="533400" y="6076950"/>
            <a:ext cx="444500" cy="177800"/>
          </a:xfrm>
          <a:prstGeom prst="rect">
            <a:avLst/>
          </a:prstGeom>
          <a:solidFill>
            <a:srgbClr val="816215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4" name="TextBox 14"/>
          <p:cNvSpPr txBox="1">
            <a:spLocks noChangeArrowheads="1"/>
          </p:cNvSpPr>
          <p:nvPr/>
        </p:nvSpPr>
        <p:spPr bwMode="auto">
          <a:xfrm>
            <a:off x="533400" y="6359525"/>
            <a:ext cx="845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0 – 75 N kg/ha: (numerical rates): Predetermined Nitrogen  rates applied in lb/acres</a:t>
            </a:r>
          </a:p>
        </p:txBody>
      </p:sp>
      <p:sp>
        <p:nvSpPr>
          <p:cNvPr id="29705" name="TextBox 15"/>
          <p:cNvSpPr txBox="1">
            <a:spLocks noChangeArrowheads="1"/>
          </p:cNvSpPr>
          <p:nvPr/>
        </p:nvSpPr>
        <p:spPr bwMode="auto">
          <a:xfrm>
            <a:off x="1027113" y="5334000"/>
            <a:ext cx="6124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Average: Single N rate determine using Greenseeker® (VA algorithm)</a:t>
            </a:r>
          </a:p>
        </p:txBody>
      </p:sp>
      <p:sp>
        <p:nvSpPr>
          <p:cNvPr id="29706" name="TextBox 16"/>
          <p:cNvSpPr txBox="1">
            <a:spLocks noChangeArrowheads="1"/>
          </p:cNvSpPr>
          <p:nvPr/>
        </p:nvSpPr>
        <p:spPr bwMode="auto">
          <a:xfrm>
            <a:off x="1016000" y="5581650"/>
            <a:ext cx="665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Variable: Variable Nitrogen rate determined using Greenseeker® Virginia Algorithm </a:t>
            </a:r>
          </a:p>
        </p:txBody>
      </p:sp>
      <p:sp>
        <p:nvSpPr>
          <p:cNvPr id="29707" name="TextBox 17"/>
          <p:cNvSpPr txBox="1">
            <a:spLocks noChangeArrowheads="1"/>
          </p:cNvSpPr>
          <p:nvPr/>
        </p:nvSpPr>
        <p:spPr bwMode="auto">
          <a:xfrm>
            <a:off x="1033463" y="5829300"/>
            <a:ext cx="8355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Standard: Nitrogen rate  determined based on GS 30 tissue test ( Standard Virginia recommendation system )</a:t>
            </a:r>
          </a:p>
        </p:txBody>
      </p:sp>
      <p:sp>
        <p:nvSpPr>
          <p:cNvPr id="29708" name="TextBox 18"/>
          <p:cNvSpPr txBox="1">
            <a:spLocks noChangeArrowheads="1"/>
          </p:cNvSpPr>
          <p:nvPr/>
        </p:nvSpPr>
        <p:spPr bwMode="auto">
          <a:xfrm>
            <a:off x="1022350" y="6076950"/>
            <a:ext cx="6948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Greenseeker ® : Variable N rates determined using default Greenseeker ® wheat algorithm</a:t>
            </a:r>
          </a:p>
        </p:txBody>
      </p:sp>
      <p:pic>
        <p:nvPicPr>
          <p:cNvPr id="2970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550" y="3886200"/>
            <a:ext cx="2433638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9125" y="3927475"/>
            <a:ext cx="250666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550863"/>
            <a:ext cx="5903913" cy="607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Chart 1"/>
          <p:cNvGraphicFramePr/>
          <p:nvPr/>
        </p:nvGraphicFramePr>
        <p:xfrm>
          <a:off x="2147483647" y="2147483647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2147483647" y="2147483647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725" name="TextBox 3"/>
          <p:cNvSpPr txBox="1">
            <a:spLocks noChangeArrowheads="1"/>
          </p:cNvSpPr>
          <p:nvPr/>
        </p:nvSpPr>
        <p:spPr bwMode="auto">
          <a:xfrm>
            <a:off x="2438400" y="763588"/>
            <a:ext cx="3444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6" name="TextBox 4"/>
          <p:cNvSpPr txBox="1">
            <a:spLocks noChangeArrowheads="1"/>
          </p:cNvSpPr>
          <p:nvPr/>
        </p:nvSpPr>
        <p:spPr bwMode="auto">
          <a:xfrm>
            <a:off x="2790825" y="628650"/>
            <a:ext cx="344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7" name="TextBox 5"/>
          <p:cNvSpPr txBox="1">
            <a:spLocks noChangeArrowheads="1"/>
          </p:cNvSpPr>
          <p:nvPr/>
        </p:nvSpPr>
        <p:spPr bwMode="auto">
          <a:xfrm>
            <a:off x="3105150" y="771525"/>
            <a:ext cx="344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8" name="TextBox 6"/>
          <p:cNvSpPr txBox="1">
            <a:spLocks noChangeArrowheads="1"/>
          </p:cNvSpPr>
          <p:nvPr/>
        </p:nvSpPr>
        <p:spPr bwMode="auto">
          <a:xfrm>
            <a:off x="3419475" y="1049338"/>
            <a:ext cx="3444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9" name="TextBox 7"/>
          <p:cNvSpPr txBox="1">
            <a:spLocks noChangeArrowheads="1"/>
          </p:cNvSpPr>
          <p:nvPr/>
        </p:nvSpPr>
        <p:spPr bwMode="auto">
          <a:xfrm>
            <a:off x="3752850" y="647700"/>
            <a:ext cx="3444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0" name="TextBox 8"/>
          <p:cNvSpPr txBox="1">
            <a:spLocks noChangeArrowheads="1"/>
          </p:cNvSpPr>
          <p:nvPr/>
        </p:nvSpPr>
        <p:spPr bwMode="auto">
          <a:xfrm>
            <a:off x="4095750" y="657225"/>
            <a:ext cx="3460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1" name="TextBox 9"/>
          <p:cNvSpPr txBox="1">
            <a:spLocks noChangeArrowheads="1"/>
          </p:cNvSpPr>
          <p:nvPr/>
        </p:nvSpPr>
        <p:spPr bwMode="auto">
          <a:xfrm>
            <a:off x="4419600" y="790575"/>
            <a:ext cx="344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2" name="TextBox 10"/>
          <p:cNvSpPr txBox="1">
            <a:spLocks noChangeArrowheads="1"/>
          </p:cNvSpPr>
          <p:nvPr/>
        </p:nvSpPr>
        <p:spPr bwMode="auto">
          <a:xfrm>
            <a:off x="4751388" y="790575"/>
            <a:ext cx="3460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3" name="TextBox 11"/>
          <p:cNvSpPr txBox="1">
            <a:spLocks noChangeArrowheads="1"/>
          </p:cNvSpPr>
          <p:nvPr/>
        </p:nvSpPr>
        <p:spPr bwMode="auto">
          <a:xfrm>
            <a:off x="5451475" y="1057275"/>
            <a:ext cx="2651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30734" name="TextBox 12"/>
          <p:cNvSpPr txBox="1">
            <a:spLocks noChangeArrowheads="1"/>
          </p:cNvSpPr>
          <p:nvPr/>
        </p:nvSpPr>
        <p:spPr bwMode="auto">
          <a:xfrm>
            <a:off x="5764213" y="923925"/>
            <a:ext cx="265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30735" name="TextBox 13"/>
          <p:cNvSpPr txBox="1">
            <a:spLocks noChangeArrowheads="1"/>
          </p:cNvSpPr>
          <p:nvPr/>
        </p:nvSpPr>
        <p:spPr bwMode="auto">
          <a:xfrm>
            <a:off x="6430963" y="771525"/>
            <a:ext cx="265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30736" name="TextBox 14"/>
          <p:cNvSpPr txBox="1">
            <a:spLocks noChangeArrowheads="1"/>
          </p:cNvSpPr>
          <p:nvPr/>
        </p:nvSpPr>
        <p:spPr bwMode="auto">
          <a:xfrm>
            <a:off x="7467600" y="1295400"/>
            <a:ext cx="5365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-7%</a:t>
            </a:r>
          </a:p>
        </p:txBody>
      </p:sp>
      <p:sp>
        <p:nvSpPr>
          <p:cNvPr id="30737" name="TextBox 15"/>
          <p:cNvSpPr txBox="1">
            <a:spLocks noChangeArrowheads="1"/>
          </p:cNvSpPr>
          <p:nvPr/>
        </p:nvSpPr>
        <p:spPr bwMode="auto">
          <a:xfrm>
            <a:off x="3057525" y="4352925"/>
            <a:ext cx="284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*</a:t>
            </a:r>
          </a:p>
        </p:txBody>
      </p:sp>
      <p:sp>
        <p:nvSpPr>
          <p:cNvPr id="30738" name="TextBox 16"/>
          <p:cNvSpPr txBox="1">
            <a:spLocks noChangeArrowheads="1"/>
          </p:cNvSpPr>
          <p:nvPr/>
        </p:nvSpPr>
        <p:spPr bwMode="auto">
          <a:xfrm>
            <a:off x="6534150" y="4324350"/>
            <a:ext cx="284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*</a:t>
            </a:r>
          </a:p>
        </p:txBody>
      </p:sp>
      <p:sp>
        <p:nvSpPr>
          <p:cNvPr id="30739" name="TextBox 17"/>
          <p:cNvSpPr txBox="1">
            <a:spLocks noChangeArrowheads="1"/>
          </p:cNvSpPr>
          <p:nvPr/>
        </p:nvSpPr>
        <p:spPr bwMode="auto">
          <a:xfrm>
            <a:off x="7391400" y="3962400"/>
            <a:ext cx="71278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-0.8%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P1010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1600200"/>
            <a:ext cx="60356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Comparison with Economically Optimum N Rate</a:t>
            </a: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95500" y="2373313"/>
            <a:ext cx="4953000" cy="2979737"/>
          </a:xfrm>
          <a:noFill/>
        </p:spPr>
      </p:pic>
      <p:sp>
        <p:nvSpPr>
          <p:cNvPr id="31749" name="TextBox 8"/>
          <p:cNvSpPr txBox="1">
            <a:spLocks noChangeArrowheads="1"/>
          </p:cNvSpPr>
          <p:nvPr/>
        </p:nvSpPr>
        <p:spPr bwMode="auto">
          <a:xfrm>
            <a:off x="2528888" y="3116263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0" name="TextBox 9"/>
          <p:cNvSpPr txBox="1">
            <a:spLocks noChangeArrowheads="1"/>
          </p:cNvSpPr>
          <p:nvPr/>
        </p:nvSpPr>
        <p:spPr bwMode="auto">
          <a:xfrm>
            <a:off x="2643188" y="3116263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1" name="TextBox 14"/>
          <p:cNvSpPr txBox="1">
            <a:spLocks noChangeArrowheads="1"/>
          </p:cNvSpPr>
          <p:nvPr/>
        </p:nvSpPr>
        <p:spPr bwMode="auto">
          <a:xfrm>
            <a:off x="2805113" y="312420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2" name="TextBox 15"/>
          <p:cNvSpPr txBox="1">
            <a:spLocks noChangeArrowheads="1"/>
          </p:cNvSpPr>
          <p:nvPr/>
        </p:nvSpPr>
        <p:spPr bwMode="auto">
          <a:xfrm>
            <a:off x="2919413" y="312420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3" name="TextBox 16"/>
          <p:cNvSpPr txBox="1">
            <a:spLocks noChangeArrowheads="1"/>
          </p:cNvSpPr>
          <p:nvPr/>
        </p:nvSpPr>
        <p:spPr bwMode="auto">
          <a:xfrm>
            <a:off x="3635375" y="312420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4" name="TextBox 17"/>
          <p:cNvSpPr txBox="1">
            <a:spLocks noChangeArrowheads="1"/>
          </p:cNvSpPr>
          <p:nvPr/>
        </p:nvSpPr>
        <p:spPr bwMode="auto">
          <a:xfrm>
            <a:off x="3749675" y="312420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6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Corn Algorithm Performance</a:t>
            </a:r>
          </a:p>
        </p:txBody>
      </p:sp>
      <p:sp>
        <p:nvSpPr>
          <p:cNvPr id="33795" name="AutoShape 53"/>
          <p:cNvSpPr>
            <a:spLocks noChangeAspect="1" noChangeArrowheads="1" noTextEdit="1"/>
          </p:cNvSpPr>
          <p:nvPr/>
        </p:nvSpPr>
        <p:spPr bwMode="auto">
          <a:xfrm>
            <a:off x="1409700" y="688975"/>
            <a:ext cx="632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6" name="Rectangle 55"/>
          <p:cNvSpPr>
            <a:spLocks noChangeArrowheads="1"/>
          </p:cNvSpPr>
          <p:nvPr/>
        </p:nvSpPr>
        <p:spPr bwMode="auto">
          <a:xfrm>
            <a:off x="1474788" y="754063"/>
            <a:ext cx="6194425" cy="2774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Rectangle 56"/>
          <p:cNvSpPr>
            <a:spLocks noChangeArrowheads="1"/>
          </p:cNvSpPr>
          <p:nvPr/>
        </p:nvSpPr>
        <p:spPr bwMode="auto">
          <a:xfrm>
            <a:off x="2338388" y="1025525"/>
            <a:ext cx="4581525" cy="197485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Line 57"/>
          <p:cNvSpPr>
            <a:spLocks noChangeShapeType="1"/>
          </p:cNvSpPr>
          <p:nvPr/>
        </p:nvSpPr>
        <p:spPr bwMode="auto">
          <a:xfrm>
            <a:off x="2338388" y="2678113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Line 58"/>
          <p:cNvSpPr>
            <a:spLocks noChangeShapeType="1"/>
          </p:cNvSpPr>
          <p:nvPr/>
        </p:nvSpPr>
        <p:spPr bwMode="auto">
          <a:xfrm>
            <a:off x="2338388" y="2341563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Line 59"/>
          <p:cNvSpPr>
            <a:spLocks noChangeShapeType="1"/>
          </p:cNvSpPr>
          <p:nvPr/>
        </p:nvSpPr>
        <p:spPr bwMode="auto">
          <a:xfrm>
            <a:off x="2338388" y="2019300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Line 60"/>
          <p:cNvSpPr>
            <a:spLocks noChangeShapeType="1"/>
          </p:cNvSpPr>
          <p:nvPr/>
        </p:nvSpPr>
        <p:spPr bwMode="auto">
          <a:xfrm>
            <a:off x="2338388" y="1682750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Line 61"/>
          <p:cNvSpPr>
            <a:spLocks noChangeShapeType="1"/>
          </p:cNvSpPr>
          <p:nvPr/>
        </p:nvSpPr>
        <p:spPr bwMode="auto">
          <a:xfrm>
            <a:off x="2338388" y="1360488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Line 62"/>
          <p:cNvSpPr>
            <a:spLocks noChangeShapeType="1"/>
          </p:cNvSpPr>
          <p:nvPr/>
        </p:nvSpPr>
        <p:spPr bwMode="auto">
          <a:xfrm>
            <a:off x="2338388" y="1025525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Rectangle 63"/>
          <p:cNvSpPr>
            <a:spLocks noChangeArrowheads="1"/>
          </p:cNvSpPr>
          <p:nvPr/>
        </p:nvSpPr>
        <p:spPr bwMode="auto">
          <a:xfrm>
            <a:off x="2338388" y="1025525"/>
            <a:ext cx="4581525" cy="1974850"/>
          </a:xfrm>
          <a:prstGeom prst="rect">
            <a:avLst/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Rectangle 64"/>
          <p:cNvSpPr>
            <a:spLocks noChangeArrowheads="1"/>
          </p:cNvSpPr>
          <p:nvPr/>
        </p:nvSpPr>
        <p:spPr bwMode="auto">
          <a:xfrm>
            <a:off x="2430463" y="1360488"/>
            <a:ext cx="114300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Rectangle 65"/>
          <p:cNvSpPr>
            <a:spLocks noChangeArrowheads="1"/>
          </p:cNvSpPr>
          <p:nvPr/>
        </p:nvSpPr>
        <p:spPr bwMode="auto">
          <a:xfrm>
            <a:off x="2843213" y="1360488"/>
            <a:ext cx="1285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Rectangle 66"/>
          <p:cNvSpPr>
            <a:spLocks noChangeArrowheads="1"/>
          </p:cNvSpPr>
          <p:nvPr/>
        </p:nvSpPr>
        <p:spPr bwMode="auto">
          <a:xfrm>
            <a:off x="3268663" y="1360488"/>
            <a:ext cx="1158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8" name="Rectangle 67"/>
          <p:cNvSpPr>
            <a:spLocks noChangeArrowheads="1"/>
          </p:cNvSpPr>
          <p:nvPr/>
        </p:nvSpPr>
        <p:spPr bwMode="auto">
          <a:xfrm>
            <a:off x="3681413" y="1360488"/>
            <a:ext cx="1158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9" name="Rectangle 68"/>
          <p:cNvSpPr>
            <a:spLocks noChangeArrowheads="1"/>
          </p:cNvSpPr>
          <p:nvPr/>
        </p:nvSpPr>
        <p:spPr bwMode="auto">
          <a:xfrm>
            <a:off x="4094163" y="1360488"/>
            <a:ext cx="1158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0" name="Rectangle 69"/>
          <p:cNvSpPr>
            <a:spLocks noChangeArrowheads="1"/>
          </p:cNvSpPr>
          <p:nvPr/>
        </p:nvSpPr>
        <p:spPr bwMode="auto">
          <a:xfrm>
            <a:off x="4506913" y="1360488"/>
            <a:ext cx="130175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1" name="Rectangle 70"/>
          <p:cNvSpPr>
            <a:spLocks noChangeArrowheads="1"/>
          </p:cNvSpPr>
          <p:nvPr/>
        </p:nvSpPr>
        <p:spPr bwMode="auto">
          <a:xfrm>
            <a:off x="493395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2" name="Rectangle 71"/>
          <p:cNvSpPr>
            <a:spLocks noChangeArrowheads="1"/>
          </p:cNvSpPr>
          <p:nvPr/>
        </p:nvSpPr>
        <p:spPr bwMode="auto">
          <a:xfrm>
            <a:off x="534670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3" name="Rectangle 72"/>
          <p:cNvSpPr>
            <a:spLocks noChangeArrowheads="1"/>
          </p:cNvSpPr>
          <p:nvPr/>
        </p:nvSpPr>
        <p:spPr bwMode="auto">
          <a:xfrm>
            <a:off x="575945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4" name="Rectangle 73"/>
          <p:cNvSpPr>
            <a:spLocks noChangeArrowheads="1"/>
          </p:cNvSpPr>
          <p:nvPr/>
        </p:nvSpPr>
        <p:spPr bwMode="auto">
          <a:xfrm>
            <a:off x="6172200" y="1360488"/>
            <a:ext cx="1285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5" name="Rectangle 74"/>
          <p:cNvSpPr>
            <a:spLocks noChangeArrowheads="1"/>
          </p:cNvSpPr>
          <p:nvPr/>
        </p:nvSpPr>
        <p:spPr bwMode="auto">
          <a:xfrm>
            <a:off x="659765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6" name="Rectangle 75"/>
          <p:cNvSpPr>
            <a:spLocks noChangeArrowheads="1"/>
          </p:cNvSpPr>
          <p:nvPr/>
        </p:nvSpPr>
        <p:spPr bwMode="auto">
          <a:xfrm>
            <a:off x="2544763" y="1695450"/>
            <a:ext cx="117475" cy="130492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7" name="Rectangle 76"/>
          <p:cNvSpPr>
            <a:spLocks noChangeArrowheads="1"/>
          </p:cNvSpPr>
          <p:nvPr/>
        </p:nvSpPr>
        <p:spPr bwMode="auto">
          <a:xfrm>
            <a:off x="2971800" y="1450975"/>
            <a:ext cx="115888" cy="154940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8" name="Rectangle 77"/>
          <p:cNvSpPr>
            <a:spLocks noChangeArrowheads="1"/>
          </p:cNvSpPr>
          <p:nvPr/>
        </p:nvSpPr>
        <p:spPr bwMode="auto">
          <a:xfrm>
            <a:off x="3384550" y="1489075"/>
            <a:ext cx="115888" cy="151130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Rectangle 78"/>
          <p:cNvSpPr>
            <a:spLocks noChangeArrowheads="1"/>
          </p:cNvSpPr>
          <p:nvPr/>
        </p:nvSpPr>
        <p:spPr bwMode="auto">
          <a:xfrm>
            <a:off x="3797300" y="2019300"/>
            <a:ext cx="115888" cy="98107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0" name="Rectangle 79"/>
          <p:cNvSpPr>
            <a:spLocks noChangeArrowheads="1"/>
          </p:cNvSpPr>
          <p:nvPr/>
        </p:nvSpPr>
        <p:spPr bwMode="auto">
          <a:xfrm>
            <a:off x="4210050" y="1579563"/>
            <a:ext cx="117475" cy="1420812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1" name="Rectangle 80"/>
          <p:cNvSpPr>
            <a:spLocks noChangeArrowheads="1"/>
          </p:cNvSpPr>
          <p:nvPr/>
        </p:nvSpPr>
        <p:spPr bwMode="auto">
          <a:xfrm>
            <a:off x="4637088" y="1373188"/>
            <a:ext cx="114300" cy="162718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2" name="Rectangle 81"/>
          <p:cNvSpPr>
            <a:spLocks noChangeArrowheads="1"/>
          </p:cNvSpPr>
          <p:nvPr/>
        </p:nvSpPr>
        <p:spPr bwMode="auto">
          <a:xfrm>
            <a:off x="5049838" y="1438275"/>
            <a:ext cx="115887" cy="156210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3" name="Rectangle 82"/>
          <p:cNvSpPr>
            <a:spLocks noChangeArrowheads="1"/>
          </p:cNvSpPr>
          <p:nvPr/>
        </p:nvSpPr>
        <p:spPr bwMode="auto">
          <a:xfrm>
            <a:off x="5462588" y="1863725"/>
            <a:ext cx="115887" cy="113665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4" name="Rectangle 83"/>
          <p:cNvSpPr>
            <a:spLocks noChangeArrowheads="1"/>
          </p:cNvSpPr>
          <p:nvPr/>
        </p:nvSpPr>
        <p:spPr bwMode="auto">
          <a:xfrm>
            <a:off x="5875338" y="1901825"/>
            <a:ext cx="115887" cy="109855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Rectangle 84"/>
          <p:cNvSpPr>
            <a:spLocks noChangeArrowheads="1"/>
          </p:cNvSpPr>
          <p:nvPr/>
        </p:nvSpPr>
        <p:spPr bwMode="auto">
          <a:xfrm>
            <a:off x="6300788" y="1735138"/>
            <a:ext cx="117475" cy="126523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6" name="Rectangle 85"/>
          <p:cNvSpPr>
            <a:spLocks noChangeArrowheads="1"/>
          </p:cNvSpPr>
          <p:nvPr/>
        </p:nvSpPr>
        <p:spPr bwMode="auto">
          <a:xfrm>
            <a:off x="6713538" y="2147888"/>
            <a:ext cx="117475" cy="85248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7" name="Line 86"/>
          <p:cNvSpPr>
            <a:spLocks noChangeShapeType="1"/>
          </p:cNvSpPr>
          <p:nvPr/>
        </p:nvSpPr>
        <p:spPr bwMode="auto">
          <a:xfrm>
            <a:off x="2338388" y="1025525"/>
            <a:ext cx="0" cy="19748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8" name="Line 87"/>
          <p:cNvSpPr>
            <a:spLocks noChangeShapeType="1"/>
          </p:cNvSpPr>
          <p:nvPr/>
        </p:nvSpPr>
        <p:spPr bwMode="auto">
          <a:xfrm>
            <a:off x="2287588" y="3000375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9" name="Line 88"/>
          <p:cNvSpPr>
            <a:spLocks noChangeShapeType="1"/>
          </p:cNvSpPr>
          <p:nvPr/>
        </p:nvSpPr>
        <p:spPr bwMode="auto">
          <a:xfrm>
            <a:off x="2287588" y="2678113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0" name="Line 89"/>
          <p:cNvSpPr>
            <a:spLocks noChangeShapeType="1"/>
          </p:cNvSpPr>
          <p:nvPr/>
        </p:nvSpPr>
        <p:spPr bwMode="auto">
          <a:xfrm>
            <a:off x="2287588" y="2341563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1" name="Line 90"/>
          <p:cNvSpPr>
            <a:spLocks noChangeShapeType="1"/>
          </p:cNvSpPr>
          <p:nvPr/>
        </p:nvSpPr>
        <p:spPr bwMode="auto">
          <a:xfrm>
            <a:off x="2287588" y="2019300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2" name="Line 91"/>
          <p:cNvSpPr>
            <a:spLocks noChangeShapeType="1"/>
          </p:cNvSpPr>
          <p:nvPr/>
        </p:nvSpPr>
        <p:spPr bwMode="auto">
          <a:xfrm>
            <a:off x="2287588" y="1682750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3" name="Line 92"/>
          <p:cNvSpPr>
            <a:spLocks noChangeShapeType="1"/>
          </p:cNvSpPr>
          <p:nvPr/>
        </p:nvSpPr>
        <p:spPr bwMode="auto">
          <a:xfrm>
            <a:off x="2287588" y="1360488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4" name="Line 93"/>
          <p:cNvSpPr>
            <a:spLocks noChangeShapeType="1"/>
          </p:cNvSpPr>
          <p:nvPr/>
        </p:nvSpPr>
        <p:spPr bwMode="auto">
          <a:xfrm>
            <a:off x="2287588" y="1025525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Line 94"/>
          <p:cNvSpPr>
            <a:spLocks noChangeShapeType="1"/>
          </p:cNvSpPr>
          <p:nvPr/>
        </p:nvSpPr>
        <p:spPr bwMode="auto">
          <a:xfrm>
            <a:off x="2338388" y="3000375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Line 95"/>
          <p:cNvSpPr>
            <a:spLocks noChangeShapeType="1"/>
          </p:cNvSpPr>
          <p:nvPr/>
        </p:nvSpPr>
        <p:spPr bwMode="auto">
          <a:xfrm flipV="1">
            <a:off x="2338388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Line 96"/>
          <p:cNvSpPr>
            <a:spLocks noChangeShapeType="1"/>
          </p:cNvSpPr>
          <p:nvPr/>
        </p:nvSpPr>
        <p:spPr bwMode="auto">
          <a:xfrm flipV="1">
            <a:off x="2751138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8" name="Line 97"/>
          <p:cNvSpPr>
            <a:spLocks noChangeShapeType="1"/>
          </p:cNvSpPr>
          <p:nvPr/>
        </p:nvSpPr>
        <p:spPr bwMode="auto">
          <a:xfrm flipV="1">
            <a:off x="317817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9" name="Line 98"/>
          <p:cNvSpPr>
            <a:spLocks noChangeShapeType="1"/>
          </p:cNvSpPr>
          <p:nvPr/>
        </p:nvSpPr>
        <p:spPr bwMode="auto">
          <a:xfrm flipV="1">
            <a:off x="359092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0" name="Line 99"/>
          <p:cNvSpPr>
            <a:spLocks noChangeShapeType="1"/>
          </p:cNvSpPr>
          <p:nvPr/>
        </p:nvSpPr>
        <p:spPr bwMode="auto">
          <a:xfrm flipV="1">
            <a:off x="400367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1" name="Line 100"/>
          <p:cNvSpPr>
            <a:spLocks noChangeShapeType="1"/>
          </p:cNvSpPr>
          <p:nvPr/>
        </p:nvSpPr>
        <p:spPr bwMode="auto">
          <a:xfrm flipV="1">
            <a:off x="441642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2" name="Line 101"/>
          <p:cNvSpPr>
            <a:spLocks noChangeShapeType="1"/>
          </p:cNvSpPr>
          <p:nvPr/>
        </p:nvSpPr>
        <p:spPr bwMode="auto">
          <a:xfrm flipV="1">
            <a:off x="484346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Line 102"/>
          <p:cNvSpPr>
            <a:spLocks noChangeShapeType="1"/>
          </p:cNvSpPr>
          <p:nvPr/>
        </p:nvSpPr>
        <p:spPr bwMode="auto">
          <a:xfrm flipV="1">
            <a:off x="525621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4" name="Line 103"/>
          <p:cNvSpPr>
            <a:spLocks noChangeShapeType="1"/>
          </p:cNvSpPr>
          <p:nvPr/>
        </p:nvSpPr>
        <p:spPr bwMode="auto">
          <a:xfrm flipV="1">
            <a:off x="566896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5" name="Line 104"/>
          <p:cNvSpPr>
            <a:spLocks noChangeShapeType="1"/>
          </p:cNvSpPr>
          <p:nvPr/>
        </p:nvSpPr>
        <p:spPr bwMode="auto">
          <a:xfrm flipV="1">
            <a:off x="608171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6" name="Line 105"/>
          <p:cNvSpPr>
            <a:spLocks noChangeShapeType="1"/>
          </p:cNvSpPr>
          <p:nvPr/>
        </p:nvSpPr>
        <p:spPr bwMode="auto">
          <a:xfrm flipV="1">
            <a:off x="650716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Line 106"/>
          <p:cNvSpPr>
            <a:spLocks noChangeShapeType="1"/>
          </p:cNvSpPr>
          <p:nvPr/>
        </p:nvSpPr>
        <p:spPr bwMode="auto">
          <a:xfrm flipV="1">
            <a:off x="691991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8" name="Rectangle 107"/>
          <p:cNvSpPr>
            <a:spLocks noChangeArrowheads="1"/>
          </p:cNvSpPr>
          <p:nvPr/>
        </p:nvSpPr>
        <p:spPr bwMode="auto">
          <a:xfrm>
            <a:off x="2120900" y="2897188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  <a:endParaRPr lang="en-US"/>
          </a:p>
        </p:txBody>
      </p:sp>
      <p:sp>
        <p:nvSpPr>
          <p:cNvPr id="33849" name="Rectangle 108"/>
          <p:cNvSpPr>
            <a:spLocks noChangeArrowheads="1"/>
          </p:cNvSpPr>
          <p:nvPr/>
        </p:nvSpPr>
        <p:spPr bwMode="auto">
          <a:xfrm>
            <a:off x="2028825" y="25749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</a:t>
            </a:r>
            <a:endParaRPr lang="en-US"/>
          </a:p>
        </p:txBody>
      </p:sp>
      <p:sp>
        <p:nvSpPr>
          <p:cNvPr id="33850" name="Rectangle 109"/>
          <p:cNvSpPr>
            <a:spLocks noChangeArrowheads="1"/>
          </p:cNvSpPr>
          <p:nvPr/>
        </p:nvSpPr>
        <p:spPr bwMode="auto">
          <a:xfrm>
            <a:off x="2028825" y="223837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33851" name="Rectangle 110"/>
          <p:cNvSpPr>
            <a:spLocks noChangeArrowheads="1"/>
          </p:cNvSpPr>
          <p:nvPr/>
        </p:nvSpPr>
        <p:spPr bwMode="auto">
          <a:xfrm>
            <a:off x="2028825" y="191611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60</a:t>
            </a:r>
            <a:endParaRPr lang="en-US"/>
          </a:p>
        </p:txBody>
      </p:sp>
      <p:sp>
        <p:nvSpPr>
          <p:cNvPr id="33852" name="Rectangle 111"/>
          <p:cNvSpPr>
            <a:spLocks noChangeArrowheads="1"/>
          </p:cNvSpPr>
          <p:nvPr/>
        </p:nvSpPr>
        <p:spPr bwMode="auto">
          <a:xfrm>
            <a:off x="2028825" y="15795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33853" name="Rectangle 112"/>
          <p:cNvSpPr>
            <a:spLocks noChangeArrowheads="1"/>
          </p:cNvSpPr>
          <p:nvPr/>
        </p:nvSpPr>
        <p:spPr bwMode="auto">
          <a:xfrm>
            <a:off x="1938338" y="12573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100</a:t>
            </a:r>
            <a:endParaRPr lang="en-US"/>
          </a:p>
        </p:txBody>
      </p:sp>
      <p:sp>
        <p:nvSpPr>
          <p:cNvPr id="33854" name="Rectangle 113"/>
          <p:cNvSpPr>
            <a:spLocks noChangeArrowheads="1"/>
          </p:cNvSpPr>
          <p:nvPr/>
        </p:nvSpPr>
        <p:spPr bwMode="auto">
          <a:xfrm>
            <a:off x="1938338" y="922338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120</a:t>
            </a:r>
            <a:endParaRPr lang="en-US"/>
          </a:p>
        </p:txBody>
      </p:sp>
      <p:sp>
        <p:nvSpPr>
          <p:cNvPr id="33855" name="Rectangle 114"/>
          <p:cNvSpPr>
            <a:spLocks noChangeArrowheads="1"/>
          </p:cNvSpPr>
          <p:nvPr/>
        </p:nvSpPr>
        <p:spPr bwMode="auto">
          <a:xfrm>
            <a:off x="250666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</a:t>
            </a:r>
            <a:endParaRPr lang="en-US"/>
          </a:p>
        </p:txBody>
      </p:sp>
      <p:sp>
        <p:nvSpPr>
          <p:cNvPr id="33856" name="Rectangle 115"/>
          <p:cNvSpPr>
            <a:spLocks noChangeArrowheads="1"/>
          </p:cNvSpPr>
          <p:nvPr/>
        </p:nvSpPr>
        <p:spPr bwMode="auto">
          <a:xfrm>
            <a:off x="291941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</a:t>
            </a:r>
            <a:endParaRPr lang="en-US"/>
          </a:p>
        </p:txBody>
      </p:sp>
      <p:sp>
        <p:nvSpPr>
          <p:cNvPr id="33857" name="Rectangle 116"/>
          <p:cNvSpPr>
            <a:spLocks noChangeArrowheads="1"/>
          </p:cNvSpPr>
          <p:nvPr/>
        </p:nvSpPr>
        <p:spPr bwMode="auto">
          <a:xfrm>
            <a:off x="334486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3</a:t>
            </a:r>
            <a:endParaRPr lang="en-US"/>
          </a:p>
        </p:txBody>
      </p:sp>
      <p:sp>
        <p:nvSpPr>
          <p:cNvPr id="33858" name="Rectangle 117"/>
          <p:cNvSpPr>
            <a:spLocks noChangeArrowheads="1"/>
          </p:cNvSpPr>
          <p:nvPr/>
        </p:nvSpPr>
        <p:spPr bwMode="auto">
          <a:xfrm>
            <a:off x="375761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</a:t>
            </a:r>
            <a:endParaRPr lang="en-US"/>
          </a:p>
        </p:txBody>
      </p:sp>
      <p:sp>
        <p:nvSpPr>
          <p:cNvPr id="33859" name="Rectangle 118"/>
          <p:cNvSpPr>
            <a:spLocks noChangeArrowheads="1"/>
          </p:cNvSpPr>
          <p:nvPr/>
        </p:nvSpPr>
        <p:spPr bwMode="auto">
          <a:xfrm>
            <a:off x="4171950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</a:t>
            </a:r>
            <a:endParaRPr lang="en-US"/>
          </a:p>
        </p:txBody>
      </p:sp>
      <p:sp>
        <p:nvSpPr>
          <p:cNvPr id="33860" name="Rectangle 119"/>
          <p:cNvSpPr>
            <a:spLocks noChangeArrowheads="1"/>
          </p:cNvSpPr>
          <p:nvPr/>
        </p:nvSpPr>
        <p:spPr bwMode="auto">
          <a:xfrm>
            <a:off x="4597400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</a:t>
            </a:r>
            <a:endParaRPr lang="en-US"/>
          </a:p>
        </p:txBody>
      </p:sp>
      <p:sp>
        <p:nvSpPr>
          <p:cNvPr id="33861" name="Rectangle 120"/>
          <p:cNvSpPr>
            <a:spLocks noChangeArrowheads="1"/>
          </p:cNvSpPr>
          <p:nvPr/>
        </p:nvSpPr>
        <p:spPr bwMode="auto">
          <a:xfrm>
            <a:off x="5011738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7</a:t>
            </a:r>
            <a:endParaRPr lang="en-US"/>
          </a:p>
        </p:txBody>
      </p:sp>
      <p:sp>
        <p:nvSpPr>
          <p:cNvPr id="33862" name="Rectangle 121"/>
          <p:cNvSpPr>
            <a:spLocks noChangeArrowheads="1"/>
          </p:cNvSpPr>
          <p:nvPr/>
        </p:nvSpPr>
        <p:spPr bwMode="auto">
          <a:xfrm>
            <a:off x="5424488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</a:t>
            </a:r>
            <a:endParaRPr lang="en-US"/>
          </a:p>
        </p:txBody>
      </p:sp>
      <p:sp>
        <p:nvSpPr>
          <p:cNvPr id="33863" name="Rectangle 122"/>
          <p:cNvSpPr>
            <a:spLocks noChangeArrowheads="1"/>
          </p:cNvSpPr>
          <p:nvPr/>
        </p:nvSpPr>
        <p:spPr bwMode="auto">
          <a:xfrm>
            <a:off x="5837238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9</a:t>
            </a:r>
            <a:endParaRPr lang="en-US"/>
          </a:p>
        </p:txBody>
      </p:sp>
      <p:sp>
        <p:nvSpPr>
          <p:cNvPr id="33864" name="Rectangle 123"/>
          <p:cNvSpPr>
            <a:spLocks noChangeArrowheads="1"/>
          </p:cNvSpPr>
          <p:nvPr/>
        </p:nvSpPr>
        <p:spPr bwMode="auto">
          <a:xfrm>
            <a:off x="6211888" y="31416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</a:t>
            </a:r>
            <a:endParaRPr lang="en-US"/>
          </a:p>
        </p:txBody>
      </p:sp>
      <p:sp>
        <p:nvSpPr>
          <p:cNvPr id="33865" name="Rectangle 124"/>
          <p:cNvSpPr>
            <a:spLocks noChangeArrowheads="1"/>
          </p:cNvSpPr>
          <p:nvPr/>
        </p:nvSpPr>
        <p:spPr bwMode="auto">
          <a:xfrm>
            <a:off x="6624638" y="31416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11</a:t>
            </a:r>
            <a:endParaRPr lang="en-US"/>
          </a:p>
        </p:txBody>
      </p:sp>
      <p:sp>
        <p:nvSpPr>
          <p:cNvPr id="33866" name="Rectangle 125"/>
          <p:cNvSpPr>
            <a:spLocks noChangeArrowheads="1"/>
          </p:cNvSpPr>
          <p:nvPr/>
        </p:nvSpPr>
        <p:spPr bwMode="auto">
          <a:xfrm rot="-5400000">
            <a:off x="1105694" y="1691481"/>
            <a:ext cx="137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N Rate, lb/ac</a:t>
            </a:r>
            <a:endParaRPr lang="en-US"/>
          </a:p>
        </p:txBody>
      </p:sp>
      <p:sp>
        <p:nvSpPr>
          <p:cNvPr id="33867" name="Rectangle 126"/>
          <p:cNvSpPr>
            <a:spLocks noChangeArrowheads="1"/>
          </p:cNvSpPr>
          <p:nvPr/>
        </p:nvSpPr>
        <p:spPr bwMode="auto">
          <a:xfrm>
            <a:off x="7127875" y="1838325"/>
            <a:ext cx="90488" cy="90488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68" name="Rectangle 127"/>
          <p:cNvSpPr>
            <a:spLocks noChangeArrowheads="1"/>
          </p:cNvSpPr>
          <p:nvPr/>
        </p:nvSpPr>
        <p:spPr bwMode="auto">
          <a:xfrm>
            <a:off x="7269163" y="1787525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STD</a:t>
            </a:r>
            <a:endParaRPr lang="en-US"/>
          </a:p>
        </p:txBody>
      </p:sp>
      <p:sp>
        <p:nvSpPr>
          <p:cNvPr id="33869" name="Rectangle 128"/>
          <p:cNvSpPr>
            <a:spLocks noChangeArrowheads="1"/>
          </p:cNvSpPr>
          <p:nvPr/>
        </p:nvSpPr>
        <p:spPr bwMode="auto">
          <a:xfrm>
            <a:off x="7127875" y="2097088"/>
            <a:ext cx="90488" cy="9048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0" name="Rectangle 129"/>
          <p:cNvSpPr>
            <a:spLocks noChangeArrowheads="1"/>
          </p:cNvSpPr>
          <p:nvPr/>
        </p:nvSpPr>
        <p:spPr bwMode="auto">
          <a:xfrm>
            <a:off x="7269163" y="2044700"/>
            <a:ext cx="33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GS</a:t>
            </a:r>
            <a:endParaRPr lang="en-US"/>
          </a:p>
        </p:txBody>
      </p:sp>
      <p:sp>
        <p:nvSpPr>
          <p:cNvPr id="33871" name="AutoShape 131"/>
          <p:cNvSpPr>
            <a:spLocks noChangeAspect="1" noChangeArrowheads="1" noTextEdit="1"/>
          </p:cNvSpPr>
          <p:nvPr/>
        </p:nvSpPr>
        <p:spPr bwMode="auto">
          <a:xfrm>
            <a:off x="990600" y="3429000"/>
            <a:ext cx="7162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2" name="Rectangle 132"/>
          <p:cNvSpPr>
            <a:spLocks noChangeArrowheads="1"/>
          </p:cNvSpPr>
          <p:nvPr/>
        </p:nvSpPr>
        <p:spPr bwMode="auto">
          <a:xfrm>
            <a:off x="1027113" y="3459163"/>
            <a:ext cx="7089775" cy="31464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3" name="Rectangle 133"/>
          <p:cNvSpPr>
            <a:spLocks noChangeArrowheads="1"/>
          </p:cNvSpPr>
          <p:nvPr/>
        </p:nvSpPr>
        <p:spPr bwMode="auto">
          <a:xfrm>
            <a:off x="1992313" y="3657600"/>
            <a:ext cx="5348287" cy="24971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4" name="Line 138"/>
          <p:cNvSpPr>
            <a:spLocks noChangeShapeType="1"/>
          </p:cNvSpPr>
          <p:nvPr/>
        </p:nvSpPr>
        <p:spPr bwMode="auto">
          <a:xfrm>
            <a:off x="1992313" y="3657600"/>
            <a:ext cx="53482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5" name="Rectangle 139"/>
          <p:cNvSpPr>
            <a:spLocks noChangeArrowheads="1"/>
          </p:cNvSpPr>
          <p:nvPr/>
        </p:nvSpPr>
        <p:spPr bwMode="auto">
          <a:xfrm>
            <a:off x="1992313" y="3657600"/>
            <a:ext cx="5348287" cy="2497138"/>
          </a:xfrm>
          <a:prstGeom prst="rect">
            <a:avLst/>
          </a:prstGeom>
          <a:noFill/>
          <a:ln w="7938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6" name="Rectangle 140"/>
          <p:cNvSpPr>
            <a:spLocks noChangeArrowheads="1"/>
          </p:cNvSpPr>
          <p:nvPr/>
        </p:nvSpPr>
        <p:spPr bwMode="auto">
          <a:xfrm>
            <a:off x="2093913" y="4535488"/>
            <a:ext cx="138112" cy="1619250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7" name="Rectangle 141"/>
          <p:cNvSpPr>
            <a:spLocks noChangeArrowheads="1"/>
          </p:cNvSpPr>
          <p:nvPr/>
        </p:nvSpPr>
        <p:spPr bwMode="auto">
          <a:xfrm>
            <a:off x="2579688" y="4957763"/>
            <a:ext cx="138112" cy="1196975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8" name="Rectangle 142"/>
          <p:cNvSpPr>
            <a:spLocks noChangeArrowheads="1"/>
          </p:cNvSpPr>
          <p:nvPr/>
        </p:nvSpPr>
        <p:spPr bwMode="auto">
          <a:xfrm>
            <a:off x="3065463" y="4397375"/>
            <a:ext cx="138112" cy="175736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9" name="Rectangle 143"/>
          <p:cNvSpPr>
            <a:spLocks noChangeArrowheads="1"/>
          </p:cNvSpPr>
          <p:nvPr/>
        </p:nvSpPr>
        <p:spPr bwMode="auto">
          <a:xfrm>
            <a:off x="3552825" y="5203825"/>
            <a:ext cx="138113" cy="9509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0" name="Rectangle 144"/>
          <p:cNvSpPr>
            <a:spLocks noChangeArrowheads="1"/>
          </p:cNvSpPr>
          <p:nvPr/>
        </p:nvSpPr>
        <p:spPr bwMode="auto">
          <a:xfrm>
            <a:off x="4038600" y="4645025"/>
            <a:ext cx="138113" cy="15097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1" name="Rectangle 145"/>
          <p:cNvSpPr>
            <a:spLocks noChangeArrowheads="1"/>
          </p:cNvSpPr>
          <p:nvPr/>
        </p:nvSpPr>
        <p:spPr bwMode="auto">
          <a:xfrm>
            <a:off x="4524375" y="4818063"/>
            <a:ext cx="138113" cy="1336675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2" name="Rectangle 146"/>
          <p:cNvSpPr>
            <a:spLocks noChangeArrowheads="1"/>
          </p:cNvSpPr>
          <p:nvPr/>
        </p:nvSpPr>
        <p:spPr bwMode="auto">
          <a:xfrm>
            <a:off x="5011738" y="4606925"/>
            <a:ext cx="138112" cy="15478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3" name="Rectangle 147"/>
          <p:cNvSpPr>
            <a:spLocks noChangeArrowheads="1"/>
          </p:cNvSpPr>
          <p:nvPr/>
        </p:nvSpPr>
        <p:spPr bwMode="auto">
          <a:xfrm>
            <a:off x="5497513" y="4895850"/>
            <a:ext cx="138112" cy="1258888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4" name="Rectangle 148"/>
          <p:cNvSpPr>
            <a:spLocks noChangeArrowheads="1"/>
          </p:cNvSpPr>
          <p:nvPr/>
        </p:nvSpPr>
        <p:spPr bwMode="auto">
          <a:xfrm>
            <a:off x="5984875" y="4422775"/>
            <a:ext cx="136525" cy="173196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5" name="Rectangle 149"/>
          <p:cNvSpPr>
            <a:spLocks noChangeArrowheads="1"/>
          </p:cNvSpPr>
          <p:nvPr/>
        </p:nvSpPr>
        <p:spPr bwMode="auto">
          <a:xfrm>
            <a:off x="6470650" y="4319588"/>
            <a:ext cx="136525" cy="1835150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6" name="Rectangle 150"/>
          <p:cNvSpPr>
            <a:spLocks noChangeArrowheads="1"/>
          </p:cNvSpPr>
          <p:nvPr/>
        </p:nvSpPr>
        <p:spPr bwMode="auto">
          <a:xfrm>
            <a:off x="6954838" y="4645025"/>
            <a:ext cx="138112" cy="15097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7" name="Rectangle 151"/>
          <p:cNvSpPr>
            <a:spLocks noChangeArrowheads="1"/>
          </p:cNvSpPr>
          <p:nvPr/>
        </p:nvSpPr>
        <p:spPr bwMode="auto">
          <a:xfrm>
            <a:off x="2232025" y="4548188"/>
            <a:ext cx="138113" cy="16065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8" name="Rectangle 152"/>
          <p:cNvSpPr>
            <a:spLocks noChangeArrowheads="1"/>
          </p:cNvSpPr>
          <p:nvPr/>
        </p:nvSpPr>
        <p:spPr bwMode="auto">
          <a:xfrm>
            <a:off x="2717800" y="4962525"/>
            <a:ext cx="138113" cy="1192213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9" name="Rectangle 153"/>
          <p:cNvSpPr>
            <a:spLocks noChangeArrowheads="1"/>
          </p:cNvSpPr>
          <p:nvPr/>
        </p:nvSpPr>
        <p:spPr bwMode="auto">
          <a:xfrm>
            <a:off x="3203575" y="4319588"/>
            <a:ext cx="138113" cy="18351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0" name="Rectangle 154"/>
          <p:cNvSpPr>
            <a:spLocks noChangeArrowheads="1"/>
          </p:cNvSpPr>
          <p:nvPr/>
        </p:nvSpPr>
        <p:spPr bwMode="auto">
          <a:xfrm>
            <a:off x="3690938" y="5233988"/>
            <a:ext cx="138112" cy="9207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1" name="Rectangle 155"/>
          <p:cNvSpPr>
            <a:spLocks noChangeArrowheads="1"/>
          </p:cNvSpPr>
          <p:nvPr/>
        </p:nvSpPr>
        <p:spPr bwMode="auto">
          <a:xfrm>
            <a:off x="4176713" y="4583113"/>
            <a:ext cx="138112" cy="1571625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2" name="Rectangle 156"/>
          <p:cNvSpPr>
            <a:spLocks noChangeArrowheads="1"/>
          </p:cNvSpPr>
          <p:nvPr/>
        </p:nvSpPr>
        <p:spPr bwMode="auto">
          <a:xfrm>
            <a:off x="4662488" y="4830763"/>
            <a:ext cx="138112" cy="1323975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3" name="Rectangle 157"/>
          <p:cNvSpPr>
            <a:spLocks noChangeArrowheads="1"/>
          </p:cNvSpPr>
          <p:nvPr/>
        </p:nvSpPr>
        <p:spPr bwMode="auto">
          <a:xfrm>
            <a:off x="5149850" y="4649788"/>
            <a:ext cx="136525" cy="15049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4" name="Rectangle 158"/>
          <p:cNvSpPr>
            <a:spLocks noChangeArrowheads="1"/>
          </p:cNvSpPr>
          <p:nvPr/>
        </p:nvSpPr>
        <p:spPr bwMode="auto">
          <a:xfrm>
            <a:off x="5635625" y="4794250"/>
            <a:ext cx="136525" cy="1360488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5" name="Rectangle 159"/>
          <p:cNvSpPr>
            <a:spLocks noChangeArrowheads="1"/>
          </p:cNvSpPr>
          <p:nvPr/>
        </p:nvSpPr>
        <p:spPr bwMode="auto">
          <a:xfrm>
            <a:off x="6121400" y="4524375"/>
            <a:ext cx="138113" cy="1630363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6" name="Rectangle 160"/>
          <p:cNvSpPr>
            <a:spLocks noChangeArrowheads="1"/>
          </p:cNvSpPr>
          <p:nvPr/>
        </p:nvSpPr>
        <p:spPr bwMode="auto">
          <a:xfrm>
            <a:off x="6607175" y="4246563"/>
            <a:ext cx="138113" cy="1908175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7" name="Rectangle 161"/>
          <p:cNvSpPr>
            <a:spLocks noChangeArrowheads="1"/>
          </p:cNvSpPr>
          <p:nvPr/>
        </p:nvSpPr>
        <p:spPr bwMode="auto">
          <a:xfrm>
            <a:off x="7092950" y="4679950"/>
            <a:ext cx="138113" cy="1474788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8" name="Line 162"/>
          <p:cNvSpPr>
            <a:spLocks noChangeShapeType="1"/>
          </p:cNvSpPr>
          <p:nvPr/>
        </p:nvSpPr>
        <p:spPr bwMode="auto">
          <a:xfrm>
            <a:off x="1992313" y="3657600"/>
            <a:ext cx="0" cy="24971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9" name="Line 163"/>
          <p:cNvSpPr>
            <a:spLocks noChangeShapeType="1"/>
          </p:cNvSpPr>
          <p:nvPr/>
        </p:nvSpPr>
        <p:spPr bwMode="auto">
          <a:xfrm>
            <a:off x="1927225" y="6154738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0" name="Line 164"/>
          <p:cNvSpPr>
            <a:spLocks noChangeShapeType="1"/>
          </p:cNvSpPr>
          <p:nvPr/>
        </p:nvSpPr>
        <p:spPr bwMode="auto">
          <a:xfrm>
            <a:off x="1927225" y="5654675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1" name="Line 165"/>
          <p:cNvSpPr>
            <a:spLocks noChangeShapeType="1"/>
          </p:cNvSpPr>
          <p:nvPr/>
        </p:nvSpPr>
        <p:spPr bwMode="auto">
          <a:xfrm>
            <a:off x="1927225" y="5154613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2" name="Line 166"/>
          <p:cNvSpPr>
            <a:spLocks noChangeShapeType="1"/>
          </p:cNvSpPr>
          <p:nvPr/>
        </p:nvSpPr>
        <p:spPr bwMode="auto">
          <a:xfrm>
            <a:off x="1927225" y="4656138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3" name="Line 167"/>
          <p:cNvSpPr>
            <a:spLocks noChangeShapeType="1"/>
          </p:cNvSpPr>
          <p:nvPr/>
        </p:nvSpPr>
        <p:spPr bwMode="auto">
          <a:xfrm>
            <a:off x="1927225" y="4156075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4" name="Line 168"/>
          <p:cNvSpPr>
            <a:spLocks noChangeShapeType="1"/>
          </p:cNvSpPr>
          <p:nvPr/>
        </p:nvSpPr>
        <p:spPr bwMode="auto">
          <a:xfrm>
            <a:off x="1927225" y="3657600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5" name="Line 169"/>
          <p:cNvSpPr>
            <a:spLocks noChangeShapeType="1"/>
          </p:cNvSpPr>
          <p:nvPr/>
        </p:nvSpPr>
        <p:spPr bwMode="auto">
          <a:xfrm>
            <a:off x="1992313" y="6154738"/>
            <a:ext cx="53482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6" name="Line 170"/>
          <p:cNvSpPr>
            <a:spLocks noChangeShapeType="1"/>
          </p:cNvSpPr>
          <p:nvPr/>
        </p:nvSpPr>
        <p:spPr bwMode="auto">
          <a:xfrm flipV="1">
            <a:off x="1992313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7" name="Line 171"/>
          <p:cNvSpPr>
            <a:spLocks noChangeShapeType="1"/>
          </p:cNvSpPr>
          <p:nvPr/>
        </p:nvSpPr>
        <p:spPr bwMode="auto">
          <a:xfrm flipV="1">
            <a:off x="2478088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8" name="Line 172"/>
          <p:cNvSpPr>
            <a:spLocks noChangeShapeType="1"/>
          </p:cNvSpPr>
          <p:nvPr/>
        </p:nvSpPr>
        <p:spPr bwMode="auto">
          <a:xfrm flipV="1">
            <a:off x="296545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9" name="Line 173"/>
          <p:cNvSpPr>
            <a:spLocks noChangeShapeType="1"/>
          </p:cNvSpPr>
          <p:nvPr/>
        </p:nvSpPr>
        <p:spPr bwMode="auto">
          <a:xfrm flipV="1">
            <a:off x="3451225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0" name="Line 174"/>
          <p:cNvSpPr>
            <a:spLocks noChangeShapeType="1"/>
          </p:cNvSpPr>
          <p:nvPr/>
        </p:nvSpPr>
        <p:spPr bwMode="auto">
          <a:xfrm flipV="1">
            <a:off x="393700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1" name="Line 175"/>
          <p:cNvSpPr>
            <a:spLocks noChangeShapeType="1"/>
          </p:cNvSpPr>
          <p:nvPr/>
        </p:nvSpPr>
        <p:spPr bwMode="auto">
          <a:xfrm flipV="1">
            <a:off x="4422775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2" name="Line 176"/>
          <p:cNvSpPr>
            <a:spLocks noChangeShapeType="1"/>
          </p:cNvSpPr>
          <p:nvPr/>
        </p:nvSpPr>
        <p:spPr bwMode="auto">
          <a:xfrm flipV="1">
            <a:off x="490855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3" name="Line 177"/>
          <p:cNvSpPr>
            <a:spLocks noChangeShapeType="1"/>
          </p:cNvSpPr>
          <p:nvPr/>
        </p:nvSpPr>
        <p:spPr bwMode="auto">
          <a:xfrm flipV="1">
            <a:off x="5395913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4" name="Line 178"/>
          <p:cNvSpPr>
            <a:spLocks noChangeShapeType="1"/>
          </p:cNvSpPr>
          <p:nvPr/>
        </p:nvSpPr>
        <p:spPr bwMode="auto">
          <a:xfrm flipV="1">
            <a:off x="5881688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5" name="Line 179"/>
          <p:cNvSpPr>
            <a:spLocks noChangeShapeType="1"/>
          </p:cNvSpPr>
          <p:nvPr/>
        </p:nvSpPr>
        <p:spPr bwMode="auto">
          <a:xfrm flipV="1">
            <a:off x="6367463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6" name="Line 180"/>
          <p:cNvSpPr>
            <a:spLocks noChangeShapeType="1"/>
          </p:cNvSpPr>
          <p:nvPr/>
        </p:nvSpPr>
        <p:spPr bwMode="auto">
          <a:xfrm flipV="1">
            <a:off x="6854825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7" name="Line 181"/>
          <p:cNvSpPr>
            <a:spLocks noChangeShapeType="1"/>
          </p:cNvSpPr>
          <p:nvPr/>
        </p:nvSpPr>
        <p:spPr bwMode="auto">
          <a:xfrm flipV="1">
            <a:off x="734060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8" name="Rectangle 182"/>
          <p:cNvSpPr>
            <a:spLocks noChangeArrowheads="1"/>
          </p:cNvSpPr>
          <p:nvPr/>
        </p:nvSpPr>
        <p:spPr bwMode="auto">
          <a:xfrm>
            <a:off x="1976438" y="43322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162</a:t>
            </a:r>
            <a:endParaRPr lang="en-US"/>
          </a:p>
        </p:txBody>
      </p:sp>
      <p:sp>
        <p:nvSpPr>
          <p:cNvPr id="33919" name="Rectangle 183"/>
          <p:cNvSpPr>
            <a:spLocks noChangeArrowheads="1"/>
          </p:cNvSpPr>
          <p:nvPr/>
        </p:nvSpPr>
        <p:spPr bwMode="auto">
          <a:xfrm>
            <a:off x="2449513" y="47894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120</a:t>
            </a:r>
            <a:endParaRPr lang="en-US"/>
          </a:p>
        </p:txBody>
      </p:sp>
      <p:sp>
        <p:nvSpPr>
          <p:cNvPr id="33920" name="Rectangle 184"/>
          <p:cNvSpPr>
            <a:spLocks noChangeArrowheads="1"/>
          </p:cNvSpPr>
          <p:nvPr/>
        </p:nvSpPr>
        <p:spPr bwMode="auto">
          <a:xfrm>
            <a:off x="2951163" y="422910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176</a:t>
            </a:r>
            <a:endParaRPr lang="en-US"/>
          </a:p>
        </p:txBody>
      </p:sp>
      <p:sp>
        <p:nvSpPr>
          <p:cNvPr id="33921" name="Rectangle 185"/>
          <p:cNvSpPr>
            <a:spLocks noChangeArrowheads="1"/>
          </p:cNvSpPr>
          <p:nvPr/>
        </p:nvSpPr>
        <p:spPr bwMode="auto">
          <a:xfrm>
            <a:off x="3517900" y="5035550"/>
            <a:ext cx="1682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95</a:t>
            </a:r>
            <a:endParaRPr lang="en-US"/>
          </a:p>
        </p:txBody>
      </p:sp>
      <p:sp>
        <p:nvSpPr>
          <p:cNvPr id="33922" name="Rectangle 186"/>
          <p:cNvSpPr>
            <a:spLocks noChangeArrowheads="1"/>
          </p:cNvSpPr>
          <p:nvPr/>
        </p:nvSpPr>
        <p:spPr bwMode="auto">
          <a:xfrm>
            <a:off x="3910013" y="4475163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151</a:t>
            </a:r>
            <a:endParaRPr lang="en-US"/>
          </a:p>
        </p:txBody>
      </p:sp>
      <p:sp>
        <p:nvSpPr>
          <p:cNvPr id="33923" name="Rectangle 187"/>
          <p:cNvSpPr>
            <a:spLocks noChangeArrowheads="1"/>
          </p:cNvSpPr>
          <p:nvPr/>
        </p:nvSpPr>
        <p:spPr bwMode="auto">
          <a:xfrm>
            <a:off x="4411663" y="46497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134</a:t>
            </a:r>
            <a:endParaRPr lang="en-US"/>
          </a:p>
        </p:txBody>
      </p:sp>
      <p:sp>
        <p:nvSpPr>
          <p:cNvPr id="33924" name="Rectangle 188"/>
          <p:cNvSpPr>
            <a:spLocks noChangeArrowheads="1"/>
          </p:cNvSpPr>
          <p:nvPr/>
        </p:nvSpPr>
        <p:spPr bwMode="auto">
          <a:xfrm>
            <a:off x="4903788" y="4441825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155</a:t>
            </a:r>
            <a:endParaRPr lang="en-US"/>
          </a:p>
        </p:txBody>
      </p:sp>
      <p:sp>
        <p:nvSpPr>
          <p:cNvPr id="33925" name="Rectangle 189"/>
          <p:cNvSpPr>
            <a:spLocks noChangeArrowheads="1"/>
          </p:cNvSpPr>
          <p:nvPr/>
        </p:nvSpPr>
        <p:spPr bwMode="auto">
          <a:xfrm>
            <a:off x="5367338" y="4727575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126</a:t>
            </a:r>
            <a:endParaRPr lang="en-US"/>
          </a:p>
        </p:txBody>
      </p:sp>
      <p:sp>
        <p:nvSpPr>
          <p:cNvPr id="33926" name="Rectangle 190"/>
          <p:cNvSpPr>
            <a:spLocks noChangeArrowheads="1"/>
          </p:cNvSpPr>
          <p:nvPr/>
        </p:nvSpPr>
        <p:spPr bwMode="auto">
          <a:xfrm>
            <a:off x="5899150" y="425291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173</a:t>
            </a:r>
            <a:endParaRPr lang="en-US"/>
          </a:p>
        </p:txBody>
      </p:sp>
      <p:sp>
        <p:nvSpPr>
          <p:cNvPr id="33927" name="Rectangle 191"/>
          <p:cNvSpPr>
            <a:spLocks noChangeArrowheads="1"/>
          </p:cNvSpPr>
          <p:nvPr/>
        </p:nvSpPr>
        <p:spPr bwMode="auto">
          <a:xfrm>
            <a:off x="6362700" y="415131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184</a:t>
            </a:r>
            <a:endParaRPr lang="en-US"/>
          </a:p>
        </p:txBody>
      </p:sp>
      <p:sp>
        <p:nvSpPr>
          <p:cNvPr id="33928" name="Rectangle 192"/>
          <p:cNvSpPr>
            <a:spLocks noChangeArrowheads="1"/>
          </p:cNvSpPr>
          <p:nvPr/>
        </p:nvSpPr>
        <p:spPr bwMode="auto">
          <a:xfrm>
            <a:off x="6826250" y="447516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151</a:t>
            </a:r>
            <a:endParaRPr lang="en-US"/>
          </a:p>
        </p:txBody>
      </p:sp>
      <p:sp>
        <p:nvSpPr>
          <p:cNvPr id="33929" name="Rectangle 193"/>
          <p:cNvSpPr>
            <a:spLocks noChangeArrowheads="1"/>
          </p:cNvSpPr>
          <p:nvPr/>
        </p:nvSpPr>
        <p:spPr bwMode="auto">
          <a:xfrm>
            <a:off x="2249488" y="43322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161</a:t>
            </a:r>
            <a:endParaRPr lang="en-US"/>
          </a:p>
        </p:txBody>
      </p:sp>
      <p:sp>
        <p:nvSpPr>
          <p:cNvPr id="33930" name="Rectangle 194"/>
          <p:cNvSpPr>
            <a:spLocks noChangeArrowheads="1"/>
          </p:cNvSpPr>
          <p:nvPr/>
        </p:nvSpPr>
        <p:spPr bwMode="auto">
          <a:xfrm>
            <a:off x="2693988" y="479425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119</a:t>
            </a:r>
            <a:endParaRPr lang="en-US"/>
          </a:p>
        </p:txBody>
      </p:sp>
      <p:sp>
        <p:nvSpPr>
          <p:cNvPr id="33931" name="Rectangle 195"/>
          <p:cNvSpPr>
            <a:spLocks noChangeArrowheads="1"/>
          </p:cNvSpPr>
          <p:nvPr/>
        </p:nvSpPr>
        <p:spPr bwMode="auto">
          <a:xfrm>
            <a:off x="3197225" y="414496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184</a:t>
            </a:r>
            <a:endParaRPr lang="en-US"/>
          </a:p>
        </p:txBody>
      </p:sp>
      <p:sp>
        <p:nvSpPr>
          <p:cNvPr id="33932" name="Rectangle 196"/>
          <p:cNvSpPr>
            <a:spLocks noChangeArrowheads="1"/>
          </p:cNvSpPr>
          <p:nvPr/>
        </p:nvSpPr>
        <p:spPr bwMode="auto">
          <a:xfrm>
            <a:off x="3752850" y="5035550"/>
            <a:ext cx="1682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92</a:t>
            </a:r>
            <a:endParaRPr lang="en-US"/>
          </a:p>
        </p:txBody>
      </p:sp>
      <p:sp>
        <p:nvSpPr>
          <p:cNvPr id="33933" name="Rectangle 197"/>
          <p:cNvSpPr>
            <a:spLocks noChangeArrowheads="1"/>
          </p:cNvSpPr>
          <p:nvPr/>
        </p:nvSpPr>
        <p:spPr bwMode="auto">
          <a:xfrm>
            <a:off x="4152900" y="4414838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157</a:t>
            </a:r>
            <a:endParaRPr lang="en-US"/>
          </a:p>
        </p:txBody>
      </p:sp>
      <p:sp>
        <p:nvSpPr>
          <p:cNvPr id="33934" name="Rectangle 198"/>
          <p:cNvSpPr>
            <a:spLocks noChangeArrowheads="1"/>
          </p:cNvSpPr>
          <p:nvPr/>
        </p:nvSpPr>
        <p:spPr bwMode="auto">
          <a:xfrm>
            <a:off x="4684713" y="46624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132</a:t>
            </a:r>
            <a:endParaRPr lang="en-US"/>
          </a:p>
        </p:txBody>
      </p:sp>
      <p:sp>
        <p:nvSpPr>
          <p:cNvPr id="33935" name="Rectangle 199"/>
          <p:cNvSpPr>
            <a:spLocks noChangeArrowheads="1"/>
          </p:cNvSpPr>
          <p:nvPr/>
        </p:nvSpPr>
        <p:spPr bwMode="auto">
          <a:xfrm>
            <a:off x="5148263" y="448310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150</a:t>
            </a:r>
            <a:endParaRPr lang="en-US"/>
          </a:p>
        </p:txBody>
      </p:sp>
      <p:sp>
        <p:nvSpPr>
          <p:cNvPr id="33936" name="Rectangle 200"/>
          <p:cNvSpPr>
            <a:spLocks noChangeArrowheads="1"/>
          </p:cNvSpPr>
          <p:nvPr/>
        </p:nvSpPr>
        <p:spPr bwMode="auto">
          <a:xfrm>
            <a:off x="5611813" y="46243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136</a:t>
            </a:r>
            <a:endParaRPr lang="en-US"/>
          </a:p>
        </p:txBody>
      </p:sp>
      <p:sp>
        <p:nvSpPr>
          <p:cNvPr id="33937" name="Rectangle 201"/>
          <p:cNvSpPr>
            <a:spLocks noChangeArrowheads="1"/>
          </p:cNvSpPr>
          <p:nvPr/>
        </p:nvSpPr>
        <p:spPr bwMode="auto">
          <a:xfrm>
            <a:off x="6143625" y="4356100"/>
            <a:ext cx="25241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163</a:t>
            </a:r>
            <a:endParaRPr lang="en-US"/>
          </a:p>
        </p:txBody>
      </p:sp>
      <p:sp>
        <p:nvSpPr>
          <p:cNvPr id="33938" name="Rectangle 202"/>
          <p:cNvSpPr>
            <a:spLocks noChangeArrowheads="1"/>
          </p:cNvSpPr>
          <p:nvPr/>
        </p:nvSpPr>
        <p:spPr bwMode="auto">
          <a:xfrm>
            <a:off x="6564313" y="40020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191</a:t>
            </a:r>
            <a:endParaRPr lang="en-US"/>
          </a:p>
        </p:txBody>
      </p:sp>
      <p:sp>
        <p:nvSpPr>
          <p:cNvPr id="33939" name="Rectangle 203"/>
          <p:cNvSpPr>
            <a:spLocks noChangeArrowheads="1"/>
          </p:cNvSpPr>
          <p:nvPr/>
        </p:nvSpPr>
        <p:spPr bwMode="auto">
          <a:xfrm>
            <a:off x="7072313" y="449580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148</a:t>
            </a:r>
            <a:endParaRPr lang="en-US"/>
          </a:p>
        </p:txBody>
      </p:sp>
      <p:sp>
        <p:nvSpPr>
          <p:cNvPr id="33940" name="Rectangle 204"/>
          <p:cNvSpPr>
            <a:spLocks noChangeArrowheads="1"/>
          </p:cNvSpPr>
          <p:nvPr/>
        </p:nvSpPr>
        <p:spPr bwMode="auto">
          <a:xfrm>
            <a:off x="1724025" y="605790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  <a:endParaRPr lang="en-US"/>
          </a:p>
        </p:txBody>
      </p:sp>
      <p:sp>
        <p:nvSpPr>
          <p:cNvPr id="33941" name="Rectangle 205"/>
          <p:cNvSpPr>
            <a:spLocks noChangeArrowheads="1"/>
          </p:cNvSpPr>
          <p:nvPr/>
        </p:nvSpPr>
        <p:spPr bwMode="auto">
          <a:xfrm>
            <a:off x="1614488" y="55578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50</a:t>
            </a:r>
            <a:endParaRPr lang="en-US"/>
          </a:p>
        </p:txBody>
      </p:sp>
      <p:sp>
        <p:nvSpPr>
          <p:cNvPr id="33942" name="Rectangle 206"/>
          <p:cNvSpPr>
            <a:spLocks noChangeArrowheads="1"/>
          </p:cNvSpPr>
          <p:nvPr/>
        </p:nvSpPr>
        <p:spPr bwMode="auto">
          <a:xfrm>
            <a:off x="1506538" y="50593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100</a:t>
            </a:r>
            <a:endParaRPr lang="en-US"/>
          </a:p>
        </p:txBody>
      </p:sp>
      <p:sp>
        <p:nvSpPr>
          <p:cNvPr id="33943" name="Rectangle 207"/>
          <p:cNvSpPr>
            <a:spLocks noChangeArrowheads="1"/>
          </p:cNvSpPr>
          <p:nvPr/>
        </p:nvSpPr>
        <p:spPr bwMode="auto">
          <a:xfrm>
            <a:off x="1506538" y="45593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150</a:t>
            </a:r>
            <a:endParaRPr lang="en-US"/>
          </a:p>
        </p:txBody>
      </p:sp>
      <p:sp>
        <p:nvSpPr>
          <p:cNvPr id="33944" name="Rectangle 208"/>
          <p:cNvSpPr>
            <a:spLocks noChangeArrowheads="1"/>
          </p:cNvSpPr>
          <p:nvPr/>
        </p:nvSpPr>
        <p:spPr bwMode="auto">
          <a:xfrm>
            <a:off x="1506538" y="4060825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200</a:t>
            </a:r>
            <a:endParaRPr lang="en-US"/>
          </a:p>
        </p:txBody>
      </p:sp>
      <p:sp>
        <p:nvSpPr>
          <p:cNvPr id="33945" name="Rectangle 209"/>
          <p:cNvSpPr>
            <a:spLocks noChangeArrowheads="1"/>
          </p:cNvSpPr>
          <p:nvPr/>
        </p:nvSpPr>
        <p:spPr bwMode="auto">
          <a:xfrm>
            <a:off x="1506538" y="356235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250</a:t>
            </a:r>
            <a:endParaRPr lang="en-US"/>
          </a:p>
        </p:txBody>
      </p:sp>
      <p:sp>
        <p:nvSpPr>
          <p:cNvPr id="33946" name="Rectangle 210"/>
          <p:cNvSpPr>
            <a:spLocks noChangeArrowheads="1"/>
          </p:cNvSpPr>
          <p:nvPr/>
        </p:nvSpPr>
        <p:spPr bwMode="auto">
          <a:xfrm>
            <a:off x="2189163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</a:t>
            </a:r>
            <a:endParaRPr lang="en-US"/>
          </a:p>
        </p:txBody>
      </p:sp>
      <p:sp>
        <p:nvSpPr>
          <p:cNvPr id="33947" name="Rectangle 211"/>
          <p:cNvSpPr>
            <a:spLocks noChangeArrowheads="1"/>
          </p:cNvSpPr>
          <p:nvPr/>
        </p:nvSpPr>
        <p:spPr bwMode="auto">
          <a:xfrm>
            <a:off x="2674938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</a:t>
            </a:r>
            <a:endParaRPr lang="en-US"/>
          </a:p>
        </p:txBody>
      </p:sp>
      <p:sp>
        <p:nvSpPr>
          <p:cNvPr id="33948" name="Rectangle 212"/>
          <p:cNvSpPr>
            <a:spLocks noChangeArrowheads="1"/>
          </p:cNvSpPr>
          <p:nvPr/>
        </p:nvSpPr>
        <p:spPr bwMode="auto">
          <a:xfrm>
            <a:off x="3159125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3</a:t>
            </a:r>
            <a:endParaRPr lang="en-US"/>
          </a:p>
        </p:txBody>
      </p:sp>
      <p:sp>
        <p:nvSpPr>
          <p:cNvPr id="33949" name="Rectangle 213"/>
          <p:cNvSpPr>
            <a:spLocks noChangeArrowheads="1"/>
          </p:cNvSpPr>
          <p:nvPr/>
        </p:nvSpPr>
        <p:spPr bwMode="auto">
          <a:xfrm>
            <a:off x="3644900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</a:t>
            </a:r>
            <a:endParaRPr lang="en-US"/>
          </a:p>
        </p:txBody>
      </p:sp>
      <p:sp>
        <p:nvSpPr>
          <p:cNvPr id="33950" name="Rectangle 214"/>
          <p:cNvSpPr>
            <a:spLocks noChangeArrowheads="1"/>
          </p:cNvSpPr>
          <p:nvPr/>
        </p:nvSpPr>
        <p:spPr bwMode="auto">
          <a:xfrm>
            <a:off x="4132263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</a:t>
            </a:r>
            <a:endParaRPr lang="en-US"/>
          </a:p>
        </p:txBody>
      </p:sp>
      <p:sp>
        <p:nvSpPr>
          <p:cNvPr id="33951" name="Rectangle 215"/>
          <p:cNvSpPr>
            <a:spLocks noChangeArrowheads="1"/>
          </p:cNvSpPr>
          <p:nvPr/>
        </p:nvSpPr>
        <p:spPr bwMode="auto">
          <a:xfrm>
            <a:off x="4619625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</a:t>
            </a:r>
            <a:endParaRPr lang="en-US"/>
          </a:p>
        </p:txBody>
      </p:sp>
      <p:sp>
        <p:nvSpPr>
          <p:cNvPr id="33952" name="Rectangle 216"/>
          <p:cNvSpPr>
            <a:spLocks noChangeArrowheads="1"/>
          </p:cNvSpPr>
          <p:nvPr/>
        </p:nvSpPr>
        <p:spPr bwMode="auto">
          <a:xfrm>
            <a:off x="5105400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7</a:t>
            </a:r>
            <a:endParaRPr lang="en-US"/>
          </a:p>
        </p:txBody>
      </p:sp>
      <p:sp>
        <p:nvSpPr>
          <p:cNvPr id="33953" name="Rectangle 217"/>
          <p:cNvSpPr>
            <a:spLocks noChangeArrowheads="1"/>
          </p:cNvSpPr>
          <p:nvPr/>
        </p:nvSpPr>
        <p:spPr bwMode="auto">
          <a:xfrm>
            <a:off x="5591175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</a:t>
            </a:r>
            <a:endParaRPr lang="en-US"/>
          </a:p>
        </p:txBody>
      </p:sp>
      <p:sp>
        <p:nvSpPr>
          <p:cNvPr id="33954" name="Rectangle 218"/>
          <p:cNvSpPr>
            <a:spLocks noChangeArrowheads="1"/>
          </p:cNvSpPr>
          <p:nvPr/>
        </p:nvSpPr>
        <p:spPr bwMode="auto">
          <a:xfrm>
            <a:off x="6076950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9</a:t>
            </a:r>
            <a:endParaRPr lang="en-US"/>
          </a:p>
        </p:txBody>
      </p:sp>
      <p:sp>
        <p:nvSpPr>
          <p:cNvPr id="33955" name="Rectangle 219"/>
          <p:cNvSpPr>
            <a:spLocks noChangeArrowheads="1"/>
          </p:cNvSpPr>
          <p:nvPr/>
        </p:nvSpPr>
        <p:spPr bwMode="auto">
          <a:xfrm>
            <a:off x="6507163" y="6305550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</a:t>
            </a:r>
            <a:endParaRPr lang="en-US"/>
          </a:p>
        </p:txBody>
      </p:sp>
      <p:sp>
        <p:nvSpPr>
          <p:cNvPr id="33956" name="Rectangle 220"/>
          <p:cNvSpPr>
            <a:spLocks noChangeArrowheads="1"/>
          </p:cNvSpPr>
          <p:nvPr/>
        </p:nvSpPr>
        <p:spPr bwMode="auto">
          <a:xfrm>
            <a:off x="6992938" y="6305550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11</a:t>
            </a:r>
            <a:endParaRPr lang="en-US"/>
          </a:p>
        </p:txBody>
      </p:sp>
      <p:sp>
        <p:nvSpPr>
          <p:cNvPr id="33957" name="Rectangle 221"/>
          <p:cNvSpPr>
            <a:spLocks noChangeArrowheads="1"/>
          </p:cNvSpPr>
          <p:nvPr/>
        </p:nvSpPr>
        <p:spPr bwMode="auto">
          <a:xfrm rot="-5400000">
            <a:off x="658019" y="4568031"/>
            <a:ext cx="1270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Yield, bu/ac</a:t>
            </a:r>
            <a:endParaRPr lang="en-US"/>
          </a:p>
        </p:txBody>
      </p:sp>
      <p:sp>
        <p:nvSpPr>
          <p:cNvPr id="33958" name="Rectangle 222"/>
          <p:cNvSpPr>
            <a:spLocks noChangeArrowheads="1"/>
          </p:cNvSpPr>
          <p:nvPr/>
        </p:nvSpPr>
        <p:spPr bwMode="auto">
          <a:xfrm>
            <a:off x="7478713" y="4751388"/>
            <a:ext cx="123825" cy="103187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59" name="Rectangle 223"/>
          <p:cNvSpPr>
            <a:spLocks noChangeArrowheads="1"/>
          </p:cNvSpPr>
          <p:nvPr/>
        </p:nvSpPr>
        <p:spPr bwMode="auto">
          <a:xfrm>
            <a:off x="7659688" y="470535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STD</a:t>
            </a:r>
            <a:endParaRPr lang="en-US"/>
          </a:p>
        </p:txBody>
      </p:sp>
      <p:sp>
        <p:nvSpPr>
          <p:cNvPr id="33960" name="Rectangle 224"/>
          <p:cNvSpPr>
            <a:spLocks noChangeArrowheads="1"/>
          </p:cNvSpPr>
          <p:nvPr/>
        </p:nvSpPr>
        <p:spPr bwMode="auto">
          <a:xfrm>
            <a:off x="7478713" y="4981575"/>
            <a:ext cx="123825" cy="10160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61" name="Rectangle 225"/>
          <p:cNvSpPr>
            <a:spLocks noChangeArrowheads="1"/>
          </p:cNvSpPr>
          <p:nvPr/>
        </p:nvSpPr>
        <p:spPr bwMode="auto">
          <a:xfrm>
            <a:off x="7659688" y="4932363"/>
            <a:ext cx="33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spect="1" noChangeArrowheads="1" noTextEdit="1"/>
          </p:cNvSpPr>
          <p:nvPr/>
        </p:nvSpPr>
        <p:spPr bwMode="auto">
          <a:xfrm>
            <a:off x="0" y="2219325"/>
            <a:ext cx="9144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93663" y="2312988"/>
            <a:ext cx="8956675" cy="4013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95350" y="2705100"/>
            <a:ext cx="7054850" cy="285591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895350" y="52054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895350" y="4851400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895350" y="4497388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895350" y="4141788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895350" y="3768725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895350" y="34147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895350" y="30591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895350" y="2705100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895350" y="2705100"/>
            <a:ext cx="7054850" cy="2855913"/>
          </a:xfrm>
          <a:prstGeom prst="rect">
            <a:avLst/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1641475" y="2928938"/>
            <a:ext cx="1008063" cy="2632075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5168900" y="3768725"/>
            <a:ext cx="1008063" cy="1792288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2649538" y="2909888"/>
            <a:ext cx="1008062" cy="265112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6176963" y="4141788"/>
            <a:ext cx="1008062" cy="141922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895350" y="2705100"/>
            <a:ext cx="0" cy="2855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820738" y="55610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820738" y="52054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820738" y="4851400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820738" y="4497388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820738" y="4141788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820738" y="3768725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>
            <a:off x="820738" y="34147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820738" y="30591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820738" y="2705100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Line 28"/>
          <p:cNvSpPr>
            <a:spLocks noChangeShapeType="1"/>
          </p:cNvSpPr>
          <p:nvPr/>
        </p:nvSpPr>
        <p:spPr bwMode="auto">
          <a:xfrm>
            <a:off x="895350" y="55610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Line 29"/>
          <p:cNvSpPr>
            <a:spLocks noChangeShapeType="1"/>
          </p:cNvSpPr>
          <p:nvPr/>
        </p:nvSpPr>
        <p:spPr bwMode="auto">
          <a:xfrm flipV="1">
            <a:off x="895350" y="5561013"/>
            <a:ext cx="0" cy="746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Line 30"/>
          <p:cNvSpPr>
            <a:spLocks noChangeShapeType="1"/>
          </p:cNvSpPr>
          <p:nvPr/>
        </p:nvSpPr>
        <p:spPr bwMode="auto">
          <a:xfrm flipV="1">
            <a:off x="4422775" y="5561013"/>
            <a:ext cx="0" cy="746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7" name="Line 31"/>
          <p:cNvSpPr>
            <a:spLocks noChangeShapeType="1"/>
          </p:cNvSpPr>
          <p:nvPr/>
        </p:nvSpPr>
        <p:spPr bwMode="auto">
          <a:xfrm flipV="1">
            <a:off x="7950200" y="5561013"/>
            <a:ext cx="0" cy="746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8" name="Rectangle 32"/>
          <p:cNvSpPr>
            <a:spLocks noChangeArrowheads="1"/>
          </p:cNvSpPr>
          <p:nvPr/>
        </p:nvSpPr>
        <p:spPr bwMode="auto">
          <a:xfrm>
            <a:off x="577850" y="5411788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  <a:endParaRPr lang="en-US"/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447675" y="505618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</a:t>
            </a:r>
            <a:endParaRPr lang="en-US"/>
          </a:p>
        </p:txBody>
      </p:sp>
      <p:sp>
        <p:nvSpPr>
          <p:cNvPr id="34850" name="Rectangle 34"/>
          <p:cNvSpPr>
            <a:spLocks noChangeArrowheads="1"/>
          </p:cNvSpPr>
          <p:nvPr/>
        </p:nvSpPr>
        <p:spPr bwMode="auto">
          <a:xfrm>
            <a:off x="447675" y="470217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34851" name="Rectangle 35"/>
          <p:cNvSpPr>
            <a:spLocks noChangeArrowheads="1"/>
          </p:cNvSpPr>
          <p:nvPr/>
        </p:nvSpPr>
        <p:spPr bwMode="auto">
          <a:xfrm>
            <a:off x="447675" y="43481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60</a:t>
            </a:r>
            <a:endParaRPr lang="en-US"/>
          </a:p>
        </p:txBody>
      </p:sp>
      <p:sp>
        <p:nvSpPr>
          <p:cNvPr id="34852" name="Rectangle 36"/>
          <p:cNvSpPr>
            <a:spLocks noChangeArrowheads="1"/>
          </p:cNvSpPr>
          <p:nvPr/>
        </p:nvSpPr>
        <p:spPr bwMode="auto">
          <a:xfrm>
            <a:off x="447675" y="39925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34853" name="Rectangle 37"/>
          <p:cNvSpPr>
            <a:spLocks noChangeArrowheads="1"/>
          </p:cNvSpPr>
          <p:nvPr/>
        </p:nvSpPr>
        <p:spPr bwMode="auto">
          <a:xfrm>
            <a:off x="317500" y="36195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100</a:t>
            </a:r>
            <a:endParaRPr lang="en-US"/>
          </a:p>
        </p:txBody>
      </p:sp>
      <p:sp>
        <p:nvSpPr>
          <p:cNvPr id="34854" name="Rectangle 38"/>
          <p:cNvSpPr>
            <a:spLocks noChangeArrowheads="1"/>
          </p:cNvSpPr>
          <p:nvPr/>
        </p:nvSpPr>
        <p:spPr bwMode="auto">
          <a:xfrm>
            <a:off x="317500" y="32639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120</a:t>
            </a:r>
            <a:endParaRPr lang="en-US"/>
          </a:p>
        </p:txBody>
      </p:sp>
      <p:sp>
        <p:nvSpPr>
          <p:cNvPr id="34855" name="Rectangle 39"/>
          <p:cNvSpPr>
            <a:spLocks noChangeArrowheads="1"/>
          </p:cNvSpPr>
          <p:nvPr/>
        </p:nvSpPr>
        <p:spPr bwMode="auto">
          <a:xfrm>
            <a:off x="317500" y="2909888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140</a:t>
            </a:r>
            <a:endParaRPr lang="en-US"/>
          </a:p>
        </p:txBody>
      </p:sp>
      <p:sp>
        <p:nvSpPr>
          <p:cNvPr id="34856" name="Rectangle 40"/>
          <p:cNvSpPr>
            <a:spLocks noChangeArrowheads="1"/>
          </p:cNvSpPr>
          <p:nvPr/>
        </p:nvSpPr>
        <p:spPr bwMode="auto">
          <a:xfrm>
            <a:off x="317500" y="2555875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160</a:t>
            </a:r>
            <a:endParaRPr lang="en-US"/>
          </a:p>
        </p:txBody>
      </p:sp>
      <p:sp>
        <p:nvSpPr>
          <p:cNvPr id="34857" name="Rectangle 42"/>
          <p:cNvSpPr>
            <a:spLocks noChangeArrowheads="1"/>
          </p:cNvSpPr>
          <p:nvPr/>
        </p:nvSpPr>
        <p:spPr bwMode="auto">
          <a:xfrm>
            <a:off x="8248650" y="3881438"/>
            <a:ext cx="130175" cy="130175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8" name="Rectangle 43"/>
          <p:cNvSpPr>
            <a:spLocks noChangeArrowheads="1"/>
          </p:cNvSpPr>
          <p:nvPr/>
        </p:nvSpPr>
        <p:spPr bwMode="auto">
          <a:xfrm>
            <a:off x="8453438" y="3806825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STD</a:t>
            </a:r>
            <a:endParaRPr lang="en-US"/>
          </a:p>
        </p:txBody>
      </p:sp>
      <p:sp>
        <p:nvSpPr>
          <p:cNvPr id="34859" name="Rectangle 44"/>
          <p:cNvSpPr>
            <a:spLocks noChangeArrowheads="1"/>
          </p:cNvSpPr>
          <p:nvPr/>
        </p:nvSpPr>
        <p:spPr bwMode="auto">
          <a:xfrm>
            <a:off x="8248650" y="4254500"/>
            <a:ext cx="130175" cy="13017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0" name="Rectangle 45"/>
          <p:cNvSpPr>
            <a:spLocks noChangeArrowheads="1"/>
          </p:cNvSpPr>
          <p:nvPr/>
        </p:nvSpPr>
        <p:spPr bwMode="auto">
          <a:xfrm>
            <a:off x="8453438" y="4179888"/>
            <a:ext cx="33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GS</a:t>
            </a:r>
            <a:endParaRPr lang="en-US"/>
          </a:p>
        </p:txBody>
      </p:sp>
      <p:sp>
        <p:nvSpPr>
          <p:cNvPr id="34861" name="Rectangle 4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Corn Algorithm Performance</a:t>
            </a:r>
          </a:p>
        </p:txBody>
      </p:sp>
      <p:sp>
        <p:nvSpPr>
          <p:cNvPr id="34862" name="Rectangle 47"/>
          <p:cNvSpPr>
            <a:spLocks noChangeArrowheads="1"/>
          </p:cNvSpPr>
          <p:nvPr/>
        </p:nvSpPr>
        <p:spPr bwMode="auto">
          <a:xfrm>
            <a:off x="1765300" y="5859463"/>
            <a:ext cx="181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Grain Yield, bu/ac</a:t>
            </a:r>
            <a:endParaRPr lang="en-US"/>
          </a:p>
        </p:txBody>
      </p:sp>
      <p:sp>
        <p:nvSpPr>
          <p:cNvPr id="34863" name="Rectangle 48"/>
          <p:cNvSpPr>
            <a:spLocks noChangeArrowheads="1"/>
          </p:cNvSpPr>
          <p:nvPr/>
        </p:nvSpPr>
        <p:spPr bwMode="auto">
          <a:xfrm>
            <a:off x="5181600" y="5859463"/>
            <a:ext cx="1917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 Sidedress N, lb/ac</a:t>
            </a:r>
            <a:endParaRPr lang="en-US"/>
          </a:p>
        </p:txBody>
      </p:sp>
      <p:sp>
        <p:nvSpPr>
          <p:cNvPr id="34864" name="Text Box 49"/>
          <p:cNvSpPr txBox="1">
            <a:spLocks noChangeArrowheads="1"/>
          </p:cNvSpPr>
          <p:nvPr/>
        </p:nvSpPr>
        <p:spPr bwMode="auto">
          <a:xfrm>
            <a:off x="2425700" y="221297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NS</a:t>
            </a:r>
          </a:p>
        </p:txBody>
      </p:sp>
      <p:sp>
        <p:nvSpPr>
          <p:cNvPr id="34865" name="Text Box 50"/>
          <p:cNvSpPr txBox="1">
            <a:spLocks noChangeArrowheads="1"/>
          </p:cNvSpPr>
          <p:nvPr/>
        </p:nvSpPr>
        <p:spPr bwMode="auto">
          <a:xfrm>
            <a:off x="4587875" y="3427413"/>
            <a:ext cx="340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21 % (21 lb/ac) less N with 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:\DCIM\128___06\IMG_1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Crop Sensor Studies</a:t>
            </a:r>
            <a:endParaRPr lang="en-US" dirty="0"/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514600"/>
          </a:xfrm>
          <a:solidFill>
            <a:schemeClr val="bg2">
              <a:alpha val="58823"/>
            </a:schemeClr>
          </a:solidFill>
        </p:spPr>
        <p:txBody>
          <a:bodyPr/>
          <a:lstStyle/>
          <a:p>
            <a:r>
              <a:rPr lang="en-US" sz="2800" smtClean="0">
                <a:solidFill>
                  <a:schemeClr val="tx1"/>
                </a:solidFill>
              </a:rPr>
              <a:t>Nitrogen application in corn and wheat</a:t>
            </a:r>
          </a:p>
          <a:p>
            <a:r>
              <a:rPr lang="en-US" sz="2800" smtClean="0">
                <a:solidFill>
                  <a:schemeClr val="tx1"/>
                </a:solidFill>
              </a:rPr>
              <a:t>Weed pressure mapping</a:t>
            </a:r>
          </a:p>
          <a:p>
            <a:r>
              <a:rPr lang="en-US" sz="2800" smtClean="0">
                <a:solidFill>
                  <a:schemeClr val="tx1"/>
                </a:solidFill>
              </a:rPr>
              <a:t>Plant growth regulator and defoliant applications in cotton</a:t>
            </a:r>
          </a:p>
          <a:p>
            <a:r>
              <a:rPr lang="en-US" sz="2800" smtClean="0">
                <a:solidFill>
                  <a:schemeClr val="tx1"/>
                </a:solidFill>
              </a:rPr>
              <a:t>Stress and damage in soybeans and peanuts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DSC016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75" y="1670050"/>
            <a:ext cx="8948738" cy="51323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dirty="0" smtClean="0"/>
              <a:t>Precision Technologies on Sprayers</a:t>
            </a:r>
            <a:endParaRPr lang="en-US" sz="5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SEN Images\PA_Activities\PICT00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76200"/>
            <a:ext cx="9144000" cy="1662113"/>
          </a:xfrm>
          <a:prstGeom prst="rect">
            <a:avLst/>
          </a:prstGeom>
          <a:solidFill>
            <a:schemeClr val="bg2">
              <a:lumMod val="75000"/>
              <a:alpha val="83000"/>
            </a:schemeClr>
          </a:solidFill>
        </p:spPr>
        <p:txBody>
          <a:bodyPr>
            <a:spAutoFit/>
          </a:bodyPr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On-Farm Research</a:t>
            </a:r>
            <a:r>
              <a:rPr lang="en-US" sz="4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4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en-US" sz="2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Implementing on-farm studies to address producer needs related to technology and site-specific management</a:t>
            </a:r>
            <a:endParaRPr lang="en-US" sz="44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DCIM\128___06\IMG_10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Comments?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181600"/>
            <a:ext cx="4343400" cy="18158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400" dirty="0"/>
              <a:t>Wade Thomason</a:t>
            </a:r>
          </a:p>
          <a:p>
            <a:r>
              <a:rPr lang="en-US" sz="1400" dirty="0" smtClean="0"/>
              <a:t>Virginia </a:t>
            </a:r>
            <a:r>
              <a:rPr lang="en-US" sz="1400" dirty="0"/>
              <a:t>Polytechnic Institute and State University</a:t>
            </a:r>
          </a:p>
          <a:p>
            <a:r>
              <a:rPr lang="en-US" sz="1400" dirty="0"/>
              <a:t>422 Smyth Hall (</a:t>
            </a:r>
            <a:r>
              <a:rPr lang="en-US" sz="1400" dirty="0" smtClean="0"/>
              <a:t>0404)</a:t>
            </a:r>
            <a:endParaRPr lang="en-US" sz="1400" dirty="0"/>
          </a:p>
          <a:p>
            <a:r>
              <a:rPr lang="en-US" sz="1400" dirty="0"/>
              <a:t>Blacksburg, VA 24061</a:t>
            </a:r>
          </a:p>
          <a:p>
            <a:r>
              <a:rPr lang="en-US" sz="1400" dirty="0"/>
              <a:t>Tel: 540-231-2988</a:t>
            </a:r>
          </a:p>
          <a:p>
            <a:r>
              <a:rPr lang="en-US" sz="1400" dirty="0"/>
              <a:t>Fax: 540-231-3075</a:t>
            </a:r>
          </a:p>
          <a:p>
            <a:r>
              <a:rPr lang="en-US" sz="1400" dirty="0"/>
              <a:t>email: </a:t>
            </a:r>
            <a:r>
              <a:rPr lang="en-US" sz="1400" dirty="0">
                <a:hlinkClick r:id="rId3"/>
              </a:rPr>
              <a:t>wthomaso@vt.edu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1692</Words>
  <Application>Microsoft Office PowerPoint</Application>
  <PresentationFormat>On-screen Show (4:3)</PresentationFormat>
  <Paragraphs>568</Paragraphs>
  <Slides>52</Slides>
  <Notes>35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Chart</vt:lpstr>
      <vt:lpstr>Precision Ag in the Southeast USA </vt:lpstr>
      <vt:lpstr>Precision Ag in the Southeast USA</vt:lpstr>
      <vt:lpstr>Precision Ag in the Southeast USA</vt:lpstr>
      <vt:lpstr>Precision Ag Adoption in Alabama</vt:lpstr>
      <vt:lpstr>GPS-enabled Navigation Technologies Adoption</vt:lpstr>
      <vt:lpstr>Slide 6</vt:lpstr>
      <vt:lpstr>Irregular Fields</vt:lpstr>
      <vt:lpstr>Slide 8</vt:lpstr>
      <vt:lpstr>Small Fields</vt:lpstr>
      <vt:lpstr>Precision Ag: The Tale of Two Technologies Information-intensive &amp; Embodied-knowledge </vt:lpstr>
      <vt:lpstr>Variable-rate Seeding of Cotton and Corn</vt:lpstr>
      <vt:lpstr>Cotton – Brosch, 2008</vt:lpstr>
      <vt:lpstr>Corn VR Seeding</vt:lpstr>
      <vt:lpstr>Seed Savings</vt:lpstr>
      <vt:lpstr>Slide 15</vt:lpstr>
      <vt:lpstr>Typical NC Coastal Plain: subtle topographic/texture changes,  substantial variation in crop environment</vt:lpstr>
      <vt:lpstr>Slide 17</vt:lpstr>
      <vt:lpstr> Field crowns &amp; topsoil thickness “non-precision” levelled</vt:lpstr>
      <vt:lpstr>Slide 19</vt:lpstr>
      <vt:lpstr>Slide 20</vt:lpstr>
      <vt:lpstr>Slide 21</vt:lpstr>
      <vt:lpstr>Site-specific irrigation</vt:lpstr>
      <vt:lpstr>Slide 23</vt:lpstr>
      <vt:lpstr>Slide 24</vt:lpstr>
      <vt:lpstr>Slide 25</vt:lpstr>
      <vt:lpstr>Slide 26</vt:lpstr>
      <vt:lpstr>Map-Based VR Nutrient and/or Lime Application</vt:lpstr>
      <vt:lpstr>VR Phosporus Map</vt:lpstr>
      <vt:lpstr>Questions remain?</vt:lpstr>
      <vt:lpstr>Dry Fertilizer Application</vt:lpstr>
      <vt:lpstr>Variable-rate Controller Response</vt:lpstr>
      <vt:lpstr>Spinner Speed Control for Litter Spreaders</vt:lpstr>
      <vt:lpstr>Spreader Modeling</vt:lpstr>
      <vt:lpstr>On-the-Go Crop Sensors</vt:lpstr>
      <vt:lpstr>Remote Sensor Research in Rice  (Mid-South)</vt:lpstr>
      <vt:lpstr>Specific Objectives</vt:lpstr>
      <vt:lpstr>Coefficients of Determination (r2) in Exponential Regression  Between Biomass and Indices at Different Growth Stages </vt:lpstr>
      <vt:lpstr>Specific Objectives</vt:lpstr>
      <vt:lpstr>2009 Evaluation Results</vt:lpstr>
      <vt:lpstr>Overall Goal</vt:lpstr>
      <vt:lpstr>Variable Rate N for Wheat and Corn</vt:lpstr>
      <vt:lpstr>Wheat N Rate Algorithm</vt:lpstr>
      <vt:lpstr>What’s Needed</vt:lpstr>
      <vt:lpstr>Slide 44</vt:lpstr>
      <vt:lpstr>Slide 45</vt:lpstr>
      <vt:lpstr>Comparison with Economically Optimum N Rate</vt:lpstr>
      <vt:lpstr>Corn Algorithm Performance</vt:lpstr>
      <vt:lpstr>Corn Algorithm Performance</vt:lpstr>
      <vt:lpstr>Crop Sensor Studies</vt:lpstr>
      <vt:lpstr>Precision Technologies on Sprayers</vt:lpstr>
      <vt:lpstr>Slide 51</vt:lpstr>
      <vt:lpstr>Questions and Comments?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Precision Ag in Southeast US</dc:title>
  <dc:creator>wthomaso</dc:creator>
  <cp:lastModifiedBy>wthomaso</cp:lastModifiedBy>
  <cp:revision>36</cp:revision>
  <dcterms:created xsi:type="dcterms:W3CDTF">2011-07-11T11:08:22Z</dcterms:created>
  <dcterms:modified xsi:type="dcterms:W3CDTF">2011-07-11T19:46:06Z</dcterms:modified>
</cp:coreProperties>
</file>