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6" r:id="rId3"/>
    <p:sldId id="267" r:id="rId4"/>
    <p:sldId id="268" r:id="rId5"/>
    <p:sldId id="270" r:id="rId6"/>
    <p:sldId id="272" r:id="rId7"/>
    <p:sldId id="273" r:id="rId8"/>
    <p:sldId id="265" r:id="rId9"/>
    <p:sldId id="257" r:id="rId10"/>
    <p:sldId id="258" r:id="rId11"/>
    <p:sldId id="259" r:id="rId12"/>
    <p:sldId id="261" r:id="rId13"/>
    <p:sldId id="260" r:id="rId14"/>
    <p:sldId id="262" r:id="rId15"/>
    <p:sldId id="263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1136" autoAdjust="0"/>
  </p:normalViewPr>
  <p:slideViewPr>
    <p:cSldViewPr showGuides="1">
      <p:cViewPr varScale="1">
        <p:scale>
          <a:sx n="66" d="100"/>
          <a:sy n="66" d="100"/>
        </p:scale>
        <p:origin x="-285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thomaso\AppData\Local\Microsoft\Windows\Temporary%20Internet%20Files\Content.Outlook\MZWBVJH8\Trials201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thomaso\AppData\Local\Microsoft\Windows\Temporary%20Internet%20Files\Content.Outlook\MZWBVJH8\Trials2010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wthomaso\AppData\Local\Microsoft\Windows\Temporary%20Internet%20Files\Content.Outlook\MZWBVJH8\Trials2010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wthomaso\AppData\Local\Microsoft\Windows\Temporary%20Internet%20Files\Content.Outlook\MZWBVJH8\Trials2010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wthomaso\AppData\Local\Microsoft\Windows\Temporary%20Internet%20Files\Content.Outlook\MZWBVJH8\Trials201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Sheet1!$B$3</c:f>
              <c:strCache>
                <c:ptCount val="1"/>
                <c:pt idx="0">
                  <c:v>&lt;108</c:v>
                </c:pt>
              </c:strCache>
            </c:strRef>
          </c:tx>
          <c:cat>
            <c:strRef>
              <c:f>Sheet1!$C$2:$H$2</c:f>
              <c:strCache>
                <c:ptCount val="6"/>
                <c:pt idx="0">
                  <c:v>Orange</c:v>
                </c:pt>
                <c:pt idx="1">
                  <c:v>Blacksburg</c:v>
                </c:pt>
                <c:pt idx="2">
                  <c:v>Shenandoah</c:v>
                </c:pt>
                <c:pt idx="3">
                  <c:v>MH Irrigated</c:v>
                </c:pt>
                <c:pt idx="4">
                  <c:v>MH Dryland</c:v>
                </c:pt>
                <c:pt idx="5">
                  <c:v>Holland</c:v>
                </c:pt>
              </c:strCache>
            </c:strRef>
          </c:cat>
          <c:val>
            <c:numRef>
              <c:f>Sheet1!$C$3:$H$3</c:f>
              <c:numCache>
                <c:formatCode>0</c:formatCode>
                <c:ptCount val="6"/>
                <c:pt idx="0">
                  <c:v>59.619</c:v>
                </c:pt>
                <c:pt idx="1">
                  <c:v>184.11299999999997</c:v>
                </c:pt>
                <c:pt idx="2">
                  <c:v>138.24199999999999</c:v>
                </c:pt>
                <c:pt idx="3">
                  <c:v>208.06200000000001</c:v>
                </c:pt>
                <c:pt idx="4">
                  <c:v>84.990000000000023</c:v>
                </c:pt>
                <c:pt idx="5">
                  <c:v>135.583</c:v>
                </c:pt>
              </c:numCache>
            </c:numRef>
          </c:val>
        </c:ser>
        <c:ser>
          <c:idx val="1"/>
          <c:order val="1"/>
          <c:tx>
            <c:strRef>
              <c:f>Sheet1!$B$4</c:f>
              <c:strCache>
                <c:ptCount val="1"/>
                <c:pt idx="0">
                  <c:v>108-111</c:v>
                </c:pt>
              </c:strCache>
            </c:strRef>
          </c:tx>
          <c:cat>
            <c:strRef>
              <c:f>Sheet1!$C$2:$H$2</c:f>
              <c:strCache>
                <c:ptCount val="6"/>
                <c:pt idx="0">
                  <c:v>Orange</c:v>
                </c:pt>
                <c:pt idx="1">
                  <c:v>Blacksburg</c:v>
                </c:pt>
                <c:pt idx="2">
                  <c:v>Shenandoah</c:v>
                </c:pt>
                <c:pt idx="3">
                  <c:v>MH Irrigated</c:v>
                </c:pt>
                <c:pt idx="4">
                  <c:v>MH Dryland</c:v>
                </c:pt>
                <c:pt idx="5">
                  <c:v>Holland</c:v>
                </c:pt>
              </c:strCache>
            </c:strRef>
          </c:cat>
          <c:val>
            <c:numRef>
              <c:f>Sheet1!$C$4:$H$4</c:f>
              <c:numCache>
                <c:formatCode>0</c:formatCode>
                <c:ptCount val="6"/>
                <c:pt idx="0">
                  <c:v>42.481999999999999</c:v>
                </c:pt>
                <c:pt idx="1">
                  <c:v>187.375</c:v>
                </c:pt>
                <c:pt idx="2">
                  <c:v>152.411</c:v>
                </c:pt>
                <c:pt idx="3">
                  <c:v>227.35700000000006</c:v>
                </c:pt>
                <c:pt idx="4">
                  <c:v>88.899000000000001</c:v>
                </c:pt>
                <c:pt idx="5">
                  <c:v>139.631</c:v>
                </c:pt>
              </c:numCache>
            </c:numRef>
          </c:val>
        </c:ser>
        <c:ser>
          <c:idx val="2"/>
          <c:order val="2"/>
          <c:tx>
            <c:strRef>
              <c:f>Sheet1!$B$5</c:f>
              <c:strCache>
                <c:ptCount val="1"/>
                <c:pt idx="0">
                  <c:v>112-115</c:v>
                </c:pt>
              </c:strCache>
            </c:strRef>
          </c:tx>
          <c:cat>
            <c:strRef>
              <c:f>Sheet1!$C$2:$H$2</c:f>
              <c:strCache>
                <c:ptCount val="6"/>
                <c:pt idx="0">
                  <c:v>Orange</c:v>
                </c:pt>
                <c:pt idx="1">
                  <c:v>Blacksburg</c:v>
                </c:pt>
                <c:pt idx="2">
                  <c:v>Shenandoah</c:v>
                </c:pt>
                <c:pt idx="3">
                  <c:v>MH Irrigated</c:v>
                </c:pt>
                <c:pt idx="4">
                  <c:v>MH Dryland</c:v>
                </c:pt>
                <c:pt idx="5">
                  <c:v>Holland</c:v>
                </c:pt>
              </c:strCache>
            </c:strRef>
          </c:cat>
          <c:val>
            <c:numRef>
              <c:f>Sheet1!$C$5:$H$5</c:f>
              <c:numCache>
                <c:formatCode>0</c:formatCode>
                <c:ptCount val="6"/>
                <c:pt idx="0">
                  <c:v>56.921000000000006</c:v>
                </c:pt>
                <c:pt idx="1">
                  <c:v>196.607</c:v>
                </c:pt>
                <c:pt idx="2">
                  <c:v>158.83700000000005</c:v>
                </c:pt>
                <c:pt idx="3">
                  <c:v>232.18200000000004</c:v>
                </c:pt>
                <c:pt idx="4">
                  <c:v>88.323999999999998</c:v>
                </c:pt>
                <c:pt idx="5">
                  <c:v>149.76499999999999</c:v>
                </c:pt>
              </c:numCache>
            </c:numRef>
          </c:val>
        </c:ser>
        <c:ser>
          <c:idx val="3"/>
          <c:order val="3"/>
          <c:tx>
            <c:strRef>
              <c:f>Sheet1!$B$6</c:f>
              <c:strCache>
                <c:ptCount val="1"/>
                <c:pt idx="0">
                  <c:v>&gt;115</c:v>
                </c:pt>
              </c:strCache>
            </c:strRef>
          </c:tx>
          <c:cat>
            <c:strRef>
              <c:f>Sheet1!$C$2:$H$2</c:f>
              <c:strCache>
                <c:ptCount val="6"/>
                <c:pt idx="0">
                  <c:v>Orange</c:v>
                </c:pt>
                <c:pt idx="1">
                  <c:v>Blacksburg</c:v>
                </c:pt>
                <c:pt idx="2">
                  <c:v>Shenandoah</c:v>
                </c:pt>
                <c:pt idx="3">
                  <c:v>MH Irrigated</c:v>
                </c:pt>
                <c:pt idx="4">
                  <c:v>MH Dryland</c:v>
                </c:pt>
                <c:pt idx="5">
                  <c:v>Holland</c:v>
                </c:pt>
              </c:strCache>
            </c:strRef>
          </c:cat>
          <c:val>
            <c:numRef>
              <c:f>Sheet1!$C$6:$H$6</c:f>
              <c:numCache>
                <c:formatCode>0</c:formatCode>
                <c:ptCount val="6"/>
                <c:pt idx="0">
                  <c:v>45.031000000000006</c:v>
                </c:pt>
                <c:pt idx="1">
                  <c:v>192.41800000000001</c:v>
                </c:pt>
                <c:pt idx="2">
                  <c:v>141.84</c:v>
                </c:pt>
                <c:pt idx="3">
                  <c:v>224.87100000000001</c:v>
                </c:pt>
                <c:pt idx="4">
                  <c:v>78.801999999999992</c:v>
                </c:pt>
                <c:pt idx="5">
                  <c:v>146.90900000000002</c:v>
                </c:pt>
              </c:numCache>
            </c:numRef>
          </c:val>
        </c:ser>
        <c:axId val="101728640"/>
        <c:axId val="101730176"/>
      </c:barChart>
      <c:catAx>
        <c:axId val="101728640"/>
        <c:scaling>
          <c:orientation val="minMax"/>
        </c:scaling>
        <c:axPos val="b"/>
        <c:tickLblPos val="nextTo"/>
        <c:crossAx val="101730176"/>
        <c:crosses val="autoZero"/>
        <c:auto val="1"/>
        <c:lblAlgn val="ctr"/>
        <c:lblOffset val="100"/>
      </c:catAx>
      <c:valAx>
        <c:axId val="10173017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Grain Yield, bu/ac</a:t>
                </a:r>
              </a:p>
            </c:rich>
          </c:tx>
          <c:layout/>
        </c:title>
        <c:numFmt formatCode="0" sourceLinked="1"/>
        <c:tickLblPos val="nextTo"/>
        <c:crossAx val="10172864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20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5062637795275588"/>
          <c:y val="5.9697527728388815E-2"/>
          <c:w val="0.80069868766404229"/>
          <c:h val="0.73942963860286715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RY!$G$5:$G$25</c:f>
              <c:numCache>
                <c:formatCode>0</c:formatCode>
                <c:ptCount val="21"/>
                <c:pt idx="0">
                  <c:v>103.02500000000001</c:v>
                </c:pt>
                <c:pt idx="1">
                  <c:v>122.18600000000001</c:v>
                </c:pt>
                <c:pt idx="2">
                  <c:v>110.11</c:v>
                </c:pt>
                <c:pt idx="3">
                  <c:v>96.546000000000006</c:v>
                </c:pt>
                <c:pt idx="4">
                  <c:v>128.77299999999997</c:v>
                </c:pt>
                <c:pt idx="5">
                  <c:v>106.783</c:v>
                </c:pt>
                <c:pt idx="6">
                  <c:v>96.965000000000003</c:v>
                </c:pt>
                <c:pt idx="7">
                  <c:v>97.52</c:v>
                </c:pt>
                <c:pt idx="8">
                  <c:v>106.08</c:v>
                </c:pt>
                <c:pt idx="9">
                  <c:v>106.40300000000002</c:v>
                </c:pt>
                <c:pt idx="10">
                  <c:v>95.815000000000012</c:v>
                </c:pt>
                <c:pt idx="11">
                  <c:v>92.91700000000003</c:v>
                </c:pt>
                <c:pt idx="12">
                  <c:v>101.76600000000002</c:v>
                </c:pt>
                <c:pt idx="13">
                  <c:v>108.89</c:v>
                </c:pt>
                <c:pt idx="14">
                  <c:v>84.069000000000003</c:v>
                </c:pt>
                <c:pt idx="15">
                  <c:v>96.593999999999994</c:v>
                </c:pt>
                <c:pt idx="16">
                  <c:v>70.581000000000003</c:v>
                </c:pt>
                <c:pt idx="17">
                  <c:v>80.661999999999992</c:v>
                </c:pt>
                <c:pt idx="18">
                  <c:v>105.67400000000001</c:v>
                </c:pt>
                <c:pt idx="19">
                  <c:v>94.203000000000003</c:v>
                </c:pt>
                <c:pt idx="20">
                  <c:v>84.747000000000028</c:v>
                </c:pt>
              </c:numCache>
            </c:numRef>
          </c:xVal>
          <c:yVal>
            <c:numRef>
              <c:f>RY!$H$5:$H$25</c:f>
              <c:numCache>
                <c:formatCode>0</c:formatCode>
                <c:ptCount val="21"/>
                <c:pt idx="0">
                  <c:v>101.256</c:v>
                </c:pt>
                <c:pt idx="1">
                  <c:v>101.96700000000003</c:v>
                </c:pt>
                <c:pt idx="2">
                  <c:v>97.563000000000002</c:v>
                </c:pt>
                <c:pt idx="3">
                  <c:v>89.254000000000005</c:v>
                </c:pt>
                <c:pt idx="4">
                  <c:v>87.816000000000003</c:v>
                </c:pt>
                <c:pt idx="5">
                  <c:v>88.61999999999999</c:v>
                </c:pt>
                <c:pt idx="6">
                  <c:v>98.708000000000013</c:v>
                </c:pt>
                <c:pt idx="7">
                  <c:v>104.01</c:v>
                </c:pt>
                <c:pt idx="8">
                  <c:v>94.331999999999994</c:v>
                </c:pt>
                <c:pt idx="9">
                  <c:v>96.221000000000004</c:v>
                </c:pt>
                <c:pt idx="10">
                  <c:v>105.167</c:v>
                </c:pt>
                <c:pt idx="11">
                  <c:v>91.198999999999998</c:v>
                </c:pt>
                <c:pt idx="12">
                  <c:v>99.631999999999991</c:v>
                </c:pt>
                <c:pt idx="13">
                  <c:v>84.11</c:v>
                </c:pt>
                <c:pt idx="14">
                  <c:v>92.533000000000001</c:v>
                </c:pt>
                <c:pt idx="15">
                  <c:v>92.937000000000026</c:v>
                </c:pt>
                <c:pt idx="16">
                  <c:v>99.36</c:v>
                </c:pt>
                <c:pt idx="17">
                  <c:v>95.60499999999999</c:v>
                </c:pt>
                <c:pt idx="18">
                  <c:v>75.510000000000005</c:v>
                </c:pt>
                <c:pt idx="19">
                  <c:v>73.151999999999987</c:v>
                </c:pt>
                <c:pt idx="20">
                  <c:v>77.437000000000026</c:v>
                </c:pt>
              </c:numCache>
            </c:numRef>
          </c:yVal>
        </c:ser>
        <c:axId val="101763712"/>
        <c:axId val="101765888"/>
      </c:scatterChart>
      <c:valAx>
        <c:axId val="101763712"/>
        <c:scaling>
          <c:orientation val="minMax"/>
          <c:min val="6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Relative Yield,</a:t>
                </a:r>
                <a:r>
                  <a:rPr lang="en-US" baseline="0" dirty="0" smtClean="0"/>
                  <a:t> Irrigated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36593091186182392"/>
              <c:y val="0.91399111295298652"/>
            </c:manualLayout>
          </c:layout>
        </c:title>
        <c:numFmt formatCode="0" sourceLinked="1"/>
        <c:tickLblPos val="nextTo"/>
        <c:crossAx val="101765888"/>
        <c:crosses val="autoZero"/>
        <c:crossBetween val="midCat"/>
      </c:valAx>
      <c:valAx>
        <c:axId val="101765888"/>
        <c:scaling>
          <c:orientation val="minMax"/>
          <c:min val="6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Relative</a:t>
                </a:r>
                <a:r>
                  <a:rPr lang="en-US" baseline="0" dirty="0" smtClean="0"/>
                  <a:t> Yield, </a:t>
                </a:r>
                <a:r>
                  <a:rPr lang="en-US" baseline="0" dirty="0" err="1" smtClean="0"/>
                  <a:t>Dryland</a:t>
                </a:r>
                <a:endParaRPr lang="en-US" dirty="0"/>
              </a:p>
            </c:rich>
          </c:tx>
          <c:layout/>
        </c:title>
        <c:numFmt formatCode="0" sourceLinked="1"/>
        <c:tickLblPos val="nextTo"/>
        <c:crossAx val="101763712"/>
        <c:crosses val="autoZero"/>
        <c:crossBetween val="midCat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RY!$G$29:$G$56</c:f>
              <c:numCache>
                <c:formatCode>0</c:formatCode>
                <c:ptCount val="28"/>
                <c:pt idx="0">
                  <c:v>116.502</c:v>
                </c:pt>
                <c:pt idx="1">
                  <c:v>116.114</c:v>
                </c:pt>
                <c:pt idx="2">
                  <c:v>118.477</c:v>
                </c:pt>
                <c:pt idx="3">
                  <c:v>98.796000000000006</c:v>
                </c:pt>
                <c:pt idx="4">
                  <c:v>119.44000000000003</c:v>
                </c:pt>
                <c:pt idx="5">
                  <c:v>93.793999999999997</c:v>
                </c:pt>
                <c:pt idx="6">
                  <c:v>113.67700000000001</c:v>
                </c:pt>
                <c:pt idx="7">
                  <c:v>106.25700000000002</c:v>
                </c:pt>
                <c:pt idx="8">
                  <c:v>95.480999999999995</c:v>
                </c:pt>
                <c:pt idx="9">
                  <c:v>112.857</c:v>
                </c:pt>
                <c:pt idx="10">
                  <c:v>117.9</c:v>
                </c:pt>
                <c:pt idx="11">
                  <c:v>92.673999999999978</c:v>
                </c:pt>
                <c:pt idx="12">
                  <c:v>110.14999999999999</c:v>
                </c:pt>
                <c:pt idx="13">
                  <c:v>127.095</c:v>
                </c:pt>
                <c:pt idx="14">
                  <c:v>102.76600000000002</c:v>
                </c:pt>
                <c:pt idx="15">
                  <c:v>97.287000000000006</c:v>
                </c:pt>
                <c:pt idx="16">
                  <c:v>102.614</c:v>
                </c:pt>
                <c:pt idx="17">
                  <c:v>118.90100000000002</c:v>
                </c:pt>
                <c:pt idx="18">
                  <c:v>102.197</c:v>
                </c:pt>
                <c:pt idx="19">
                  <c:v>90.456999999999994</c:v>
                </c:pt>
                <c:pt idx="20">
                  <c:v>113.377</c:v>
                </c:pt>
                <c:pt idx="21">
                  <c:v>96.410000000000025</c:v>
                </c:pt>
                <c:pt idx="22">
                  <c:v>102.83199999999999</c:v>
                </c:pt>
                <c:pt idx="23">
                  <c:v>91.369</c:v>
                </c:pt>
                <c:pt idx="24">
                  <c:v>92.664000000000001</c:v>
                </c:pt>
                <c:pt idx="25">
                  <c:v>78.808999999999983</c:v>
                </c:pt>
                <c:pt idx="26">
                  <c:v>80.081000000000003</c:v>
                </c:pt>
                <c:pt idx="27">
                  <c:v>102.83799999999999</c:v>
                </c:pt>
              </c:numCache>
            </c:numRef>
          </c:xVal>
          <c:yVal>
            <c:numRef>
              <c:f>RY!$H$29:$H$56</c:f>
              <c:numCache>
                <c:formatCode>0</c:formatCode>
                <c:ptCount val="28"/>
                <c:pt idx="0">
                  <c:v>116.65199999999999</c:v>
                </c:pt>
                <c:pt idx="1">
                  <c:v>103.345</c:v>
                </c:pt>
                <c:pt idx="2">
                  <c:v>105.5</c:v>
                </c:pt>
                <c:pt idx="3">
                  <c:v>116.71100000000003</c:v>
                </c:pt>
                <c:pt idx="4">
                  <c:v>102.248</c:v>
                </c:pt>
                <c:pt idx="5">
                  <c:v>101.59</c:v>
                </c:pt>
                <c:pt idx="6">
                  <c:v>103.49700000000003</c:v>
                </c:pt>
                <c:pt idx="7">
                  <c:v>104.07599999999998</c:v>
                </c:pt>
                <c:pt idx="8">
                  <c:v>106.08199999999999</c:v>
                </c:pt>
                <c:pt idx="9">
                  <c:v>107.833</c:v>
                </c:pt>
                <c:pt idx="10">
                  <c:v>93.525999999999982</c:v>
                </c:pt>
                <c:pt idx="11">
                  <c:v>112.245</c:v>
                </c:pt>
                <c:pt idx="12">
                  <c:v>108.21000000000002</c:v>
                </c:pt>
                <c:pt idx="13">
                  <c:v>93.275999999999982</c:v>
                </c:pt>
                <c:pt idx="14">
                  <c:v>101.151</c:v>
                </c:pt>
                <c:pt idx="15">
                  <c:v>106.60899999999998</c:v>
                </c:pt>
                <c:pt idx="16">
                  <c:v>99.533000000000001</c:v>
                </c:pt>
                <c:pt idx="17">
                  <c:v>91.537000000000006</c:v>
                </c:pt>
                <c:pt idx="18">
                  <c:v>94.900999999999996</c:v>
                </c:pt>
                <c:pt idx="19">
                  <c:v>112.349</c:v>
                </c:pt>
                <c:pt idx="20">
                  <c:v>96.450999999999993</c:v>
                </c:pt>
                <c:pt idx="21">
                  <c:v>93.299000000000007</c:v>
                </c:pt>
                <c:pt idx="22">
                  <c:v>91.910000000000025</c:v>
                </c:pt>
                <c:pt idx="23">
                  <c:v>94.034000000000006</c:v>
                </c:pt>
                <c:pt idx="24">
                  <c:v>95.450999999999993</c:v>
                </c:pt>
                <c:pt idx="25">
                  <c:v>97.625999999999976</c:v>
                </c:pt>
                <c:pt idx="26">
                  <c:v>95.975999999999999</c:v>
                </c:pt>
                <c:pt idx="27">
                  <c:v>79.162999999999982</c:v>
                </c:pt>
              </c:numCache>
            </c:numRef>
          </c:yVal>
        </c:ser>
        <c:axId val="101772672"/>
        <c:axId val="50107904"/>
      </c:scatterChart>
      <c:valAx>
        <c:axId val="101772672"/>
        <c:scaling>
          <c:orientation val="minMax"/>
          <c:min val="6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Yield, Irrigated</a:t>
                </a:r>
              </a:p>
            </c:rich>
          </c:tx>
          <c:layout/>
        </c:title>
        <c:numFmt formatCode="0" sourceLinked="1"/>
        <c:tickLblPos val="nextTo"/>
        <c:crossAx val="50107904"/>
        <c:crosses val="autoZero"/>
        <c:crossBetween val="midCat"/>
      </c:valAx>
      <c:valAx>
        <c:axId val="50107904"/>
        <c:scaling>
          <c:orientation val="minMax"/>
          <c:min val="6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Yield, Dryland </a:t>
                </a:r>
              </a:p>
            </c:rich>
          </c:tx>
          <c:layout/>
        </c:title>
        <c:numFmt formatCode="0" sourceLinked="1"/>
        <c:tickLblPos val="nextTo"/>
        <c:crossAx val="101772672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RY!$G$60:$G$91</c:f>
              <c:numCache>
                <c:formatCode>0</c:formatCode>
                <c:ptCount val="32"/>
                <c:pt idx="0">
                  <c:v>104.107</c:v>
                </c:pt>
                <c:pt idx="1">
                  <c:v>116.337</c:v>
                </c:pt>
                <c:pt idx="2">
                  <c:v>112.63</c:v>
                </c:pt>
                <c:pt idx="3">
                  <c:v>113.94000000000003</c:v>
                </c:pt>
                <c:pt idx="4">
                  <c:v>100.167</c:v>
                </c:pt>
                <c:pt idx="5">
                  <c:v>102.84</c:v>
                </c:pt>
                <c:pt idx="6">
                  <c:v>120.777</c:v>
                </c:pt>
                <c:pt idx="7">
                  <c:v>101.17100000000001</c:v>
                </c:pt>
                <c:pt idx="8">
                  <c:v>99.703000000000003</c:v>
                </c:pt>
                <c:pt idx="9">
                  <c:v>102.551</c:v>
                </c:pt>
                <c:pt idx="10">
                  <c:v>107.32199999999999</c:v>
                </c:pt>
                <c:pt idx="11">
                  <c:v>110.361</c:v>
                </c:pt>
                <c:pt idx="12">
                  <c:v>91.613</c:v>
                </c:pt>
                <c:pt idx="13">
                  <c:v>113.621</c:v>
                </c:pt>
                <c:pt idx="14">
                  <c:v>112.47</c:v>
                </c:pt>
                <c:pt idx="15">
                  <c:v>109.27800000000001</c:v>
                </c:pt>
                <c:pt idx="16">
                  <c:v>110.55</c:v>
                </c:pt>
                <c:pt idx="17">
                  <c:v>115.59</c:v>
                </c:pt>
                <c:pt idx="18">
                  <c:v>112.90100000000002</c:v>
                </c:pt>
                <c:pt idx="19">
                  <c:v>84.698999999999998</c:v>
                </c:pt>
                <c:pt idx="20">
                  <c:v>73.146000000000001</c:v>
                </c:pt>
                <c:pt idx="21">
                  <c:v>100.12899999999998</c:v>
                </c:pt>
                <c:pt idx="22">
                  <c:v>91.675999999999988</c:v>
                </c:pt>
                <c:pt idx="23">
                  <c:v>99.929000000000002</c:v>
                </c:pt>
                <c:pt idx="24">
                  <c:v>93.35199999999999</c:v>
                </c:pt>
                <c:pt idx="25">
                  <c:v>93.744000000000028</c:v>
                </c:pt>
                <c:pt idx="26">
                  <c:v>94.35599999999998</c:v>
                </c:pt>
                <c:pt idx="27">
                  <c:v>85.703000000000003</c:v>
                </c:pt>
                <c:pt idx="28">
                  <c:v>87.009</c:v>
                </c:pt>
                <c:pt idx="29">
                  <c:v>104.036</c:v>
                </c:pt>
                <c:pt idx="30">
                  <c:v>85.254000000000005</c:v>
                </c:pt>
                <c:pt idx="31">
                  <c:v>83.11</c:v>
                </c:pt>
              </c:numCache>
            </c:numRef>
          </c:xVal>
          <c:yVal>
            <c:numRef>
              <c:f>RY!$H$60:$H$91</c:f>
              <c:numCache>
                <c:formatCode>0</c:formatCode>
                <c:ptCount val="32"/>
                <c:pt idx="0">
                  <c:v>105.303</c:v>
                </c:pt>
                <c:pt idx="1">
                  <c:v>110.316</c:v>
                </c:pt>
                <c:pt idx="2">
                  <c:v>109.642</c:v>
                </c:pt>
                <c:pt idx="3">
                  <c:v>97.676999999999978</c:v>
                </c:pt>
                <c:pt idx="4">
                  <c:v>105.55800000000001</c:v>
                </c:pt>
                <c:pt idx="5">
                  <c:v>99.164999999999992</c:v>
                </c:pt>
                <c:pt idx="6">
                  <c:v>102.78400000000002</c:v>
                </c:pt>
                <c:pt idx="7">
                  <c:v>107.26700000000002</c:v>
                </c:pt>
                <c:pt idx="8">
                  <c:v>97.215999999999994</c:v>
                </c:pt>
                <c:pt idx="9">
                  <c:v>110.24700000000003</c:v>
                </c:pt>
                <c:pt idx="10">
                  <c:v>104.815</c:v>
                </c:pt>
                <c:pt idx="11">
                  <c:v>104.902</c:v>
                </c:pt>
                <c:pt idx="12">
                  <c:v>112.75700000000002</c:v>
                </c:pt>
                <c:pt idx="13">
                  <c:v>96.828999999999979</c:v>
                </c:pt>
                <c:pt idx="14">
                  <c:v>108.41200000000002</c:v>
                </c:pt>
                <c:pt idx="15">
                  <c:v>96.475999999999999</c:v>
                </c:pt>
                <c:pt idx="16">
                  <c:v>107.476</c:v>
                </c:pt>
                <c:pt idx="17">
                  <c:v>98.524000000000001</c:v>
                </c:pt>
                <c:pt idx="18">
                  <c:v>95.477999999999994</c:v>
                </c:pt>
                <c:pt idx="19">
                  <c:v>103.509</c:v>
                </c:pt>
                <c:pt idx="20">
                  <c:v>117.056</c:v>
                </c:pt>
                <c:pt idx="21">
                  <c:v>99.462999999999994</c:v>
                </c:pt>
                <c:pt idx="22">
                  <c:v>102.304</c:v>
                </c:pt>
                <c:pt idx="23">
                  <c:v>94.703000000000003</c:v>
                </c:pt>
                <c:pt idx="24">
                  <c:v>106.307</c:v>
                </c:pt>
                <c:pt idx="25">
                  <c:v>105</c:v>
                </c:pt>
                <c:pt idx="26">
                  <c:v>96.563000000000002</c:v>
                </c:pt>
                <c:pt idx="27">
                  <c:v>99.643000000000001</c:v>
                </c:pt>
                <c:pt idx="28">
                  <c:v>98.667000000000002</c:v>
                </c:pt>
                <c:pt idx="29">
                  <c:v>110.877</c:v>
                </c:pt>
                <c:pt idx="30">
                  <c:v>91.367999999999995</c:v>
                </c:pt>
                <c:pt idx="31">
                  <c:v>100.49299999999999</c:v>
                </c:pt>
              </c:numCache>
            </c:numRef>
          </c:yVal>
        </c:ser>
        <c:axId val="111752320"/>
        <c:axId val="111754240"/>
      </c:scatterChart>
      <c:valAx>
        <c:axId val="111752320"/>
        <c:scaling>
          <c:orientation val="minMax"/>
          <c:min val="6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Yield, Irrigated</a:t>
                </a:r>
              </a:p>
            </c:rich>
          </c:tx>
          <c:layout/>
        </c:title>
        <c:numFmt formatCode="0" sourceLinked="1"/>
        <c:tickLblPos val="nextTo"/>
        <c:crossAx val="111754240"/>
        <c:crosses val="autoZero"/>
        <c:crossBetween val="midCat"/>
      </c:valAx>
      <c:valAx>
        <c:axId val="111754240"/>
        <c:scaling>
          <c:orientation val="minMax"/>
          <c:min val="6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Yield, Dryland</a:t>
                </a:r>
              </a:p>
            </c:rich>
          </c:tx>
          <c:layout/>
        </c:title>
        <c:numFmt formatCode="0" sourceLinked="1"/>
        <c:tickLblPos val="nextTo"/>
        <c:crossAx val="111752320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RY!$G$95:$G$107</c:f>
              <c:numCache>
                <c:formatCode>0</c:formatCode>
                <c:ptCount val="13"/>
                <c:pt idx="0">
                  <c:v>118.67999999999998</c:v>
                </c:pt>
                <c:pt idx="1">
                  <c:v>116.32799999999999</c:v>
                </c:pt>
                <c:pt idx="3">
                  <c:v>100.038</c:v>
                </c:pt>
                <c:pt idx="4">
                  <c:v>96.894999999999996</c:v>
                </c:pt>
                <c:pt idx="5">
                  <c:v>83.424000000000007</c:v>
                </c:pt>
                <c:pt idx="6">
                  <c:v>90.759</c:v>
                </c:pt>
                <c:pt idx="7">
                  <c:v>84.796000000000006</c:v>
                </c:pt>
                <c:pt idx="8">
                  <c:v>95.371999999999986</c:v>
                </c:pt>
                <c:pt idx="9">
                  <c:v>71.182000000000002</c:v>
                </c:pt>
                <c:pt idx="10">
                  <c:v>89.818000000000012</c:v>
                </c:pt>
                <c:pt idx="11">
                  <c:v>87.464000000000027</c:v>
                </c:pt>
                <c:pt idx="12">
                  <c:v>56.198000000000015</c:v>
                </c:pt>
              </c:numCache>
            </c:numRef>
          </c:xVal>
          <c:yVal>
            <c:numRef>
              <c:f>RY!$H$95:$H$107</c:f>
              <c:numCache>
                <c:formatCode>0</c:formatCode>
                <c:ptCount val="13"/>
                <c:pt idx="0">
                  <c:v>102.649</c:v>
                </c:pt>
                <c:pt idx="1">
                  <c:v>113.78400000000002</c:v>
                </c:pt>
                <c:pt idx="3">
                  <c:v>100.238</c:v>
                </c:pt>
                <c:pt idx="4">
                  <c:v>103.889</c:v>
                </c:pt>
                <c:pt idx="5">
                  <c:v>108.459</c:v>
                </c:pt>
                <c:pt idx="6">
                  <c:v>104.242</c:v>
                </c:pt>
                <c:pt idx="7">
                  <c:v>99.78</c:v>
                </c:pt>
                <c:pt idx="8">
                  <c:v>100.01400000000002</c:v>
                </c:pt>
                <c:pt idx="9">
                  <c:v>101.143</c:v>
                </c:pt>
                <c:pt idx="10">
                  <c:v>91.432000000000002</c:v>
                </c:pt>
                <c:pt idx="11">
                  <c:v>82.1</c:v>
                </c:pt>
                <c:pt idx="12">
                  <c:v>94.624999999999986</c:v>
                </c:pt>
              </c:numCache>
            </c:numRef>
          </c:yVal>
        </c:ser>
        <c:axId val="111778432"/>
        <c:axId val="111862528"/>
      </c:scatterChart>
      <c:valAx>
        <c:axId val="111778432"/>
        <c:scaling>
          <c:orientation val="minMax"/>
          <c:min val="6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Yield, Irrigated</a:t>
                </a:r>
              </a:p>
            </c:rich>
          </c:tx>
          <c:layout/>
        </c:title>
        <c:numFmt formatCode="0" sourceLinked="1"/>
        <c:tickLblPos val="nextTo"/>
        <c:crossAx val="111862528"/>
        <c:crosses val="autoZero"/>
        <c:crossBetween val="midCat"/>
      </c:valAx>
      <c:valAx>
        <c:axId val="111862528"/>
        <c:scaling>
          <c:orientation val="minMax"/>
          <c:min val="6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Yield, Dryland</a:t>
                </a:r>
              </a:p>
            </c:rich>
          </c:tx>
          <c:layout/>
        </c:title>
        <c:numFmt formatCode="0" sourceLinked="1"/>
        <c:tickLblPos val="nextTo"/>
        <c:crossAx val="111778432"/>
        <c:crosses val="autoZero"/>
        <c:crossBetween val="midCat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0.14894</cdr:x>
      <cdr:y>0.28571</cdr:y>
    </cdr:from>
    <cdr:to>
      <cdr:x>0.96809</cdr:x>
      <cdr:y>0.28571</cdr:y>
    </cdr:to>
    <cdr:sp macro="" textlink="">
      <cdr:nvSpPr>
        <cdr:cNvPr id="3" name="Straight Connector 2"/>
        <cdr:cNvSpPr/>
      </cdr:nvSpPr>
      <cdr:spPr>
        <a:xfrm xmlns:a="http://schemas.openxmlformats.org/drawingml/2006/main">
          <a:off x="1066800" y="1371600"/>
          <a:ext cx="5867400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0.55319</cdr:x>
      <cdr:y>0.01587</cdr:y>
    </cdr:from>
    <cdr:to>
      <cdr:x>0.55319</cdr:x>
      <cdr:y>0.79365</cdr:y>
    </cdr:to>
    <cdr:sp macro="" textlink="">
      <cdr:nvSpPr>
        <cdr:cNvPr id="5" name="Straight Connector 4"/>
        <cdr:cNvSpPr/>
      </cdr:nvSpPr>
      <cdr:spPr>
        <a:xfrm xmlns:a="http://schemas.openxmlformats.org/drawingml/2006/main" rot="5400000" flipH="1" flipV="1">
          <a:off x="3962400" y="76200"/>
          <a:ext cx="0" cy="373380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0.13725</cdr:x>
      <cdr:y>0.28571</cdr:y>
    </cdr:from>
    <cdr:to>
      <cdr:x>0.97059</cdr:x>
      <cdr:y>0.28571</cdr:y>
    </cdr:to>
    <cdr:sp macro="" textlink="">
      <cdr:nvSpPr>
        <cdr:cNvPr id="3" name="Straight Connector 2"/>
        <cdr:cNvSpPr/>
      </cdr:nvSpPr>
      <cdr:spPr>
        <a:xfrm xmlns:a="http://schemas.openxmlformats.org/drawingml/2006/main">
          <a:off x="1066800" y="1371600"/>
          <a:ext cx="6477000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>
            <a:ln>
              <a:solidFill>
                <a:schemeClr val="tx1"/>
              </a:solidFill>
            </a:ln>
          </a:endParaRPr>
        </a:p>
      </cdr:txBody>
    </cdr:sp>
  </cdr:relSizeAnchor>
  <cdr:relSizeAnchor xmlns:cdr="http://schemas.openxmlformats.org/drawingml/2006/chartDrawing">
    <cdr:from>
      <cdr:x>0.60784</cdr:x>
      <cdr:y>0.03175</cdr:y>
    </cdr:from>
    <cdr:to>
      <cdr:x>0.60784</cdr:x>
      <cdr:y>0.77778</cdr:y>
    </cdr:to>
    <cdr:sp macro="" textlink="">
      <cdr:nvSpPr>
        <cdr:cNvPr id="5" name="Straight Connector 4"/>
        <cdr:cNvSpPr/>
      </cdr:nvSpPr>
      <cdr:spPr>
        <a:xfrm xmlns:a="http://schemas.openxmlformats.org/drawingml/2006/main" rot="5400000" flipH="1" flipV="1">
          <a:off x="4724400" y="152400"/>
          <a:ext cx="0" cy="358140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0.14706</cdr:x>
      <cdr:y>0.29412</cdr:y>
    </cdr:from>
    <cdr:to>
      <cdr:x>1</cdr:x>
      <cdr:y>0.29412</cdr:y>
    </cdr:to>
    <cdr:sp macro="" textlink="">
      <cdr:nvSpPr>
        <cdr:cNvPr id="5" name="Straight Connector 4"/>
        <cdr:cNvSpPr/>
      </cdr:nvSpPr>
      <cdr:spPr>
        <a:xfrm xmlns:a="http://schemas.openxmlformats.org/drawingml/2006/main">
          <a:off x="1143000" y="1524000"/>
          <a:ext cx="6629400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0.60784</cdr:x>
      <cdr:y>0.02941</cdr:y>
    </cdr:from>
    <cdr:to>
      <cdr:x>0.60784</cdr:x>
      <cdr:y>0.79412</cdr:y>
    </cdr:to>
    <cdr:sp macro="" textlink="">
      <cdr:nvSpPr>
        <cdr:cNvPr id="9" name="Straight Connector 8"/>
        <cdr:cNvSpPr/>
      </cdr:nvSpPr>
      <cdr:spPr>
        <a:xfrm xmlns:a="http://schemas.openxmlformats.org/drawingml/2006/main" rot="5400000" flipH="1" flipV="1">
          <a:off x="4724400" y="152400"/>
          <a:ext cx="0" cy="396240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0.80392</cdr:x>
      <cdr:y>0.05882</cdr:y>
    </cdr:from>
    <cdr:to>
      <cdr:x>0.96078</cdr:x>
      <cdr:y>0.11765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248400" y="304800"/>
          <a:ext cx="1219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 smtClean="0">
              <a:latin typeface="+mn-lt"/>
              <a:ea typeface="+mn-ea"/>
              <a:cs typeface="+mn-cs"/>
            </a:rPr>
            <a:t>Augusta 6867CBLL</a:t>
          </a:r>
          <a:r>
            <a:rPr lang="en-US" sz="1600" dirty="0" smtClean="0"/>
            <a:t> 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0.60784</cdr:x>
      <cdr:y>0.20588</cdr:y>
    </cdr:from>
    <cdr:to>
      <cdr:x>0.76471</cdr:x>
      <cdr:y>0.26471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724400" y="1066800"/>
          <a:ext cx="1219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dirty="0" smtClean="0"/>
            <a:t>SCS 11VTT79 </a:t>
          </a:r>
          <a:endParaRPr lang="en-US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8432F-8139-475B-87CB-365F67A1344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D2D42-3783-464B-AE6D-80D56C14A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</a:t>
            </a:r>
            <a:r>
              <a:rPr lang="en-US" baseline="0" dirty="0" smtClean="0"/>
              <a:t>labeled </a:t>
            </a:r>
            <a:r>
              <a:rPr lang="en-US" baseline="0" dirty="0" smtClean="0"/>
              <a:t>hybrids produced &gt;100% relative yield at both the Mt Holly </a:t>
            </a:r>
            <a:r>
              <a:rPr lang="en-US" baseline="0" dirty="0" err="1" smtClean="0"/>
              <a:t>dryland</a:t>
            </a:r>
            <a:r>
              <a:rPr lang="en-US" baseline="0" dirty="0" smtClean="0"/>
              <a:t> and irrigated sites.</a:t>
            </a:r>
          </a:p>
          <a:p>
            <a:r>
              <a:rPr lang="en-US" baseline="0" dirty="0" smtClean="0"/>
              <a:t>This is the only place where we could compare stability of performance across relatively low (90 bu) and high (200 by) yields.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RPM 633, 107 day RM, Bt</a:t>
            </a:r>
            <a:r>
              <a:rPr lang="en-US" baseline="0" dirty="0" smtClean="0"/>
              <a:t>-LL-RR</a:t>
            </a:r>
          </a:p>
          <a:p>
            <a:r>
              <a:rPr lang="en-US" baseline="0" dirty="0" smtClean="0"/>
              <a:t>DKC 57-50, 107 day RM, triple stack (RR)</a:t>
            </a:r>
          </a:p>
          <a:p>
            <a:r>
              <a:rPr lang="en-US" baseline="0" dirty="0" err="1" smtClean="0"/>
              <a:t>Hubner</a:t>
            </a:r>
            <a:r>
              <a:rPr lang="en-US" baseline="0" dirty="0" smtClean="0"/>
              <a:t> 6110, 98 day RM (moisture similar to other 104 day RM hybrids in 2010), </a:t>
            </a:r>
            <a:r>
              <a:rPr lang="en-US" baseline="0" dirty="0" err="1" smtClean="0"/>
              <a:t>genuity</a:t>
            </a:r>
            <a:r>
              <a:rPr lang="en-US" baseline="0" dirty="0" smtClean="0"/>
              <a:t> smart </a:t>
            </a:r>
            <a:r>
              <a:rPr lang="en-US" baseline="0" dirty="0" err="1" smtClean="0"/>
              <a:t>stax</a:t>
            </a:r>
            <a:r>
              <a:rPr lang="en-US" baseline="0" dirty="0" smtClean="0"/>
              <a:t> ! Was only 95% </a:t>
            </a:r>
            <a:r>
              <a:rPr lang="en-US" baseline="0" dirty="0" err="1" smtClean="0"/>
              <a:t>rel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yld</a:t>
            </a:r>
            <a:r>
              <a:rPr lang="en-US" baseline="0" dirty="0" smtClean="0"/>
              <a:t> over all </a:t>
            </a:r>
            <a:r>
              <a:rPr lang="en-US" baseline="0" dirty="0" smtClean="0"/>
              <a:t>locations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Hubner6100 GENSS, SS 538 VT3 and Pioneer 35F40 were tops in the Eastern Virginia ON-Farm strip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D2D42-3783-464B-AE6D-80D56C14A88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			</a:t>
            </a:r>
            <a:r>
              <a:rPr lang="en-US" sz="1100" b="1" baseline="0" dirty="0" smtClean="0">
                <a:solidFill>
                  <a:srgbClr val="000000"/>
                </a:solidFill>
                <a:latin typeface="Arial"/>
              </a:rPr>
              <a:t>DTM per	</a:t>
            </a:r>
          </a:p>
          <a:p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			</a:t>
            </a:r>
            <a:r>
              <a:rPr lang="en-US" sz="1100" b="1" baseline="0" dirty="0" smtClean="0">
                <a:solidFill>
                  <a:srgbClr val="000000"/>
                </a:solidFill>
                <a:latin typeface="Arial"/>
              </a:rPr>
              <a:t>Co.</a:t>
            </a:r>
            <a:r>
              <a:rPr lang="en-US" sz="1100" b="1" baseline="30000" dirty="0" smtClean="0">
                <a:solidFill>
                  <a:srgbClr val="000000"/>
                </a:solidFill>
                <a:latin typeface="Arial"/>
              </a:rPr>
              <a:t>3</a:t>
            </a:r>
            <a:r>
              <a:rPr lang="en-US" sz="1100" b="1" baseline="0" dirty="0" smtClean="0">
                <a:solidFill>
                  <a:srgbClr val="000000"/>
                </a:solidFill>
                <a:latin typeface="Arial"/>
              </a:rPr>
              <a:t> 	</a:t>
            </a:r>
          </a:p>
          <a:p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Seed Consultants SCS 11HR21	111	</a:t>
            </a:r>
          </a:p>
          <a:p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DEKALB	DKC61-35(GENVT3P)	111	</a:t>
            </a:r>
          </a:p>
          <a:p>
            <a:r>
              <a:rPr lang="sv-SE" sz="1200" baseline="0" dirty="0" smtClean="0">
                <a:solidFill>
                  <a:srgbClr val="000000"/>
                </a:solidFill>
                <a:latin typeface="Arial"/>
              </a:rPr>
              <a:t>NK Brand	N68B-3000GT Brand	110	</a:t>
            </a:r>
          </a:p>
          <a:p>
            <a:r>
              <a:rPr lang="en-US" sz="1200" baseline="0" dirty="0" err="1" smtClean="0">
                <a:solidFill>
                  <a:srgbClr val="000000"/>
                </a:solidFill>
                <a:latin typeface="Arial"/>
              </a:rPr>
              <a:t>Hubner</a:t>
            </a:r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 Seed	H5505VT3P		111	</a:t>
            </a:r>
          </a:p>
          <a:p>
            <a:r>
              <a:rPr lang="en-US" sz="1200" baseline="0" dirty="0" err="1" smtClean="0">
                <a:solidFill>
                  <a:srgbClr val="000000"/>
                </a:solidFill>
                <a:latin typeface="Arial"/>
              </a:rPr>
              <a:t>ChannelBio</a:t>
            </a:r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	211-99VT3P		111	</a:t>
            </a:r>
          </a:p>
          <a:p>
            <a:r>
              <a:rPr lang="en-US" sz="1200" baseline="0" dirty="0" err="1" smtClean="0">
                <a:solidFill>
                  <a:srgbClr val="000000"/>
                </a:solidFill>
                <a:latin typeface="Arial"/>
              </a:rPr>
              <a:t>ChannelBio</a:t>
            </a:r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	210-61VT3		110	</a:t>
            </a:r>
          </a:p>
          <a:p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AUGUSTA	A5460GT3		110	</a:t>
            </a:r>
          </a:p>
          <a:p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AUGUSTA	A5337EVT3		111	</a:t>
            </a:r>
          </a:p>
          <a:p>
            <a:r>
              <a:rPr lang="en-US" sz="1200" baseline="0" dirty="0" err="1" smtClean="0">
                <a:solidFill>
                  <a:srgbClr val="000000"/>
                </a:solidFill>
                <a:latin typeface="Arial"/>
              </a:rPr>
              <a:t>Dyna-Gro</a:t>
            </a:r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	57V40		111	</a:t>
            </a:r>
          </a:p>
          <a:p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Seed Consultants SC 10AQ91A	</a:t>
            </a:r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108</a:t>
            </a:r>
          </a:p>
          <a:p>
            <a:endParaRPr lang="en-US" sz="1200" baseline="0" dirty="0" smtClean="0">
              <a:solidFill>
                <a:srgbClr val="000000"/>
              </a:solidFill>
              <a:latin typeface="Arial"/>
            </a:endParaRPr>
          </a:p>
          <a:p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IN the eastern VA on-farm plots, best hybrids were: Pioneer 1184HR, SC 11AGT30 (112 RM), </a:t>
            </a:r>
            <a:r>
              <a:rPr lang="en-US" sz="1200" baseline="0" dirty="0" err="1" smtClean="0">
                <a:solidFill>
                  <a:srgbClr val="000000"/>
                </a:solidFill>
                <a:latin typeface="Arial"/>
              </a:rPr>
              <a:t>Hubner</a:t>
            </a:r>
            <a:r>
              <a:rPr lang="en-US" sz="1200" baseline="0" dirty="0" smtClean="0">
                <a:solidFill>
                  <a:srgbClr val="000000"/>
                </a:solidFill>
                <a:latin typeface="Arial"/>
              </a:rPr>
              <a:t> 5505,  and SS 684 VT3</a:t>
            </a:r>
          </a:p>
          <a:p>
            <a:endParaRPr lang="en-US" sz="1200" baseline="0" dirty="0" smtClean="0">
              <a:solidFill>
                <a:srgbClr val="000000"/>
              </a:solidFill>
              <a:latin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D2D42-3783-464B-AE6D-80D56C14A88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Hubner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Seed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H5707VT3</a:t>
            </a:r>
            <a:r>
              <a:rPr lang="en-US" dirty="0" smtClean="0"/>
              <a:t> 	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114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DEKALB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DKC63-84(VT3)		113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DEKALB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DKC64-69(GENVT3P)</a:t>
            </a:r>
            <a:r>
              <a:rPr lang="en-US" dirty="0" smtClean="0"/>
              <a:t> 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114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Dyna-Gro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57V21</a:t>
            </a:r>
            <a:r>
              <a:rPr lang="en-US" dirty="0" smtClean="0"/>
              <a:t> 	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115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AUGUSTA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A0720CBLL</a:t>
            </a:r>
            <a:r>
              <a:rPr lang="en-US" dirty="0" smtClean="0"/>
              <a:t> 	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112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Mid-Atlantic Seeds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MA8143VT3</a:t>
            </a:r>
            <a:r>
              <a:rPr lang="en-US" dirty="0" smtClean="0"/>
              <a:t> 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114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Hubner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Seed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H5753VT3</a:t>
            </a:r>
            <a:r>
              <a:rPr lang="en-US" dirty="0" smtClean="0"/>
              <a:t> 	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112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DEKALB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DKC64-24(VT3)</a:t>
            </a:r>
            <a:r>
              <a:rPr lang="en-US" dirty="0" smtClean="0"/>
              <a:t> 	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114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Garst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84J30-3000GT Brand</a:t>
            </a:r>
            <a:r>
              <a:rPr lang="en-US" dirty="0" smtClean="0"/>
              <a:t> 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112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DEKALB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DKC62-97(GENVT3P)</a:t>
            </a:r>
            <a:r>
              <a:rPr lang="en-US" dirty="0" smtClean="0"/>
              <a:t> 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112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DEKALB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DKC62-54(VT3)</a:t>
            </a:r>
            <a:r>
              <a:rPr lang="en-US" dirty="0" smtClean="0"/>
              <a:t> 	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112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Southern States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 749 VT3Pro	115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Tops in the eastern VA strip</a:t>
            </a:r>
            <a:r>
              <a:rPr lang="en-US" baseline="0" dirty="0" smtClean="0"/>
              <a:t> plot results: </a:t>
            </a:r>
            <a:r>
              <a:rPr lang="en-US" dirty="0" smtClean="0"/>
              <a:t>DKC 63-84, </a:t>
            </a:r>
            <a:r>
              <a:rPr lang="en-US" dirty="0" err="1" smtClean="0"/>
              <a:t>dyna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gro</a:t>
            </a:r>
            <a:r>
              <a:rPr lang="en-US" baseline="0" dirty="0" smtClean="0"/>
              <a:t> 57v59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D2D42-3783-464B-AE6D-80D56C14A88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	DTM </a:t>
            </a:r>
            <a:endParaRPr lang="en-US" dirty="0" smtClean="0"/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AUGUSTA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A6867CBLL</a:t>
            </a:r>
            <a:r>
              <a:rPr lang="en-US" dirty="0" smtClean="0"/>
              <a:t> 	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117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Seed Consultants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SCS 11VTT79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117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DEKALB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DKC68-05(GENVT3P)</a:t>
            </a:r>
            <a:r>
              <a:rPr lang="en-US" dirty="0" smtClean="0"/>
              <a:t> 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118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Tops in the eastern VA test were A6867,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D2D42-3783-464B-AE6D-80D56C14A88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4CE6F-8637-47A5-904D-E051E679B134}" type="datetimeFigureOut">
              <a:rPr lang="en-US" smtClean="0"/>
              <a:pPr/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C8264-D615-4F50-B091-4A155C191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nmimg.com/images/photoblo_gs/?p=2009_10_16_111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orn harvest continues as storm and election on agriculture future nears - Photo by Gary Gardiner/SmallTown Stock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dirty="0" smtClean="0"/>
              <a:t>2010 Corn Hybrid Results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Variety Selection Considerations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Adaptation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Performance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Yield &amp; Test wt.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Heading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Disease resistance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Lodging/Standability 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Use Quality Seed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  <p:pic>
        <p:nvPicPr>
          <p:cNvPr id="9219" name="Picture 3" descr="C:\Work\Pictures\corn\harvesting\MVC-624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7486" y="2057400"/>
            <a:ext cx="4572000" cy="3429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Split-field Comparison</a:t>
            </a:r>
          </a:p>
        </p:txBody>
      </p:sp>
      <p:pic>
        <p:nvPicPr>
          <p:cNvPr id="9219" name="Picture 3" descr="Kinston Soybean Field 2001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6563" y="1524000"/>
            <a:ext cx="3919537" cy="4495800"/>
          </a:xfrm>
          <a:noFill/>
        </p:spPr>
      </p:pic>
      <p:pic>
        <p:nvPicPr>
          <p:cNvPr id="9220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2347913"/>
            <a:ext cx="4114800" cy="3089275"/>
          </a:xfrm>
          <a:noFill/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1524000" y="2743200"/>
            <a:ext cx="1381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b="1">
                <a:latin typeface="Garamond" pitchFamily="18" charset="0"/>
              </a:rPr>
              <a:t>Variety A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1676400" y="4267200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b="1">
                <a:latin typeface="Garamond" pitchFamily="18" charset="0"/>
              </a:rPr>
              <a:t>Variety B</a:t>
            </a: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5410200" y="3886200"/>
            <a:ext cx="274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6096000" y="2971800"/>
            <a:ext cx="1381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b="1">
                <a:latin typeface="Garamond" pitchFamily="18" charset="0"/>
              </a:rPr>
              <a:t>Variety A</a:t>
            </a: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6400800" y="4267200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b="1">
                <a:latin typeface="Garamond" pitchFamily="18" charset="0"/>
              </a:rPr>
              <a:t>Variety 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Strip Plots (un-replicated)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600200"/>
            <a:ext cx="6477000" cy="4859338"/>
          </a:xfrm>
          <a:noFill/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76600" y="4876800"/>
            <a:ext cx="4800600" cy="1143000"/>
            <a:chOff x="2064" y="3072"/>
            <a:chExt cx="3024" cy="720"/>
          </a:xfrm>
        </p:grpSpPr>
        <p:sp>
          <p:nvSpPr>
            <p:cNvPr id="10279" name="Rectangle 5"/>
            <p:cNvSpPr>
              <a:spLocks noChangeArrowheads="1"/>
            </p:cNvSpPr>
            <p:nvPr/>
          </p:nvSpPr>
          <p:spPr bwMode="auto">
            <a:xfrm rot="190789">
              <a:off x="2064" y="3648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0" name="Rectangle 6"/>
            <p:cNvSpPr>
              <a:spLocks noChangeArrowheads="1"/>
            </p:cNvSpPr>
            <p:nvPr/>
          </p:nvSpPr>
          <p:spPr bwMode="auto">
            <a:xfrm rot="190789">
              <a:off x="2064" y="3504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1" name="Rectangle 7"/>
            <p:cNvSpPr>
              <a:spLocks noChangeArrowheads="1"/>
            </p:cNvSpPr>
            <p:nvPr/>
          </p:nvSpPr>
          <p:spPr bwMode="auto">
            <a:xfrm rot="190789">
              <a:off x="2064" y="3072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2" name="Rectangle 8"/>
            <p:cNvSpPr>
              <a:spLocks noChangeArrowheads="1"/>
            </p:cNvSpPr>
            <p:nvPr/>
          </p:nvSpPr>
          <p:spPr bwMode="auto">
            <a:xfrm rot="190789">
              <a:off x="2064" y="3360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3" name="Rectangle 9"/>
            <p:cNvSpPr>
              <a:spLocks noChangeArrowheads="1"/>
            </p:cNvSpPr>
            <p:nvPr/>
          </p:nvSpPr>
          <p:spPr bwMode="auto">
            <a:xfrm rot="190789">
              <a:off x="2064" y="3216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276600" y="3505200"/>
            <a:ext cx="4800600" cy="1143000"/>
            <a:chOff x="2064" y="2208"/>
            <a:chExt cx="3024" cy="720"/>
          </a:xfrm>
        </p:grpSpPr>
        <p:sp>
          <p:nvSpPr>
            <p:cNvPr id="10274" name="Rectangle 11"/>
            <p:cNvSpPr>
              <a:spLocks noChangeArrowheads="1"/>
            </p:cNvSpPr>
            <p:nvPr/>
          </p:nvSpPr>
          <p:spPr bwMode="auto">
            <a:xfrm rot="190789">
              <a:off x="2064" y="2784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5" name="Rectangle 12"/>
            <p:cNvSpPr>
              <a:spLocks noChangeArrowheads="1"/>
            </p:cNvSpPr>
            <p:nvPr/>
          </p:nvSpPr>
          <p:spPr bwMode="auto">
            <a:xfrm rot="190789">
              <a:off x="2064" y="2640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6" name="Rectangle 13"/>
            <p:cNvSpPr>
              <a:spLocks noChangeArrowheads="1"/>
            </p:cNvSpPr>
            <p:nvPr/>
          </p:nvSpPr>
          <p:spPr bwMode="auto">
            <a:xfrm rot="190789">
              <a:off x="2064" y="2208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7" name="Rectangle 14"/>
            <p:cNvSpPr>
              <a:spLocks noChangeArrowheads="1"/>
            </p:cNvSpPr>
            <p:nvPr/>
          </p:nvSpPr>
          <p:spPr bwMode="auto">
            <a:xfrm rot="190789">
              <a:off x="2064" y="2496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8" name="Rectangle 15"/>
            <p:cNvSpPr>
              <a:spLocks noChangeArrowheads="1"/>
            </p:cNvSpPr>
            <p:nvPr/>
          </p:nvSpPr>
          <p:spPr bwMode="auto">
            <a:xfrm rot="190789">
              <a:off x="2064" y="2352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76600" y="2133600"/>
            <a:ext cx="4038600" cy="1143000"/>
            <a:chOff x="2064" y="1344"/>
            <a:chExt cx="2544" cy="720"/>
          </a:xfrm>
        </p:grpSpPr>
        <p:sp>
          <p:nvSpPr>
            <p:cNvPr id="10269" name="Rectangle 17"/>
            <p:cNvSpPr>
              <a:spLocks noChangeArrowheads="1"/>
            </p:cNvSpPr>
            <p:nvPr/>
          </p:nvSpPr>
          <p:spPr bwMode="auto">
            <a:xfrm rot="190789">
              <a:off x="2064" y="1920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0" name="Rectangle 18"/>
            <p:cNvSpPr>
              <a:spLocks noChangeArrowheads="1"/>
            </p:cNvSpPr>
            <p:nvPr/>
          </p:nvSpPr>
          <p:spPr bwMode="auto">
            <a:xfrm rot="190789">
              <a:off x="2064" y="1776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1" name="Rectangle 19"/>
            <p:cNvSpPr>
              <a:spLocks noChangeArrowheads="1"/>
            </p:cNvSpPr>
            <p:nvPr/>
          </p:nvSpPr>
          <p:spPr bwMode="auto">
            <a:xfrm rot="190789">
              <a:off x="2064" y="1344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2" name="Rectangle 20"/>
            <p:cNvSpPr>
              <a:spLocks noChangeArrowheads="1"/>
            </p:cNvSpPr>
            <p:nvPr/>
          </p:nvSpPr>
          <p:spPr bwMode="auto">
            <a:xfrm rot="190789">
              <a:off x="2064" y="1632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3" name="Rectangle 21"/>
            <p:cNvSpPr>
              <a:spLocks noChangeArrowheads="1"/>
            </p:cNvSpPr>
            <p:nvPr/>
          </p:nvSpPr>
          <p:spPr bwMode="auto">
            <a:xfrm rot="190789">
              <a:off x="2064" y="1488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47" name="Rectangle 22"/>
          <p:cNvSpPr>
            <a:spLocks noChangeArrowheads="1"/>
          </p:cNvSpPr>
          <p:nvPr/>
        </p:nvSpPr>
        <p:spPr bwMode="auto">
          <a:xfrm rot="190789">
            <a:off x="3276600" y="4648200"/>
            <a:ext cx="4800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Rectangle 23"/>
          <p:cNvSpPr>
            <a:spLocks noChangeArrowheads="1"/>
          </p:cNvSpPr>
          <p:nvPr/>
        </p:nvSpPr>
        <p:spPr bwMode="auto">
          <a:xfrm rot="190789">
            <a:off x="3276600" y="6019800"/>
            <a:ext cx="4800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Rectangle 24"/>
          <p:cNvSpPr>
            <a:spLocks noChangeArrowheads="1"/>
          </p:cNvSpPr>
          <p:nvPr/>
        </p:nvSpPr>
        <p:spPr bwMode="auto">
          <a:xfrm rot="190789">
            <a:off x="3276600" y="3276600"/>
            <a:ext cx="403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Text Box 25"/>
          <p:cNvSpPr txBox="1">
            <a:spLocks noChangeArrowheads="1"/>
          </p:cNvSpPr>
          <p:nvPr/>
        </p:nvSpPr>
        <p:spPr bwMode="auto">
          <a:xfrm>
            <a:off x="3260725" y="19542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</a:t>
            </a:r>
          </a:p>
        </p:txBody>
      </p:sp>
      <p:sp>
        <p:nvSpPr>
          <p:cNvPr id="10251" name="Text Box 26"/>
          <p:cNvSpPr txBox="1">
            <a:spLocks noChangeArrowheads="1"/>
          </p:cNvSpPr>
          <p:nvPr/>
        </p:nvSpPr>
        <p:spPr bwMode="auto">
          <a:xfrm>
            <a:off x="3336925" y="21828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2</a:t>
            </a:r>
          </a:p>
        </p:txBody>
      </p:sp>
      <p:sp>
        <p:nvSpPr>
          <p:cNvPr id="10252" name="Text Box 27"/>
          <p:cNvSpPr txBox="1">
            <a:spLocks noChangeArrowheads="1"/>
          </p:cNvSpPr>
          <p:nvPr/>
        </p:nvSpPr>
        <p:spPr bwMode="auto">
          <a:xfrm>
            <a:off x="3641725" y="24876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>
              <a:latin typeface="Garamond" pitchFamily="18" charset="0"/>
            </a:endParaRPr>
          </a:p>
        </p:txBody>
      </p:sp>
      <p:sp>
        <p:nvSpPr>
          <p:cNvPr id="10253" name="Text Box 28"/>
          <p:cNvSpPr txBox="1">
            <a:spLocks noChangeArrowheads="1"/>
          </p:cNvSpPr>
          <p:nvPr/>
        </p:nvSpPr>
        <p:spPr bwMode="auto">
          <a:xfrm>
            <a:off x="3260725" y="24114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3</a:t>
            </a:r>
          </a:p>
        </p:txBody>
      </p:sp>
      <p:sp>
        <p:nvSpPr>
          <p:cNvPr id="10254" name="Text Box 29"/>
          <p:cNvSpPr txBox="1">
            <a:spLocks noChangeArrowheads="1"/>
          </p:cNvSpPr>
          <p:nvPr/>
        </p:nvSpPr>
        <p:spPr bwMode="auto">
          <a:xfrm>
            <a:off x="3336925" y="26400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4</a:t>
            </a:r>
          </a:p>
        </p:txBody>
      </p:sp>
      <p:sp>
        <p:nvSpPr>
          <p:cNvPr id="10255" name="Text Box 30"/>
          <p:cNvSpPr txBox="1">
            <a:spLocks noChangeArrowheads="1"/>
          </p:cNvSpPr>
          <p:nvPr/>
        </p:nvSpPr>
        <p:spPr bwMode="auto">
          <a:xfrm>
            <a:off x="3336925" y="28686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5</a:t>
            </a:r>
          </a:p>
        </p:txBody>
      </p:sp>
      <p:sp>
        <p:nvSpPr>
          <p:cNvPr id="10256" name="Text Box 31"/>
          <p:cNvSpPr txBox="1">
            <a:spLocks noChangeArrowheads="1"/>
          </p:cNvSpPr>
          <p:nvPr/>
        </p:nvSpPr>
        <p:spPr bwMode="auto">
          <a:xfrm>
            <a:off x="3352800" y="3124200"/>
            <a:ext cx="292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6</a:t>
            </a:r>
          </a:p>
        </p:txBody>
      </p:sp>
      <p:sp>
        <p:nvSpPr>
          <p:cNvPr id="10257" name="Text Box 32"/>
          <p:cNvSpPr txBox="1">
            <a:spLocks noChangeArrowheads="1"/>
          </p:cNvSpPr>
          <p:nvPr/>
        </p:nvSpPr>
        <p:spPr bwMode="auto">
          <a:xfrm>
            <a:off x="3336925" y="33258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7</a:t>
            </a:r>
          </a:p>
        </p:txBody>
      </p:sp>
      <p:sp>
        <p:nvSpPr>
          <p:cNvPr id="10258" name="Text Box 33"/>
          <p:cNvSpPr txBox="1">
            <a:spLocks noChangeArrowheads="1"/>
          </p:cNvSpPr>
          <p:nvPr/>
        </p:nvSpPr>
        <p:spPr bwMode="auto">
          <a:xfrm>
            <a:off x="3336925" y="35544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8</a:t>
            </a:r>
          </a:p>
        </p:txBody>
      </p:sp>
      <p:sp>
        <p:nvSpPr>
          <p:cNvPr id="10259" name="Text Box 34"/>
          <p:cNvSpPr txBox="1">
            <a:spLocks noChangeArrowheads="1"/>
          </p:cNvSpPr>
          <p:nvPr/>
        </p:nvSpPr>
        <p:spPr bwMode="auto">
          <a:xfrm>
            <a:off x="3352800" y="3733800"/>
            <a:ext cx="292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9</a:t>
            </a:r>
          </a:p>
        </p:txBody>
      </p:sp>
      <p:sp>
        <p:nvSpPr>
          <p:cNvPr id="10260" name="Text Box 35"/>
          <p:cNvSpPr txBox="1">
            <a:spLocks noChangeArrowheads="1"/>
          </p:cNvSpPr>
          <p:nvPr/>
        </p:nvSpPr>
        <p:spPr bwMode="auto">
          <a:xfrm>
            <a:off x="3336925" y="4011613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10</a:t>
            </a:r>
          </a:p>
        </p:txBody>
      </p:sp>
      <p:sp>
        <p:nvSpPr>
          <p:cNvPr id="10261" name="Text Box 36"/>
          <p:cNvSpPr txBox="1">
            <a:spLocks noChangeArrowheads="1"/>
          </p:cNvSpPr>
          <p:nvPr/>
        </p:nvSpPr>
        <p:spPr bwMode="auto">
          <a:xfrm>
            <a:off x="3260725" y="4240213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11</a:t>
            </a:r>
          </a:p>
        </p:txBody>
      </p:sp>
      <p:sp>
        <p:nvSpPr>
          <p:cNvPr id="10262" name="Text Box 37"/>
          <p:cNvSpPr txBox="1">
            <a:spLocks noChangeArrowheads="1"/>
          </p:cNvSpPr>
          <p:nvPr/>
        </p:nvSpPr>
        <p:spPr bwMode="auto">
          <a:xfrm>
            <a:off x="3336925" y="4468813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12</a:t>
            </a:r>
          </a:p>
        </p:txBody>
      </p:sp>
      <p:sp>
        <p:nvSpPr>
          <p:cNvPr id="10263" name="Text Box 38"/>
          <p:cNvSpPr txBox="1">
            <a:spLocks noChangeArrowheads="1"/>
          </p:cNvSpPr>
          <p:nvPr/>
        </p:nvSpPr>
        <p:spPr bwMode="auto">
          <a:xfrm>
            <a:off x="3336925" y="4697413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13</a:t>
            </a:r>
          </a:p>
        </p:txBody>
      </p:sp>
      <p:sp>
        <p:nvSpPr>
          <p:cNvPr id="10264" name="Text Box 39"/>
          <p:cNvSpPr txBox="1">
            <a:spLocks noChangeArrowheads="1"/>
          </p:cNvSpPr>
          <p:nvPr/>
        </p:nvSpPr>
        <p:spPr bwMode="auto">
          <a:xfrm>
            <a:off x="3336925" y="4926013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14</a:t>
            </a:r>
          </a:p>
        </p:txBody>
      </p:sp>
      <p:sp>
        <p:nvSpPr>
          <p:cNvPr id="10265" name="Text Box 40"/>
          <p:cNvSpPr txBox="1">
            <a:spLocks noChangeArrowheads="1"/>
          </p:cNvSpPr>
          <p:nvPr/>
        </p:nvSpPr>
        <p:spPr bwMode="auto">
          <a:xfrm>
            <a:off x="3336925" y="5154613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15</a:t>
            </a:r>
          </a:p>
        </p:txBody>
      </p:sp>
      <p:sp>
        <p:nvSpPr>
          <p:cNvPr id="10266" name="Text Box 41"/>
          <p:cNvSpPr txBox="1">
            <a:spLocks noChangeArrowheads="1"/>
          </p:cNvSpPr>
          <p:nvPr/>
        </p:nvSpPr>
        <p:spPr bwMode="auto">
          <a:xfrm>
            <a:off x="3336925" y="5383213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16</a:t>
            </a:r>
          </a:p>
        </p:txBody>
      </p:sp>
      <p:sp>
        <p:nvSpPr>
          <p:cNvPr id="10267" name="Text Box 42"/>
          <p:cNvSpPr txBox="1">
            <a:spLocks noChangeArrowheads="1"/>
          </p:cNvSpPr>
          <p:nvPr/>
        </p:nvSpPr>
        <p:spPr bwMode="auto">
          <a:xfrm>
            <a:off x="3336925" y="5611813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17</a:t>
            </a:r>
          </a:p>
        </p:txBody>
      </p:sp>
      <p:sp>
        <p:nvSpPr>
          <p:cNvPr id="10268" name="Text Box 43"/>
          <p:cNvSpPr txBox="1">
            <a:spLocks noChangeArrowheads="1"/>
          </p:cNvSpPr>
          <p:nvPr/>
        </p:nvSpPr>
        <p:spPr bwMode="auto">
          <a:xfrm>
            <a:off x="3352800" y="5791200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Strip Plots (un-replicated)</a:t>
            </a:r>
            <a:br>
              <a:rPr lang="en-US" sz="4000" smtClean="0"/>
            </a:br>
            <a:r>
              <a:rPr lang="en-US" sz="4000" smtClean="0"/>
              <a:t>With Check Plots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600200"/>
            <a:ext cx="6477000" cy="4859338"/>
          </a:xfrm>
          <a:noFill/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76600" y="4876800"/>
            <a:ext cx="4800600" cy="1143000"/>
            <a:chOff x="2064" y="3072"/>
            <a:chExt cx="3024" cy="720"/>
          </a:xfrm>
        </p:grpSpPr>
        <p:sp>
          <p:nvSpPr>
            <p:cNvPr id="12331" name="Rectangle 5"/>
            <p:cNvSpPr>
              <a:spLocks noChangeArrowheads="1"/>
            </p:cNvSpPr>
            <p:nvPr/>
          </p:nvSpPr>
          <p:spPr bwMode="auto">
            <a:xfrm rot="190789">
              <a:off x="2064" y="3648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2" name="Rectangle 6"/>
            <p:cNvSpPr>
              <a:spLocks noChangeArrowheads="1"/>
            </p:cNvSpPr>
            <p:nvPr/>
          </p:nvSpPr>
          <p:spPr bwMode="auto">
            <a:xfrm rot="190789">
              <a:off x="2064" y="3504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3" name="Rectangle 7"/>
            <p:cNvSpPr>
              <a:spLocks noChangeArrowheads="1"/>
            </p:cNvSpPr>
            <p:nvPr/>
          </p:nvSpPr>
          <p:spPr bwMode="auto">
            <a:xfrm rot="190789">
              <a:off x="2064" y="3072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4" name="Rectangle 8"/>
            <p:cNvSpPr>
              <a:spLocks noChangeArrowheads="1"/>
            </p:cNvSpPr>
            <p:nvPr/>
          </p:nvSpPr>
          <p:spPr bwMode="auto">
            <a:xfrm rot="190789">
              <a:off x="2064" y="3360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5" name="Rectangle 9"/>
            <p:cNvSpPr>
              <a:spLocks noChangeArrowheads="1"/>
            </p:cNvSpPr>
            <p:nvPr/>
          </p:nvSpPr>
          <p:spPr bwMode="auto">
            <a:xfrm rot="190789">
              <a:off x="2064" y="3216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276600" y="3505200"/>
            <a:ext cx="4800600" cy="1143000"/>
            <a:chOff x="2064" y="2208"/>
            <a:chExt cx="3024" cy="720"/>
          </a:xfrm>
        </p:grpSpPr>
        <p:sp>
          <p:nvSpPr>
            <p:cNvPr id="12326" name="Rectangle 11"/>
            <p:cNvSpPr>
              <a:spLocks noChangeArrowheads="1"/>
            </p:cNvSpPr>
            <p:nvPr/>
          </p:nvSpPr>
          <p:spPr bwMode="auto">
            <a:xfrm rot="190789">
              <a:off x="2064" y="2784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7" name="Rectangle 12"/>
            <p:cNvSpPr>
              <a:spLocks noChangeArrowheads="1"/>
            </p:cNvSpPr>
            <p:nvPr/>
          </p:nvSpPr>
          <p:spPr bwMode="auto">
            <a:xfrm rot="190789">
              <a:off x="2064" y="2640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8" name="Rectangle 13"/>
            <p:cNvSpPr>
              <a:spLocks noChangeArrowheads="1"/>
            </p:cNvSpPr>
            <p:nvPr/>
          </p:nvSpPr>
          <p:spPr bwMode="auto">
            <a:xfrm rot="190789">
              <a:off x="2064" y="2208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9" name="Rectangle 14"/>
            <p:cNvSpPr>
              <a:spLocks noChangeArrowheads="1"/>
            </p:cNvSpPr>
            <p:nvPr/>
          </p:nvSpPr>
          <p:spPr bwMode="auto">
            <a:xfrm rot="190789">
              <a:off x="2064" y="2496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30" name="Rectangle 15"/>
            <p:cNvSpPr>
              <a:spLocks noChangeArrowheads="1"/>
            </p:cNvSpPr>
            <p:nvPr/>
          </p:nvSpPr>
          <p:spPr bwMode="auto">
            <a:xfrm rot="190789">
              <a:off x="2064" y="2352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76600" y="2133600"/>
            <a:ext cx="4038600" cy="1143000"/>
            <a:chOff x="2064" y="1344"/>
            <a:chExt cx="2544" cy="720"/>
          </a:xfrm>
        </p:grpSpPr>
        <p:sp>
          <p:nvSpPr>
            <p:cNvPr id="12321" name="Rectangle 17"/>
            <p:cNvSpPr>
              <a:spLocks noChangeArrowheads="1"/>
            </p:cNvSpPr>
            <p:nvPr/>
          </p:nvSpPr>
          <p:spPr bwMode="auto">
            <a:xfrm rot="190789">
              <a:off x="2064" y="1920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2" name="Rectangle 18"/>
            <p:cNvSpPr>
              <a:spLocks noChangeArrowheads="1"/>
            </p:cNvSpPr>
            <p:nvPr/>
          </p:nvSpPr>
          <p:spPr bwMode="auto">
            <a:xfrm rot="190789">
              <a:off x="2064" y="1776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3" name="Rectangle 19"/>
            <p:cNvSpPr>
              <a:spLocks noChangeArrowheads="1"/>
            </p:cNvSpPr>
            <p:nvPr/>
          </p:nvSpPr>
          <p:spPr bwMode="auto">
            <a:xfrm rot="190789">
              <a:off x="2064" y="1344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4" name="Rectangle 20"/>
            <p:cNvSpPr>
              <a:spLocks noChangeArrowheads="1"/>
            </p:cNvSpPr>
            <p:nvPr/>
          </p:nvSpPr>
          <p:spPr bwMode="auto">
            <a:xfrm rot="190789">
              <a:off x="2064" y="1632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5" name="Rectangle 21"/>
            <p:cNvSpPr>
              <a:spLocks noChangeArrowheads="1"/>
            </p:cNvSpPr>
            <p:nvPr/>
          </p:nvSpPr>
          <p:spPr bwMode="auto">
            <a:xfrm rot="190789">
              <a:off x="2064" y="1488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95" name="Rectangle 22"/>
          <p:cNvSpPr>
            <a:spLocks noChangeArrowheads="1"/>
          </p:cNvSpPr>
          <p:nvPr/>
        </p:nvSpPr>
        <p:spPr bwMode="auto">
          <a:xfrm rot="190789">
            <a:off x="3276600" y="4648200"/>
            <a:ext cx="48006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Rectangle 23"/>
          <p:cNvSpPr>
            <a:spLocks noChangeArrowheads="1"/>
          </p:cNvSpPr>
          <p:nvPr/>
        </p:nvSpPr>
        <p:spPr bwMode="auto">
          <a:xfrm rot="190789">
            <a:off x="3276600" y="6019800"/>
            <a:ext cx="48006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Rectangle 24"/>
          <p:cNvSpPr>
            <a:spLocks noChangeArrowheads="1"/>
          </p:cNvSpPr>
          <p:nvPr/>
        </p:nvSpPr>
        <p:spPr bwMode="auto">
          <a:xfrm rot="190789">
            <a:off x="3276600" y="3276600"/>
            <a:ext cx="40386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Text Box 25"/>
          <p:cNvSpPr txBox="1">
            <a:spLocks noChangeArrowheads="1"/>
          </p:cNvSpPr>
          <p:nvPr/>
        </p:nvSpPr>
        <p:spPr bwMode="auto">
          <a:xfrm>
            <a:off x="3260725" y="19542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1</a:t>
            </a:r>
          </a:p>
        </p:txBody>
      </p:sp>
      <p:sp>
        <p:nvSpPr>
          <p:cNvPr id="12299" name="Text Box 26"/>
          <p:cNvSpPr txBox="1">
            <a:spLocks noChangeArrowheads="1"/>
          </p:cNvSpPr>
          <p:nvPr/>
        </p:nvSpPr>
        <p:spPr bwMode="auto">
          <a:xfrm>
            <a:off x="3336925" y="21828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2</a:t>
            </a:r>
          </a:p>
        </p:txBody>
      </p:sp>
      <p:sp>
        <p:nvSpPr>
          <p:cNvPr id="12300" name="Text Box 27"/>
          <p:cNvSpPr txBox="1">
            <a:spLocks noChangeArrowheads="1"/>
          </p:cNvSpPr>
          <p:nvPr/>
        </p:nvSpPr>
        <p:spPr bwMode="auto">
          <a:xfrm>
            <a:off x="3641725" y="24876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>
              <a:latin typeface="Garamond" pitchFamily="18" charset="0"/>
            </a:endParaRPr>
          </a:p>
        </p:txBody>
      </p:sp>
      <p:sp>
        <p:nvSpPr>
          <p:cNvPr id="12301" name="Text Box 28"/>
          <p:cNvSpPr txBox="1">
            <a:spLocks noChangeArrowheads="1"/>
          </p:cNvSpPr>
          <p:nvPr/>
        </p:nvSpPr>
        <p:spPr bwMode="auto">
          <a:xfrm>
            <a:off x="3260725" y="24114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3</a:t>
            </a:r>
          </a:p>
        </p:txBody>
      </p:sp>
      <p:sp>
        <p:nvSpPr>
          <p:cNvPr id="12302" name="Text Box 29"/>
          <p:cNvSpPr txBox="1">
            <a:spLocks noChangeArrowheads="1"/>
          </p:cNvSpPr>
          <p:nvPr/>
        </p:nvSpPr>
        <p:spPr bwMode="auto">
          <a:xfrm>
            <a:off x="3336925" y="26400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4</a:t>
            </a:r>
          </a:p>
        </p:txBody>
      </p:sp>
      <p:sp>
        <p:nvSpPr>
          <p:cNvPr id="12303" name="Text Box 30"/>
          <p:cNvSpPr txBox="1">
            <a:spLocks noChangeArrowheads="1"/>
          </p:cNvSpPr>
          <p:nvPr/>
        </p:nvSpPr>
        <p:spPr bwMode="auto">
          <a:xfrm>
            <a:off x="3336925" y="2868613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Garamond" pitchFamily="18" charset="0"/>
              </a:rPr>
              <a:t>5</a:t>
            </a:r>
          </a:p>
        </p:txBody>
      </p: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3352800" y="3352800"/>
            <a:ext cx="400050" cy="1254125"/>
            <a:chOff x="2102" y="1968"/>
            <a:chExt cx="252" cy="790"/>
          </a:xfrm>
        </p:grpSpPr>
        <p:sp>
          <p:nvSpPr>
            <p:cNvPr id="12316" name="Text Box 32"/>
            <p:cNvSpPr txBox="1">
              <a:spLocks noChangeArrowheads="1"/>
            </p:cNvSpPr>
            <p:nvPr/>
          </p:nvSpPr>
          <p:spPr bwMode="auto">
            <a:xfrm>
              <a:off x="2112" y="1968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6</a:t>
              </a:r>
            </a:p>
          </p:txBody>
        </p:sp>
        <p:sp>
          <p:nvSpPr>
            <p:cNvPr id="12317" name="Text Box 33"/>
            <p:cNvSpPr txBox="1">
              <a:spLocks noChangeArrowheads="1"/>
            </p:cNvSpPr>
            <p:nvPr/>
          </p:nvSpPr>
          <p:spPr bwMode="auto">
            <a:xfrm>
              <a:off x="2102" y="2095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7</a:t>
              </a:r>
            </a:p>
          </p:txBody>
        </p:sp>
        <p:sp>
          <p:nvSpPr>
            <p:cNvPr id="12318" name="Text Box 34"/>
            <p:cNvSpPr txBox="1">
              <a:spLocks noChangeArrowheads="1"/>
            </p:cNvSpPr>
            <p:nvPr/>
          </p:nvSpPr>
          <p:spPr bwMode="auto">
            <a:xfrm>
              <a:off x="2102" y="2239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8</a:t>
              </a:r>
            </a:p>
          </p:txBody>
        </p:sp>
        <p:sp>
          <p:nvSpPr>
            <p:cNvPr id="12319" name="Text Box 35"/>
            <p:cNvSpPr txBox="1">
              <a:spLocks noChangeArrowheads="1"/>
            </p:cNvSpPr>
            <p:nvPr/>
          </p:nvSpPr>
          <p:spPr bwMode="auto">
            <a:xfrm>
              <a:off x="2112" y="2352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9</a:t>
              </a:r>
            </a:p>
          </p:txBody>
        </p:sp>
        <p:sp>
          <p:nvSpPr>
            <p:cNvPr id="12320" name="Text Box 36"/>
            <p:cNvSpPr txBox="1">
              <a:spLocks noChangeArrowheads="1"/>
            </p:cNvSpPr>
            <p:nvPr/>
          </p:nvSpPr>
          <p:spPr bwMode="auto">
            <a:xfrm>
              <a:off x="2102" y="2527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10</a:t>
              </a:r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3200400" y="4724400"/>
            <a:ext cx="476250" cy="1281113"/>
            <a:chOff x="2054" y="2671"/>
            <a:chExt cx="300" cy="807"/>
          </a:xfrm>
        </p:grpSpPr>
        <p:sp>
          <p:nvSpPr>
            <p:cNvPr id="12311" name="Text Box 38"/>
            <p:cNvSpPr txBox="1">
              <a:spLocks noChangeArrowheads="1"/>
            </p:cNvSpPr>
            <p:nvPr/>
          </p:nvSpPr>
          <p:spPr bwMode="auto">
            <a:xfrm>
              <a:off x="2054" y="2671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11</a:t>
              </a:r>
            </a:p>
          </p:txBody>
        </p:sp>
        <p:sp>
          <p:nvSpPr>
            <p:cNvPr id="12312" name="Text Box 39"/>
            <p:cNvSpPr txBox="1">
              <a:spLocks noChangeArrowheads="1"/>
            </p:cNvSpPr>
            <p:nvPr/>
          </p:nvSpPr>
          <p:spPr bwMode="auto">
            <a:xfrm>
              <a:off x="2102" y="2815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12</a:t>
              </a:r>
            </a:p>
          </p:txBody>
        </p:sp>
        <p:sp>
          <p:nvSpPr>
            <p:cNvPr id="12313" name="Text Box 40"/>
            <p:cNvSpPr txBox="1">
              <a:spLocks noChangeArrowheads="1"/>
            </p:cNvSpPr>
            <p:nvPr/>
          </p:nvSpPr>
          <p:spPr bwMode="auto">
            <a:xfrm>
              <a:off x="2102" y="2959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13</a:t>
              </a:r>
            </a:p>
          </p:txBody>
        </p:sp>
        <p:sp>
          <p:nvSpPr>
            <p:cNvPr id="12314" name="Text Box 41"/>
            <p:cNvSpPr txBox="1">
              <a:spLocks noChangeArrowheads="1"/>
            </p:cNvSpPr>
            <p:nvPr/>
          </p:nvSpPr>
          <p:spPr bwMode="auto">
            <a:xfrm>
              <a:off x="2102" y="3103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14</a:t>
              </a:r>
            </a:p>
          </p:txBody>
        </p:sp>
        <p:sp>
          <p:nvSpPr>
            <p:cNvPr id="12315" name="Text Box 42"/>
            <p:cNvSpPr txBox="1">
              <a:spLocks noChangeArrowheads="1"/>
            </p:cNvSpPr>
            <p:nvPr/>
          </p:nvSpPr>
          <p:spPr bwMode="auto">
            <a:xfrm>
              <a:off x="2102" y="3247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15</a:t>
              </a:r>
            </a:p>
          </p:txBody>
        </p:sp>
      </p:grpSp>
      <p:sp>
        <p:nvSpPr>
          <p:cNvPr id="12306" name="Rectangle 43"/>
          <p:cNvSpPr>
            <a:spLocks noChangeArrowheads="1"/>
          </p:cNvSpPr>
          <p:nvPr/>
        </p:nvSpPr>
        <p:spPr bwMode="auto">
          <a:xfrm rot="190789">
            <a:off x="3276600" y="1905000"/>
            <a:ext cx="40386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7" name="Text Box 44"/>
          <p:cNvSpPr txBox="1">
            <a:spLocks noChangeArrowheads="1"/>
          </p:cNvSpPr>
          <p:nvPr/>
        </p:nvSpPr>
        <p:spPr bwMode="auto">
          <a:xfrm>
            <a:off x="3260725" y="1725613"/>
            <a:ext cx="328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FFFF00"/>
                </a:solidFill>
                <a:latin typeface="Garamond" pitchFamily="18" charset="0"/>
              </a:rPr>
              <a:t>C</a:t>
            </a:r>
          </a:p>
        </p:txBody>
      </p:sp>
      <p:sp>
        <p:nvSpPr>
          <p:cNvPr id="12308" name="Text Box 45"/>
          <p:cNvSpPr txBox="1">
            <a:spLocks noChangeArrowheads="1"/>
          </p:cNvSpPr>
          <p:nvPr/>
        </p:nvSpPr>
        <p:spPr bwMode="auto">
          <a:xfrm>
            <a:off x="3336925" y="3097213"/>
            <a:ext cx="328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FFFF00"/>
                </a:solidFill>
                <a:latin typeface="Garamond" pitchFamily="18" charset="0"/>
              </a:rPr>
              <a:t>C</a:t>
            </a:r>
          </a:p>
        </p:txBody>
      </p:sp>
      <p:sp>
        <p:nvSpPr>
          <p:cNvPr id="12309" name="Text Box 46"/>
          <p:cNvSpPr txBox="1">
            <a:spLocks noChangeArrowheads="1"/>
          </p:cNvSpPr>
          <p:nvPr/>
        </p:nvSpPr>
        <p:spPr bwMode="auto">
          <a:xfrm>
            <a:off x="3336925" y="4468813"/>
            <a:ext cx="328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FFFF00"/>
                </a:solidFill>
                <a:latin typeface="Garamond" pitchFamily="18" charset="0"/>
              </a:rPr>
              <a:t>C</a:t>
            </a:r>
          </a:p>
        </p:txBody>
      </p:sp>
      <p:sp>
        <p:nvSpPr>
          <p:cNvPr id="12310" name="Text Box 47"/>
          <p:cNvSpPr txBox="1">
            <a:spLocks noChangeArrowheads="1"/>
          </p:cNvSpPr>
          <p:nvPr/>
        </p:nvSpPr>
        <p:spPr bwMode="auto">
          <a:xfrm>
            <a:off x="3336925" y="5840413"/>
            <a:ext cx="328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FFFF00"/>
                </a:solidFill>
                <a:latin typeface="Garamond" pitchFamily="18" charset="0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Head-to-Head Comparisons (replicated)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676400"/>
            <a:ext cx="6477000" cy="4859338"/>
          </a:xfrm>
          <a:noFill/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76600" y="4876800"/>
            <a:ext cx="4800600" cy="1143000"/>
            <a:chOff x="2064" y="3072"/>
            <a:chExt cx="3024" cy="720"/>
          </a:xfrm>
        </p:grpSpPr>
        <p:sp>
          <p:nvSpPr>
            <p:cNvPr id="14384" name="Rectangle 5"/>
            <p:cNvSpPr>
              <a:spLocks noChangeArrowheads="1"/>
            </p:cNvSpPr>
            <p:nvPr/>
          </p:nvSpPr>
          <p:spPr bwMode="auto">
            <a:xfrm rot="190789">
              <a:off x="2064" y="3648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5" name="Rectangle 6"/>
            <p:cNvSpPr>
              <a:spLocks noChangeArrowheads="1"/>
            </p:cNvSpPr>
            <p:nvPr/>
          </p:nvSpPr>
          <p:spPr bwMode="auto">
            <a:xfrm rot="190789">
              <a:off x="2064" y="3504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6" name="Rectangle 7"/>
            <p:cNvSpPr>
              <a:spLocks noChangeArrowheads="1"/>
            </p:cNvSpPr>
            <p:nvPr/>
          </p:nvSpPr>
          <p:spPr bwMode="auto">
            <a:xfrm rot="190789">
              <a:off x="2064" y="3072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7" name="Rectangle 8"/>
            <p:cNvSpPr>
              <a:spLocks noChangeArrowheads="1"/>
            </p:cNvSpPr>
            <p:nvPr/>
          </p:nvSpPr>
          <p:spPr bwMode="auto">
            <a:xfrm rot="190789">
              <a:off x="2064" y="3360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8" name="Rectangle 9"/>
            <p:cNvSpPr>
              <a:spLocks noChangeArrowheads="1"/>
            </p:cNvSpPr>
            <p:nvPr/>
          </p:nvSpPr>
          <p:spPr bwMode="auto">
            <a:xfrm rot="190789">
              <a:off x="2064" y="3216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276600" y="3505200"/>
            <a:ext cx="4800600" cy="1143000"/>
            <a:chOff x="2064" y="2208"/>
            <a:chExt cx="3024" cy="720"/>
          </a:xfrm>
        </p:grpSpPr>
        <p:sp>
          <p:nvSpPr>
            <p:cNvPr id="14379" name="Rectangle 11"/>
            <p:cNvSpPr>
              <a:spLocks noChangeArrowheads="1"/>
            </p:cNvSpPr>
            <p:nvPr/>
          </p:nvSpPr>
          <p:spPr bwMode="auto">
            <a:xfrm rot="190789">
              <a:off x="2064" y="2784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0" name="Rectangle 12"/>
            <p:cNvSpPr>
              <a:spLocks noChangeArrowheads="1"/>
            </p:cNvSpPr>
            <p:nvPr/>
          </p:nvSpPr>
          <p:spPr bwMode="auto">
            <a:xfrm rot="190789">
              <a:off x="2064" y="2640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1" name="Rectangle 13"/>
            <p:cNvSpPr>
              <a:spLocks noChangeArrowheads="1"/>
            </p:cNvSpPr>
            <p:nvPr/>
          </p:nvSpPr>
          <p:spPr bwMode="auto">
            <a:xfrm rot="190789">
              <a:off x="2064" y="2208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2" name="Rectangle 14"/>
            <p:cNvSpPr>
              <a:spLocks noChangeArrowheads="1"/>
            </p:cNvSpPr>
            <p:nvPr/>
          </p:nvSpPr>
          <p:spPr bwMode="auto">
            <a:xfrm rot="190789">
              <a:off x="2064" y="2496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3" name="Rectangle 15"/>
            <p:cNvSpPr>
              <a:spLocks noChangeArrowheads="1"/>
            </p:cNvSpPr>
            <p:nvPr/>
          </p:nvSpPr>
          <p:spPr bwMode="auto">
            <a:xfrm rot="190789">
              <a:off x="2064" y="2352"/>
              <a:ext cx="302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76600" y="2133600"/>
            <a:ext cx="4038600" cy="1143000"/>
            <a:chOff x="2064" y="1344"/>
            <a:chExt cx="2544" cy="720"/>
          </a:xfrm>
        </p:grpSpPr>
        <p:sp>
          <p:nvSpPr>
            <p:cNvPr id="14374" name="Rectangle 17"/>
            <p:cNvSpPr>
              <a:spLocks noChangeArrowheads="1"/>
            </p:cNvSpPr>
            <p:nvPr/>
          </p:nvSpPr>
          <p:spPr bwMode="auto">
            <a:xfrm rot="190789">
              <a:off x="2064" y="1920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5" name="Rectangle 18"/>
            <p:cNvSpPr>
              <a:spLocks noChangeArrowheads="1"/>
            </p:cNvSpPr>
            <p:nvPr/>
          </p:nvSpPr>
          <p:spPr bwMode="auto">
            <a:xfrm rot="190789">
              <a:off x="2064" y="1776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6" name="Rectangle 19"/>
            <p:cNvSpPr>
              <a:spLocks noChangeArrowheads="1"/>
            </p:cNvSpPr>
            <p:nvPr/>
          </p:nvSpPr>
          <p:spPr bwMode="auto">
            <a:xfrm rot="190789">
              <a:off x="2064" y="1344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7" name="Rectangle 20"/>
            <p:cNvSpPr>
              <a:spLocks noChangeArrowheads="1"/>
            </p:cNvSpPr>
            <p:nvPr/>
          </p:nvSpPr>
          <p:spPr bwMode="auto">
            <a:xfrm rot="190789">
              <a:off x="2064" y="1632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8" name="Rectangle 21"/>
            <p:cNvSpPr>
              <a:spLocks noChangeArrowheads="1"/>
            </p:cNvSpPr>
            <p:nvPr/>
          </p:nvSpPr>
          <p:spPr bwMode="auto">
            <a:xfrm rot="190789">
              <a:off x="2064" y="1488"/>
              <a:ext cx="2544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43" name="Rectangle 22"/>
          <p:cNvSpPr>
            <a:spLocks noChangeArrowheads="1"/>
          </p:cNvSpPr>
          <p:nvPr/>
        </p:nvSpPr>
        <p:spPr bwMode="auto">
          <a:xfrm rot="190789">
            <a:off x="3276600" y="4648200"/>
            <a:ext cx="4800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23"/>
          <p:cNvSpPr>
            <a:spLocks noChangeArrowheads="1"/>
          </p:cNvSpPr>
          <p:nvPr/>
        </p:nvSpPr>
        <p:spPr bwMode="auto">
          <a:xfrm rot="190789">
            <a:off x="3276600" y="6019800"/>
            <a:ext cx="4800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Rectangle 24"/>
          <p:cNvSpPr>
            <a:spLocks noChangeArrowheads="1"/>
          </p:cNvSpPr>
          <p:nvPr/>
        </p:nvSpPr>
        <p:spPr bwMode="auto">
          <a:xfrm rot="190789">
            <a:off x="3276600" y="3276600"/>
            <a:ext cx="403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Text Box 25"/>
          <p:cNvSpPr txBox="1">
            <a:spLocks noChangeArrowheads="1"/>
          </p:cNvSpPr>
          <p:nvPr/>
        </p:nvSpPr>
        <p:spPr bwMode="auto">
          <a:xfrm>
            <a:off x="3641725" y="24876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>
              <a:latin typeface="Garamond" pitchFamily="18" charset="0"/>
            </a:endParaRP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3336925" y="1954213"/>
            <a:ext cx="292100" cy="595312"/>
            <a:chOff x="2102" y="1231"/>
            <a:chExt cx="184" cy="375"/>
          </a:xfrm>
        </p:grpSpPr>
        <p:sp>
          <p:nvSpPr>
            <p:cNvPr id="14372" name="Text Box 27"/>
            <p:cNvSpPr txBox="1">
              <a:spLocks noChangeArrowheads="1"/>
            </p:cNvSpPr>
            <p:nvPr/>
          </p:nvSpPr>
          <p:spPr bwMode="auto">
            <a:xfrm>
              <a:off x="2102" y="1231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</a:t>
              </a:r>
            </a:p>
          </p:txBody>
        </p:sp>
        <p:sp>
          <p:nvSpPr>
            <p:cNvPr id="14373" name="Text Box 28"/>
            <p:cNvSpPr txBox="1">
              <a:spLocks noChangeArrowheads="1"/>
            </p:cNvSpPr>
            <p:nvPr/>
          </p:nvSpPr>
          <p:spPr bwMode="auto">
            <a:xfrm>
              <a:off x="2102" y="1375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2</a:t>
              </a: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3429000" y="2895600"/>
            <a:ext cx="292100" cy="595313"/>
            <a:chOff x="2102" y="1231"/>
            <a:chExt cx="184" cy="375"/>
          </a:xfrm>
        </p:grpSpPr>
        <p:sp>
          <p:nvSpPr>
            <p:cNvPr id="14370" name="Text Box 30"/>
            <p:cNvSpPr txBox="1">
              <a:spLocks noChangeArrowheads="1"/>
            </p:cNvSpPr>
            <p:nvPr/>
          </p:nvSpPr>
          <p:spPr bwMode="auto">
            <a:xfrm>
              <a:off x="2102" y="1231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</a:t>
              </a:r>
            </a:p>
          </p:txBody>
        </p:sp>
        <p:sp>
          <p:nvSpPr>
            <p:cNvPr id="14371" name="Text Box 31"/>
            <p:cNvSpPr txBox="1">
              <a:spLocks noChangeArrowheads="1"/>
            </p:cNvSpPr>
            <p:nvPr/>
          </p:nvSpPr>
          <p:spPr bwMode="auto">
            <a:xfrm>
              <a:off x="2102" y="1375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2</a:t>
              </a:r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3505200" y="4724400"/>
            <a:ext cx="292100" cy="595313"/>
            <a:chOff x="2102" y="1231"/>
            <a:chExt cx="184" cy="375"/>
          </a:xfrm>
        </p:grpSpPr>
        <p:sp>
          <p:nvSpPr>
            <p:cNvPr id="14368" name="Text Box 33"/>
            <p:cNvSpPr txBox="1">
              <a:spLocks noChangeArrowheads="1"/>
            </p:cNvSpPr>
            <p:nvPr/>
          </p:nvSpPr>
          <p:spPr bwMode="auto">
            <a:xfrm>
              <a:off x="2102" y="1231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</a:t>
              </a:r>
            </a:p>
          </p:txBody>
        </p:sp>
        <p:sp>
          <p:nvSpPr>
            <p:cNvPr id="14369" name="Text Box 34"/>
            <p:cNvSpPr txBox="1">
              <a:spLocks noChangeArrowheads="1"/>
            </p:cNvSpPr>
            <p:nvPr/>
          </p:nvSpPr>
          <p:spPr bwMode="auto">
            <a:xfrm>
              <a:off x="2102" y="1375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2</a:t>
              </a:r>
            </a:p>
          </p:txBody>
        </p:sp>
      </p:grpSp>
      <p:grpSp>
        <p:nvGrpSpPr>
          <p:cNvPr id="8" name="Group 35"/>
          <p:cNvGrpSpPr>
            <a:grpSpLocks/>
          </p:cNvGrpSpPr>
          <p:nvPr/>
        </p:nvGrpSpPr>
        <p:grpSpPr bwMode="auto">
          <a:xfrm>
            <a:off x="3429000" y="3810000"/>
            <a:ext cx="292100" cy="595313"/>
            <a:chOff x="2102" y="1231"/>
            <a:chExt cx="184" cy="375"/>
          </a:xfrm>
        </p:grpSpPr>
        <p:sp>
          <p:nvSpPr>
            <p:cNvPr id="14366" name="Text Box 36"/>
            <p:cNvSpPr txBox="1">
              <a:spLocks noChangeArrowheads="1"/>
            </p:cNvSpPr>
            <p:nvPr/>
          </p:nvSpPr>
          <p:spPr bwMode="auto">
            <a:xfrm>
              <a:off x="2102" y="1231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</a:t>
              </a:r>
            </a:p>
          </p:txBody>
        </p:sp>
        <p:sp>
          <p:nvSpPr>
            <p:cNvPr id="14367" name="Text Box 37"/>
            <p:cNvSpPr txBox="1">
              <a:spLocks noChangeArrowheads="1"/>
            </p:cNvSpPr>
            <p:nvPr/>
          </p:nvSpPr>
          <p:spPr bwMode="auto">
            <a:xfrm>
              <a:off x="2102" y="1375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2</a:t>
              </a:r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3429000" y="5638800"/>
            <a:ext cx="292100" cy="595313"/>
            <a:chOff x="2102" y="1231"/>
            <a:chExt cx="184" cy="375"/>
          </a:xfrm>
        </p:grpSpPr>
        <p:sp>
          <p:nvSpPr>
            <p:cNvPr id="14364" name="Text Box 39"/>
            <p:cNvSpPr txBox="1">
              <a:spLocks noChangeArrowheads="1"/>
            </p:cNvSpPr>
            <p:nvPr/>
          </p:nvSpPr>
          <p:spPr bwMode="auto">
            <a:xfrm>
              <a:off x="2102" y="1231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</a:t>
              </a:r>
            </a:p>
          </p:txBody>
        </p:sp>
        <p:sp>
          <p:nvSpPr>
            <p:cNvPr id="14365" name="Text Box 40"/>
            <p:cNvSpPr txBox="1">
              <a:spLocks noChangeArrowheads="1"/>
            </p:cNvSpPr>
            <p:nvPr/>
          </p:nvSpPr>
          <p:spPr bwMode="auto">
            <a:xfrm>
              <a:off x="2102" y="1375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2</a:t>
              </a:r>
            </a:p>
          </p:txBody>
        </p:sp>
      </p:grpSp>
      <p:grpSp>
        <p:nvGrpSpPr>
          <p:cNvPr id="10" name="Group 41"/>
          <p:cNvGrpSpPr>
            <a:grpSpLocks/>
          </p:cNvGrpSpPr>
          <p:nvPr/>
        </p:nvGrpSpPr>
        <p:grpSpPr bwMode="auto">
          <a:xfrm>
            <a:off x="3429000" y="2438400"/>
            <a:ext cx="292100" cy="595313"/>
            <a:chOff x="2256" y="1536"/>
            <a:chExt cx="184" cy="375"/>
          </a:xfrm>
        </p:grpSpPr>
        <p:sp>
          <p:nvSpPr>
            <p:cNvPr id="14362" name="Text Box 42"/>
            <p:cNvSpPr txBox="1">
              <a:spLocks noChangeArrowheads="1"/>
            </p:cNvSpPr>
            <p:nvPr/>
          </p:nvSpPr>
          <p:spPr bwMode="auto">
            <a:xfrm>
              <a:off x="2256" y="1536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2</a:t>
              </a:r>
            </a:p>
          </p:txBody>
        </p:sp>
        <p:sp>
          <p:nvSpPr>
            <p:cNvPr id="14363" name="Text Box 43"/>
            <p:cNvSpPr txBox="1">
              <a:spLocks noChangeArrowheads="1"/>
            </p:cNvSpPr>
            <p:nvPr/>
          </p:nvSpPr>
          <p:spPr bwMode="auto">
            <a:xfrm>
              <a:off x="2256" y="1680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</a:t>
              </a:r>
            </a:p>
          </p:txBody>
        </p:sp>
      </p:grpSp>
      <p:grpSp>
        <p:nvGrpSpPr>
          <p:cNvPr id="11" name="Group 44"/>
          <p:cNvGrpSpPr>
            <a:grpSpLocks/>
          </p:cNvGrpSpPr>
          <p:nvPr/>
        </p:nvGrpSpPr>
        <p:grpSpPr bwMode="auto">
          <a:xfrm>
            <a:off x="3429000" y="4267200"/>
            <a:ext cx="292100" cy="595313"/>
            <a:chOff x="2256" y="1536"/>
            <a:chExt cx="184" cy="375"/>
          </a:xfrm>
        </p:grpSpPr>
        <p:sp>
          <p:nvSpPr>
            <p:cNvPr id="14360" name="Text Box 45"/>
            <p:cNvSpPr txBox="1">
              <a:spLocks noChangeArrowheads="1"/>
            </p:cNvSpPr>
            <p:nvPr/>
          </p:nvSpPr>
          <p:spPr bwMode="auto">
            <a:xfrm>
              <a:off x="2256" y="1536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2</a:t>
              </a:r>
            </a:p>
          </p:txBody>
        </p:sp>
        <p:sp>
          <p:nvSpPr>
            <p:cNvPr id="14361" name="Text Box 46"/>
            <p:cNvSpPr txBox="1">
              <a:spLocks noChangeArrowheads="1"/>
            </p:cNvSpPr>
            <p:nvPr/>
          </p:nvSpPr>
          <p:spPr bwMode="auto">
            <a:xfrm>
              <a:off x="2256" y="1680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</a:t>
              </a:r>
            </a:p>
          </p:txBody>
        </p:sp>
      </p:grpSp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3429000" y="3352800"/>
            <a:ext cx="292100" cy="595313"/>
            <a:chOff x="2256" y="1536"/>
            <a:chExt cx="184" cy="375"/>
          </a:xfrm>
        </p:grpSpPr>
        <p:sp>
          <p:nvSpPr>
            <p:cNvPr id="14358" name="Text Box 48"/>
            <p:cNvSpPr txBox="1">
              <a:spLocks noChangeArrowheads="1"/>
            </p:cNvSpPr>
            <p:nvPr/>
          </p:nvSpPr>
          <p:spPr bwMode="auto">
            <a:xfrm>
              <a:off x="2256" y="1536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2</a:t>
              </a:r>
            </a:p>
          </p:txBody>
        </p:sp>
        <p:sp>
          <p:nvSpPr>
            <p:cNvPr id="14359" name="Text Box 49"/>
            <p:cNvSpPr txBox="1">
              <a:spLocks noChangeArrowheads="1"/>
            </p:cNvSpPr>
            <p:nvPr/>
          </p:nvSpPr>
          <p:spPr bwMode="auto">
            <a:xfrm>
              <a:off x="2256" y="1680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</a:t>
              </a:r>
            </a:p>
          </p:txBody>
        </p:sp>
      </p:grpSp>
      <p:grpSp>
        <p:nvGrpSpPr>
          <p:cNvPr id="13" name="Group 50"/>
          <p:cNvGrpSpPr>
            <a:grpSpLocks/>
          </p:cNvGrpSpPr>
          <p:nvPr/>
        </p:nvGrpSpPr>
        <p:grpSpPr bwMode="auto">
          <a:xfrm>
            <a:off x="3429000" y="5181600"/>
            <a:ext cx="292100" cy="595313"/>
            <a:chOff x="2256" y="1536"/>
            <a:chExt cx="184" cy="375"/>
          </a:xfrm>
        </p:grpSpPr>
        <p:sp>
          <p:nvSpPr>
            <p:cNvPr id="14356" name="Text Box 51"/>
            <p:cNvSpPr txBox="1">
              <a:spLocks noChangeArrowheads="1"/>
            </p:cNvSpPr>
            <p:nvPr/>
          </p:nvSpPr>
          <p:spPr bwMode="auto">
            <a:xfrm>
              <a:off x="2256" y="1536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2</a:t>
              </a:r>
            </a:p>
          </p:txBody>
        </p:sp>
        <p:sp>
          <p:nvSpPr>
            <p:cNvPr id="14357" name="Text Box 52"/>
            <p:cNvSpPr txBox="1">
              <a:spLocks noChangeArrowheads="1"/>
            </p:cNvSpPr>
            <p:nvPr/>
          </p:nvSpPr>
          <p:spPr bwMode="auto">
            <a:xfrm>
              <a:off x="2256" y="1680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Garamond" pitchFamily="18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Official Variety Tests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633538"/>
            <a:ext cx="6324600" cy="4745037"/>
          </a:xfrm>
          <a:noFill/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76600" y="2286000"/>
            <a:ext cx="1981200" cy="1219200"/>
            <a:chOff x="2064" y="1440"/>
            <a:chExt cx="1248" cy="768"/>
          </a:xfrm>
        </p:grpSpPr>
        <p:sp>
          <p:nvSpPr>
            <p:cNvPr id="15387" name="Rectangle 5"/>
            <p:cNvSpPr>
              <a:spLocks noChangeArrowheads="1"/>
            </p:cNvSpPr>
            <p:nvPr/>
          </p:nvSpPr>
          <p:spPr bwMode="auto">
            <a:xfrm>
              <a:off x="2064" y="1440"/>
              <a:ext cx="1248" cy="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8" name="Line 6"/>
            <p:cNvSpPr>
              <a:spLocks noChangeShapeType="1"/>
            </p:cNvSpPr>
            <p:nvPr/>
          </p:nvSpPr>
          <p:spPr bwMode="auto">
            <a:xfrm>
              <a:off x="2448" y="1440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9" name="Line 7"/>
            <p:cNvSpPr>
              <a:spLocks noChangeShapeType="1"/>
            </p:cNvSpPr>
            <p:nvPr/>
          </p:nvSpPr>
          <p:spPr bwMode="auto">
            <a:xfrm>
              <a:off x="2880" y="1440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429000" y="3886200"/>
            <a:ext cx="1981200" cy="1219200"/>
            <a:chOff x="2160" y="2448"/>
            <a:chExt cx="1248" cy="768"/>
          </a:xfrm>
        </p:grpSpPr>
        <p:sp>
          <p:nvSpPr>
            <p:cNvPr id="15384" name="Rectangle 9"/>
            <p:cNvSpPr>
              <a:spLocks noChangeArrowheads="1"/>
            </p:cNvSpPr>
            <p:nvPr/>
          </p:nvSpPr>
          <p:spPr bwMode="auto">
            <a:xfrm>
              <a:off x="2160" y="2448"/>
              <a:ext cx="1248" cy="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5" name="Line 10"/>
            <p:cNvSpPr>
              <a:spLocks noChangeShapeType="1"/>
            </p:cNvSpPr>
            <p:nvPr/>
          </p:nvSpPr>
          <p:spPr bwMode="auto">
            <a:xfrm>
              <a:off x="2592" y="244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6" name="Line 11"/>
            <p:cNvSpPr>
              <a:spLocks noChangeShapeType="1"/>
            </p:cNvSpPr>
            <p:nvPr/>
          </p:nvSpPr>
          <p:spPr bwMode="auto">
            <a:xfrm>
              <a:off x="3024" y="244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6" name="Text Box 12"/>
          <p:cNvSpPr txBox="1">
            <a:spLocks noChangeArrowheads="1"/>
          </p:cNvSpPr>
          <p:nvPr/>
        </p:nvSpPr>
        <p:spPr bwMode="auto">
          <a:xfrm>
            <a:off x="3413125" y="5176838"/>
            <a:ext cx="212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Garamond" pitchFamily="18" charset="0"/>
              </a:rPr>
              <a:t>Rep 1      Rep 2     Rep 3</a:t>
            </a: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334000" y="2487613"/>
            <a:ext cx="966788" cy="407987"/>
            <a:chOff x="3360" y="1567"/>
            <a:chExt cx="609" cy="257"/>
          </a:xfrm>
        </p:grpSpPr>
        <p:sp>
          <p:nvSpPr>
            <p:cNvPr id="15382" name="Text Box 14"/>
            <p:cNvSpPr txBox="1">
              <a:spLocks noChangeArrowheads="1"/>
            </p:cNvSpPr>
            <p:nvPr/>
          </p:nvSpPr>
          <p:spPr bwMode="auto">
            <a:xfrm>
              <a:off x="3542" y="1567"/>
              <a:ext cx="4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chemeClr val="bg2"/>
                  </a:solidFill>
                  <a:latin typeface="Garamond" pitchFamily="18" charset="0"/>
                </a:rPr>
                <a:t>Ideal</a:t>
              </a:r>
            </a:p>
          </p:txBody>
        </p:sp>
        <p:sp>
          <p:nvSpPr>
            <p:cNvPr id="15383" name="Line 15"/>
            <p:cNvSpPr>
              <a:spLocks noChangeShapeType="1"/>
            </p:cNvSpPr>
            <p:nvPr/>
          </p:nvSpPr>
          <p:spPr bwMode="auto">
            <a:xfrm flipH="1">
              <a:off x="3360" y="1776"/>
              <a:ext cx="240" cy="4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5486400" y="4267200"/>
            <a:ext cx="2276475" cy="641350"/>
            <a:chOff x="3456" y="2688"/>
            <a:chExt cx="1434" cy="404"/>
          </a:xfrm>
        </p:grpSpPr>
        <p:sp>
          <p:nvSpPr>
            <p:cNvPr id="15380" name="Text Box 17"/>
            <p:cNvSpPr txBox="1">
              <a:spLocks noChangeArrowheads="1"/>
            </p:cNvSpPr>
            <p:nvPr/>
          </p:nvSpPr>
          <p:spPr bwMode="auto">
            <a:xfrm>
              <a:off x="3888" y="2688"/>
              <a:ext cx="100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chemeClr val="bg2"/>
                  </a:solidFill>
                  <a:latin typeface="Garamond" pitchFamily="18" charset="0"/>
                </a:rPr>
                <a:t>High Variability</a:t>
              </a:r>
            </a:p>
            <a:p>
              <a:pPr eaLnBrk="0" hangingPunct="0"/>
              <a:r>
                <a:rPr lang="en-US">
                  <a:solidFill>
                    <a:schemeClr val="bg2"/>
                  </a:solidFill>
                  <a:latin typeface="Garamond" pitchFamily="18" charset="0"/>
                </a:rPr>
                <a:t>(between reps)</a:t>
              </a:r>
            </a:p>
          </p:txBody>
        </p:sp>
        <p:sp>
          <p:nvSpPr>
            <p:cNvPr id="15381" name="Line 18"/>
            <p:cNvSpPr>
              <a:spLocks noChangeShapeType="1"/>
            </p:cNvSpPr>
            <p:nvPr/>
          </p:nvSpPr>
          <p:spPr bwMode="auto">
            <a:xfrm flipH="1">
              <a:off x="3456" y="2928"/>
              <a:ext cx="480" cy="4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9" name="Rectangle 19"/>
          <p:cNvSpPr>
            <a:spLocks noChangeArrowheads="1"/>
          </p:cNvSpPr>
          <p:nvPr/>
        </p:nvSpPr>
        <p:spPr bwMode="auto">
          <a:xfrm>
            <a:off x="3276600" y="2286000"/>
            <a:ext cx="19812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Rectangle 20"/>
          <p:cNvSpPr>
            <a:spLocks noChangeArrowheads="1"/>
          </p:cNvSpPr>
          <p:nvPr/>
        </p:nvSpPr>
        <p:spPr bwMode="auto">
          <a:xfrm>
            <a:off x="3276600" y="2514600"/>
            <a:ext cx="19812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21"/>
          <p:cNvSpPr>
            <a:spLocks noChangeArrowheads="1"/>
          </p:cNvSpPr>
          <p:nvPr/>
        </p:nvSpPr>
        <p:spPr bwMode="auto">
          <a:xfrm>
            <a:off x="3276600" y="2743200"/>
            <a:ext cx="19812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Rectangle 22"/>
          <p:cNvSpPr>
            <a:spLocks noChangeArrowheads="1"/>
          </p:cNvSpPr>
          <p:nvPr/>
        </p:nvSpPr>
        <p:spPr bwMode="auto">
          <a:xfrm>
            <a:off x="3276600" y="2971800"/>
            <a:ext cx="19812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Rectangle 23"/>
          <p:cNvSpPr>
            <a:spLocks noChangeArrowheads="1"/>
          </p:cNvSpPr>
          <p:nvPr/>
        </p:nvSpPr>
        <p:spPr bwMode="auto">
          <a:xfrm>
            <a:off x="3276600" y="3200400"/>
            <a:ext cx="19812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4" name="Line 24"/>
          <p:cNvSpPr>
            <a:spLocks noChangeShapeType="1"/>
          </p:cNvSpPr>
          <p:nvPr/>
        </p:nvSpPr>
        <p:spPr bwMode="auto">
          <a:xfrm>
            <a:off x="3460750" y="2286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5" name="Line 25"/>
          <p:cNvSpPr>
            <a:spLocks noChangeShapeType="1"/>
          </p:cNvSpPr>
          <p:nvPr/>
        </p:nvSpPr>
        <p:spPr bwMode="auto">
          <a:xfrm>
            <a:off x="3657600" y="2286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Line 26"/>
          <p:cNvSpPr>
            <a:spLocks noChangeShapeType="1"/>
          </p:cNvSpPr>
          <p:nvPr/>
        </p:nvSpPr>
        <p:spPr bwMode="auto">
          <a:xfrm>
            <a:off x="4114800" y="2286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Line 27"/>
          <p:cNvSpPr>
            <a:spLocks noChangeShapeType="1"/>
          </p:cNvSpPr>
          <p:nvPr/>
        </p:nvSpPr>
        <p:spPr bwMode="auto">
          <a:xfrm>
            <a:off x="4311650" y="2286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8" name="Line 28"/>
          <p:cNvSpPr>
            <a:spLocks noChangeShapeType="1"/>
          </p:cNvSpPr>
          <p:nvPr/>
        </p:nvSpPr>
        <p:spPr bwMode="auto">
          <a:xfrm>
            <a:off x="4816475" y="2286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9" name="Line 29"/>
          <p:cNvSpPr>
            <a:spLocks noChangeShapeType="1"/>
          </p:cNvSpPr>
          <p:nvPr/>
        </p:nvSpPr>
        <p:spPr bwMode="auto">
          <a:xfrm>
            <a:off x="5013325" y="2286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Yield by MG, </a:t>
            </a:r>
            <a:r>
              <a:rPr lang="en-US" dirty="0" smtClean="0"/>
              <a:t>2010 VA OVT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/>
          <p:nvPr/>
        </p:nvGraphicFramePr>
        <p:xfrm>
          <a:off x="685800" y="1524000"/>
          <a:ext cx="7848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&lt;108 day RM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1" y="1839119"/>
          <a:ext cx="8077197" cy="4048125"/>
        </p:xfrm>
        <a:graphic>
          <a:graphicData uri="http://schemas.openxmlformats.org/drawingml/2006/table">
            <a:tbl>
              <a:tblPr/>
              <a:tblGrid>
                <a:gridCol w="1104466"/>
                <a:gridCol w="1266327"/>
                <a:gridCol w="406240"/>
                <a:gridCol w="926736"/>
                <a:gridCol w="533190"/>
                <a:gridCol w="523669"/>
                <a:gridCol w="609360"/>
                <a:gridCol w="609360"/>
                <a:gridCol w="533190"/>
                <a:gridCol w="523669"/>
                <a:gridCol w="558580"/>
                <a:gridCol w="482410"/>
              </a:tblGrid>
              <a:tr h="161925">
                <a:tc gridSpan="2"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DTM per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Mt Holly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Mt Holly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Blacks-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Shenan-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Brand/Company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Hybrid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IST</a:t>
                      </a:r>
                      <a:r>
                        <a:rPr lang="en-US" sz="900" b="1" i="0" u="none" strike="noStrike" baseline="30000">
                          <a:latin typeface="Arial"/>
                        </a:rPr>
                        <a:t>1</a:t>
                      </a:r>
                      <a:endParaRPr lang="en-US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GT</a:t>
                      </a:r>
                      <a:r>
                        <a:rPr lang="en-US" sz="900" b="1" i="0" u="none" strike="noStrike" baseline="30000">
                          <a:latin typeface="Arial"/>
                        </a:rPr>
                        <a:t>2</a:t>
                      </a:r>
                      <a:endParaRPr lang="en-US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Co.</a:t>
                      </a:r>
                      <a:r>
                        <a:rPr lang="en-US" sz="900" b="1" i="0" u="none" strike="noStrike" baseline="30000">
                          <a:latin typeface="Arial"/>
                        </a:rPr>
                        <a:t>3</a:t>
                      </a:r>
                      <a:r>
                        <a:rPr lang="en-US" sz="900" b="1" i="0" u="none" strike="noStrike"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Holland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Dryland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Irrigated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Orange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burg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doah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Mean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&lt;108 Days Relative Maturity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RPM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RPM 633HXR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DKC57-50(VT3)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MA5055GT3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MA5001GT3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MA5044GT3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MA8010VT3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A5457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A2852GTCBLL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A2752GT3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CB/GY/GU/RW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DKC52-59(VT3)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DKC54-16(VT3)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H5222VT3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H6110GENSS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A2847LL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GU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MA8009VT3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A2854HX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T.A.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TA525-13V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A2857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A2855GT3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CB/GY/GU/RW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A2850LL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GU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A2851LL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GU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&lt;108 day RM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914400" y="1371600"/>
          <a:ext cx="7086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1986376" y="2388834"/>
            <a:ext cx="6172200" cy="88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2752078" y="3281776"/>
            <a:ext cx="41148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00800" y="1981200"/>
            <a:ext cx="1655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DKC57-50(VT3)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76800" y="1905000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RPM 633HXR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76800" y="236220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Hubner</a:t>
            </a:r>
            <a:r>
              <a:rPr lang="en-US" dirty="0" smtClean="0"/>
              <a:t> 6110GENSS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108-111 day RM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04802" y="1106594"/>
          <a:ext cx="8153399" cy="5065606"/>
        </p:xfrm>
        <a:graphic>
          <a:graphicData uri="http://schemas.openxmlformats.org/drawingml/2006/table">
            <a:tbl>
              <a:tblPr/>
              <a:tblGrid>
                <a:gridCol w="1114886"/>
                <a:gridCol w="1278274"/>
                <a:gridCol w="410072"/>
                <a:gridCol w="935479"/>
                <a:gridCol w="538220"/>
                <a:gridCol w="528609"/>
                <a:gridCol w="615109"/>
                <a:gridCol w="615109"/>
                <a:gridCol w="538220"/>
                <a:gridCol w="528609"/>
                <a:gridCol w="563850"/>
                <a:gridCol w="486962"/>
              </a:tblGrid>
              <a:tr h="137641">
                <a:tc gridSpan="2"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DTM per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Mt Holly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Mt Holly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Blacks-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Shenan-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83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Brand/Company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Hybrid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IST</a:t>
                      </a:r>
                      <a:r>
                        <a:rPr lang="en-US" sz="1000" b="1" i="0" u="none" strike="noStrike" baseline="30000">
                          <a:latin typeface="Arial"/>
                        </a:rPr>
                        <a:t>1</a:t>
                      </a:r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GT</a:t>
                      </a:r>
                      <a:r>
                        <a:rPr lang="en-US" sz="1000" b="1" i="0" u="none" strike="noStrike" baseline="30000">
                          <a:latin typeface="Arial"/>
                        </a:rPr>
                        <a:t>2</a:t>
                      </a:r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Co.</a:t>
                      </a:r>
                      <a:r>
                        <a:rPr lang="en-US" sz="1000" b="1" i="0" u="none" strike="noStrike" baseline="30000">
                          <a:latin typeface="Arial"/>
                        </a:rPr>
                        <a:t>3</a:t>
                      </a:r>
                      <a:r>
                        <a:rPr lang="en-US" sz="1000" b="1" i="0" u="none" strike="noStrike"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Holland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Dryland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Irrigated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Orange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burg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doah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Mean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4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108-111 Days Relative Maturity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SCS 11HR21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9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DKC61-35(GENVT3P)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NK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N68B-3000GT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A5461GTCBLL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H5505VT3P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MA8096VT3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ChannelBio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211-99VT3P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ChannelBio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210-61VT3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NK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N72Q-3000GT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A5460GT3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DKC58-83(GENVT3P)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T.A.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TA657-13VP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A5337EVT3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H5451VT3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7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Dyna-Gro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57V40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A0606CBLL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73</a:t>
                      </a:r>
                    </a:p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98</a:t>
                      </a:r>
                    </a:p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 10AQ91A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 11AQ07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A5558VT3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RPM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RPM 725HRQ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SCS 11HQ00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MA8088VT3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Doeblers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679GRQ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SCS 1081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H5555VT3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Doeblers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721XY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MA8109VT3Pro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T.A.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TA590-00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108-111 day RM</a:t>
            </a:r>
            <a:endParaRPr lang="en-US" dirty="0"/>
          </a:p>
        </p:txBody>
      </p:sp>
      <p:graphicFrame>
        <p:nvGraphicFramePr>
          <p:cNvPr id="9" name="Chart 8"/>
          <p:cNvGraphicFramePr/>
          <p:nvPr/>
        </p:nvGraphicFramePr>
        <p:xfrm>
          <a:off x="990600" y="1447800"/>
          <a:ext cx="7162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654800" y="990600"/>
          <a:ext cx="2489200" cy="1647830"/>
        </p:xfrm>
        <a:graphic>
          <a:graphicData uri="http://schemas.openxmlformats.org/drawingml/2006/table">
            <a:tbl>
              <a:tblPr/>
              <a:tblGrid>
                <a:gridCol w="1193800"/>
                <a:gridCol w="1295400"/>
              </a:tblGrid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SCS 11HR21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DKC61-35(GENVT3P)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NK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N68B-3000GT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H5505VT3P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ChannelBio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211-99VT3P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ChannelBio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210-61VT3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A5460GT3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A5337EVT3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Dyna-Gro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57V40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SC 10AQ91A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112-115 day RM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598" y="1042276"/>
          <a:ext cx="8382002" cy="5491180"/>
        </p:xfrm>
        <a:graphic>
          <a:graphicData uri="http://schemas.openxmlformats.org/drawingml/2006/table">
            <a:tbl>
              <a:tblPr/>
              <a:tblGrid>
                <a:gridCol w="1146144"/>
                <a:gridCol w="1314113"/>
                <a:gridCol w="421570"/>
                <a:gridCol w="961708"/>
                <a:gridCol w="553311"/>
                <a:gridCol w="543431"/>
                <a:gridCol w="632355"/>
                <a:gridCol w="632355"/>
                <a:gridCol w="553311"/>
                <a:gridCol w="543431"/>
                <a:gridCol w="579659"/>
                <a:gridCol w="500614"/>
              </a:tblGrid>
              <a:tr h="122714">
                <a:tc gridSpan="2"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DTM per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Mt Holly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Mt Holly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Blacks-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Shenan-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Brand/Company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Hybrid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IST</a:t>
                      </a:r>
                      <a:r>
                        <a:rPr lang="en-US" sz="1000" b="1" i="0" u="none" strike="noStrike" baseline="30000">
                          <a:latin typeface="Arial"/>
                        </a:rPr>
                        <a:t>1</a:t>
                      </a:r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GT</a:t>
                      </a:r>
                      <a:r>
                        <a:rPr lang="en-US" sz="1000" b="1" i="0" u="none" strike="noStrike" baseline="30000">
                          <a:latin typeface="Arial"/>
                        </a:rPr>
                        <a:t>2</a:t>
                      </a:r>
                      <a:endParaRPr lang="en-US" sz="10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Co.</a:t>
                      </a:r>
                      <a:r>
                        <a:rPr lang="en-US" sz="1000" b="1" i="0" u="none" strike="noStrike" baseline="30000">
                          <a:latin typeface="Arial"/>
                        </a:rPr>
                        <a:t>3</a:t>
                      </a:r>
                      <a:r>
                        <a:rPr lang="en-US" sz="1000" b="1" i="0" u="none" strike="noStrike"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Holland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Dryland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Irrigated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Orange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burg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doah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Mean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latin typeface="Arial"/>
                        </a:rPr>
                        <a:t>112-115 Days Relative Maturity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H5707VT3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154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DKC63-84(VT3)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DKC64-69(GENVT3P)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Dyna-Gro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57V59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Dyna-Gro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57V21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 11VTT45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A0720CBLL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MA8143VT3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H5909VT3P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H5753VT3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DKC64-24(VT3)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Garst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84J30-3000GT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MA8129VT3Pro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 11AGT30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DKC62-97(GENVT3P)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T.A.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TA778-13V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DKC62-54(VT3)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SCS 11HQ39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Dyna-Gro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D52Q90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SCS 11HQ38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A5462GT3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T.A.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TA717-20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MA5158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NK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N77H-3000GT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T.A.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TA765-00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ChannelBio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214-14VT3P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MA8131VT3Pro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A6164GT3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CB/GU/GY/RW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SCS 11RR60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Southern States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SS 749 VT3Pro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A6365GT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A007Q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PH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112-115 day RM</a:t>
            </a:r>
            <a:endParaRPr lang="en-US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152400" y="2057400"/>
          <a:ext cx="7239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553200" y="1143000"/>
          <a:ext cx="2489200" cy="1943100"/>
        </p:xfrm>
        <a:graphic>
          <a:graphicData uri="http://schemas.openxmlformats.org/drawingml/2006/table">
            <a:tbl>
              <a:tblPr/>
              <a:tblGrid>
                <a:gridCol w="1193800"/>
                <a:gridCol w="1295400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latin typeface="Arial"/>
                        </a:rPr>
                        <a:t>Hubner</a:t>
                      </a:r>
                      <a:r>
                        <a:rPr lang="en-US" sz="1000" b="0" i="0" u="none" strike="noStrike" dirty="0">
                          <a:latin typeface="Arial"/>
                        </a:rPr>
                        <a:t>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H5707VT3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DKC63-84(VT3)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DKC64-69(GENVT3P)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Dyna-Gro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57V21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A0720CBLL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MA8143VT3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Hubner Seed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H5753VT3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DKC64-24(VT3)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Garst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84J30-3000GT Brand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DKC62-97(GENVT3P)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DKC62-54(VT3)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Southern States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SS 749 VT3Pro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&gt;115 day RM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28602" y="1904999"/>
          <a:ext cx="8763001" cy="3405982"/>
        </p:xfrm>
        <a:graphic>
          <a:graphicData uri="http://schemas.openxmlformats.org/drawingml/2006/table">
            <a:tbl>
              <a:tblPr/>
              <a:tblGrid>
                <a:gridCol w="1198242"/>
                <a:gridCol w="1373846"/>
                <a:gridCol w="440732"/>
                <a:gridCol w="1005421"/>
                <a:gridCol w="578461"/>
                <a:gridCol w="568132"/>
                <a:gridCol w="661099"/>
                <a:gridCol w="661099"/>
                <a:gridCol w="578461"/>
                <a:gridCol w="568132"/>
                <a:gridCol w="606007"/>
                <a:gridCol w="523369"/>
              </a:tblGrid>
              <a:tr h="190466">
                <a:tc gridSpan="2">
                  <a:txBody>
                    <a:bodyPr/>
                    <a:lstStyle/>
                    <a:p>
                      <a:pPr algn="l" fontAlgn="b"/>
                      <a:endParaRPr lang="en-US" sz="105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DTM per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Mt Holly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Mt Holly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Blacks-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Shenan-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8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latin typeface="Arial"/>
                        </a:rPr>
                        <a:t>Brand/Company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latin typeface="Arial"/>
                        </a:rPr>
                        <a:t>Hybrid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latin typeface="Arial"/>
                        </a:rPr>
                        <a:t>IST</a:t>
                      </a:r>
                      <a:r>
                        <a:rPr lang="en-US" sz="1050" b="1" i="0" u="none" strike="noStrike" baseline="30000">
                          <a:latin typeface="Arial"/>
                        </a:rPr>
                        <a:t>1</a:t>
                      </a:r>
                      <a:endParaRPr lang="en-US" sz="105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latin typeface="Arial"/>
                        </a:rPr>
                        <a:t>GT</a:t>
                      </a:r>
                      <a:r>
                        <a:rPr lang="en-US" sz="1050" b="1" i="0" u="none" strike="noStrike" baseline="30000">
                          <a:latin typeface="Arial"/>
                        </a:rPr>
                        <a:t>2</a:t>
                      </a:r>
                      <a:endParaRPr lang="en-US" sz="105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Co.</a:t>
                      </a:r>
                      <a:r>
                        <a:rPr lang="en-US" sz="1050" b="1" i="0" u="none" strike="noStrike" baseline="30000">
                          <a:latin typeface="Arial"/>
                        </a:rPr>
                        <a:t>3</a:t>
                      </a:r>
                      <a:r>
                        <a:rPr lang="en-US" sz="1050" b="1" i="0" u="none" strike="noStrike"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Holland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Dryland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Irrigated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Orange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burg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doah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Mean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latin typeface="Arial"/>
                        </a:rPr>
                        <a:t>&gt;115 Days Relative Maturity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DKC68-05(GENVT3P)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A6867CBLL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CB/GU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ChannelBio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216-63VT3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SCS 11VTT79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8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DEKALB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DKC66-96(GENVT3P)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CB/EW/GY/RW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Southern States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SS 818RR2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PH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Dyna-Gro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V5683VT3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CB/GY/RW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A6166GTCBLL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CB/GU/GY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Mid-Atlantic Seeds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MA5160GT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SCS 11HR70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CB/GU/GY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AUGUSTA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A0602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SCS 11HR69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CB/GU/GY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Seed Consultants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SCS 1200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---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&gt;115 day RM</a:t>
            </a:r>
            <a:endParaRPr lang="en-US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685800" y="1524000"/>
          <a:ext cx="77724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162800" y="2590800"/>
            <a:ext cx="1960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DKC68-05(GENVT3P)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1691</Words>
  <Application>Microsoft Office PowerPoint</Application>
  <PresentationFormat>On-screen Show (4:3)</PresentationFormat>
  <Paragraphs>1425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2010 Corn Hybrid Results</vt:lpstr>
      <vt:lpstr>Variety Selection Considerations</vt:lpstr>
      <vt:lpstr>Split-field Comparison</vt:lpstr>
      <vt:lpstr>Strip Plots (un-replicated)</vt:lpstr>
      <vt:lpstr>Strip Plots (un-replicated) With Check Plots</vt:lpstr>
      <vt:lpstr>Head-to-Head Comparisons (replicated)</vt:lpstr>
      <vt:lpstr>Official Variety Tests</vt:lpstr>
      <vt:lpstr>Average Yield by MG, 2010 VA OVT</vt:lpstr>
      <vt:lpstr>&lt;108 day RM</vt:lpstr>
      <vt:lpstr>&lt;108 day RM</vt:lpstr>
      <vt:lpstr>108-111 day RM</vt:lpstr>
      <vt:lpstr>108-111 day RM</vt:lpstr>
      <vt:lpstr>112-115 day RM</vt:lpstr>
      <vt:lpstr>112-115 day RM</vt:lpstr>
      <vt:lpstr>&gt;115 day RM</vt:lpstr>
      <vt:lpstr>&gt;115 day RM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wthomaso</dc:creator>
  <cp:lastModifiedBy>wthomaso</cp:lastModifiedBy>
  <cp:revision>19</cp:revision>
  <dcterms:created xsi:type="dcterms:W3CDTF">2010-12-01T18:28:32Z</dcterms:created>
  <dcterms:modified xsi:type="dcterms:W3CDTF">2010-12-03T17:39:33Z</dcterms:modified>
</cp:coreProperties>
</file>